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1"/>
  </p:notesMasterIdLst>
  <p:sldIdLst>
    <p:sldId id="446" r:id="rId5"/>
    <p:sldId id="425" r:id="rId6"/>
    <p:sldId id="459" r:id="rId7"/>
    <p:sldId id="458" r:id="rId8"/>
    <p:sldId id="461" r:id="rId9"/>
    <p:sldId id="485" r:id="rId10"/>
    <p:sldId id="486" r:id="rId11"/>
    <p:sldId id="460" r:id="rId12"/>
    <p:sldId id="454" r:id="rId13"/>
    <p:sldId id="447" r:id="rId14"/>
    <p:sldId id="462" r:id="rId15"/>
    <p:sldId id="457" r:id="rId16"/>
    <p:sldId id="463" r:id="rId17"/>
    <p:sldId id="455" r:id="rId18"/>
    <p:sldId id="456" r:id="rId19"/>
    <p:sldId id="467" r:id="rId2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24.09.2021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24.09.2021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jp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hyperlink" Target="https://microbit-micropython.readthedocs.io/en/v1.0.1/tutorials/introduction.html" TargetMode="External"/><Relationship Id="rId16" Type="http://schemas.openxmlformats.org/officeDocument/2006/relationships/image" Target="../media/image96.png"/><Relationship Id="rId20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jp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jp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robit-micropython.readthedocs.io/en/v1.0.1/tutorials/music.html" TargetMode="Externa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hyperlink" Target="http://www.kunnskapsfilm.no/" TargetMode="External"/><Relationship Id="rId7" Type="http://schemas.openxmlformats.org/officeDocument/2006/relationships/image" Target="../media/image136.pn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jp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2.png"/><Relationship Id="rId9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hyperlink" Target="http://www.kunnskapsfilm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38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jpg"/><Relationship Id="rId2" Type="http://schemas.openxmlformats.org/officeDocument/2006/relationships/image" Target="../media/image136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86CB497E-7BF1-496D-BA40-35EFE358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63" y="220259"/>
            <a:ext cx="5303730" cy="644871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Introduksjon til Python-programmering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F7C0C6D-14F2-4958-A415-5470B2CE5F49}"/>
              </a:ext>
            </a:extLst>
          </p:cNvPr>
          <p:cNvSpPr txBox="1"/>
          <p:nvPr/>
        </p:nvSpPr>
        <p:spPr>
          <a:xfrm>
            <a:off x="474918" y="899389"/>
            <a:ext cx="5805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Vilkår (</a:t>
            </a:r>
            <a:r>
              <a:rPr lang="nb-NO" sz="1100" b="1" dirty="0" err="1"/>
              <a:t>conditions</a:t>
            </a:r>
            <a:r>
              <a:rPr lang="nb-NO" sz="1100" b="1" dirty="0"/>
              <a:t>)</a:t>
            </a:r>
          </a:p>
          <a:p>
            <a:endParaRPr lang="nb-NO" sz="400" dirty="0"/>
          </a:p>
          <a:p>
            <a:r>
              <a:rPr lang="nb-NO" sz="1100" dirty="0"/>
              <a:t>Vilkår i Python er det same som vilkår i </a:t>
            </a:r>
            <a:r>
              <a:rPr lang="nb-NO" sz="1100" dirty="0" err="1"/>
              <a:t>Scratch</a:t>
            </a:r>
            <a:r>
              <a:rPr lang="nb-NO" sz="1100" dirty="0"/>
              <a:t> eller </a:t>
            </a:r>
            <a:r>
              <a:rPr lang="nb-NO" sz="1100" dirty="0" err="1"/>
              <a:t>MakeCode</a:t>
            </a:r>
            <a:r>
              <a:rPr lang="nb-NO" sz="1100" dirty="0"/>
              <a:t>. Skilnaden mellom </a:t>
            </a:r>
            <a:r>
              <a:rPr lang="nb-NO" sz="1100" dirty="0" err="1"/>
              <a:t>dei</a:t>
            </a:r>
            <a:r>
              <a:rPr lang="nb-NO" sz="1100" dirty="0"/>
              <a:t> er at i staden for å ha ferdige sekskanta </a:t>
            </a:r>
            <a:r>
              <a:rPr lang="nb-NO" sz="1100" dirty="0" err="1"/>
              <a:t>klossar</a:t>
            </a:r>
            <a:r>
              <a:rPr lang="nb-NO" sz="1100" dirty="0"/>
              <a:t> med vilkår, må vi skrive vilkåra </a:t>
            </a:r>
            <a:r>
              <a:rPr lang="nb-NO" sz="1100" dirty="0" err="1"/>
              <a:t>sjølv</a:t>
            </a:r>
            <a:r>
              <a:rPr lang="nb-NO" sz="1100" dirty="0"/>
              <a:t> i Python. </a:t>
            </a:r>
            <a:r>
              <a:rPr lang="nb-NO" sz="1100" dirty="0" err="1"/>
              <a:t>Eit</a:t>
            </a:r>
            <a:r>
              <a:rPr lang="nb-NO" sz="1100" dirty="0"/>
              <a:t> vilkår er ei </a:t>
            </a:r>
            <a:r>
              <a:rPr lang="nb-NO" sz="1100" dirty="0" err="1"/>
              <a:t>utsegn</a:t>
            </a:r>
            <a:r>
              <a:rPr lang="nb-NO" sz="1100" dirty="0"/>
              <a:t> som kan </a:t>
            </a:r>
            <a:r>
              <a:rPr lang="nb-NO" sz="1100" dirty="0" err="1"/>
              <a:t>vere</a:t>
            </a:r>
            <a:r>
              <a:rPr lang="nb-NO" sz="1100" dirty="0"/>
              <a:t> sann eller usann, og den typen vilkår vi kan bruke i programmering vil alltid </a:t>
            </a:r>
            <a:r>
              <a:rPr lang="nb-NO" sz="1100" dirty="0" err="1"/>
              <a:t>samanlikne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. Ofte </a:t>
            </a:r>
            <a:r>
              <a:rPr lang="nb-NO" sz="1100" dirty="0" err="1"/>
              <a:t>samanliknar</a:t>
            </a:r>
            <a:r>
              <a:rPr lang="nb-NO" sz="1100" dirty="0"/>
              <a:t> vi </a:t>
            </a:r>
            <a:r>
              <a:rPr lang="nb-NO" sz="1100" dirty="0" err="1"/>
              <a:t>talverdiar</a:t>
            </a:r>
            <a:r>
              <a:rPr lang="nb-NO" sz="1100" dirty="0"/>
              <a:t> og ser om </a:t>
            </a:r>
            <a:r>
              <a:rPr lang="nb-NO" sz="1100" dirty="0" err="1"/>
              <a:t>dei</a:t>
            </a:r>
            <a:r>
              <a:rPr lang="nb-NO" sz="1100" dirty="0"/>
              <a:t> er like store, om det første er mindre enn det andre, eller motsett. Det går og an å </a:t>
            </a:r>
            <a:r>
              <a:rPr lang="nb-NO" sz="1100" dirty="0" err="1"/>
              <a:t>samanlikne</a:t>
            </a:r>
            <a:r>
              <a:rPr lang="nb-NO" sz="1100" dirty="0"/>
              <a:t> </a:t>
            </a:r>
            <a:r>
              <a:rPr lang="nb-NO" sz="1100" dirty="0" err="1"/>
              <a:t>tekstar</a:t>
            </a:r>
            <a:r>
              <a:rPr lang="nb-NO" sz="1100" dirty="0"/>
              <a:t> for å sjå om </a:t>
            </a:r>
            <a:r>
              <a:rPr lang="nb-NO" sz="1100" dirty="0" err="1"/>
              <a:t>dei</a:t>
            </a:r>
            <a:r>
              <a:rPr lang="nb-NO" sz="1100" dirty="0"/>
              <a:t> er like eller </a:t>
            </a:r>
            <a:r>
              <a:rPr lang="nb-NO" sz="1100" dirty="0" err="1"/>
              <a:t>ikkje</a:t>
            </a:r>
            <a:r>
              <a:rPr lang="nb-NO" sz="1100" dirty="0"/>
              <a:t>. Men for </a:t>
            </a:r>
            <a:r>
              <a:rPr lang="nb-NO" sz="1100" dirty="0" err="1"/>
              <a:t>tekstar</a:t>
            </a:r>
            <a:r>
              <a:rPr lang="nb-NO" sz="1100" dirty="0"/>
              <a:t> kan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ikkje</a:t>
            </a:r>
            <a:r>
              <a:rPr lang="nb-NO" sz="1100" dirty="0"/>
              <a:t> finne ut om den </a:t>
            </a:r>
            <a:r>
              <a:rPr lang="nb-NO" sz="1100" dirty="0" err="1"/>
              <a:t>eine</a:t>
            </a:r>
            <a:r>
              <a:rPr lang="nb-NO" sz="1100" dirty="0"/>
              <a:t> teksten er større enn </a:t>
            </a:r>
            <a:r>
              <a:rPr lang="nb-NO" sz="1100" dirty="0" err="1"/>
              <a:t>ein</a:t>
            </a:r>
            <a:r>
              <a:rPr lang="nb-NO" sz="1100" dirty="0"/>
              <a:t> anna. Korleis skulle vi målt det?</a:t>
            </a:r>
          </a:p>
          <a:p>
            <a:endParaRPr lang="nb-NO" sz="400" dirty="0"/>
          </a:p>
          <a:p>
            <a:r>
              <a:rPr lang="nb-NO" sz="1100" dirty="0" err="1"/>
              <a:t>Eit</a:t>
            </a:r>
            <a:r>
              <a:rPr lang="nb-NO" sz="1100" dirty="0"/>
              <a:t> vilkår i python må </a:t>
            </a:r>
            <a:r>
              <a:rPr lang="nb-NO" sz="1100" dirty="0" err="1"/>
              <a:t>vere</a:t>
            </a:r>
            <a:r>
              <a:rPr lang="nb-NO" sz="1100" dirty="0"/>
              <a:t> samansett av tre </a:t>
            </a:r>
            <a:r>
              <a:rPr lang="nb-NO" sz="1100" dirty="0" err="1"/>
              <a:t>delar</a:t>
            </a:r>
            <a:r>
              <a:rPr lang="nb-NO" sz="1100" dirty="0"/>
              <a:t>, akkurat som i </a:t>
            </a:r>
            <a:r>
              <a:rPr lang="nb-NO" sz="1100" dirty="0" err="1"/>
              <a:t>Scratch</a:t>
            </a:r>
            <a:r>
              <a:rPr lang="nb-NO" sz="1100" dirty="0"/>
              <a:t> og </a:t>
            </a:r>
            <a:r>
              <a:rPr lang="nb-NO" sz="1100" dirty="0" err="1"/>
              <a:t>MakeCode</a:t>
            </a:r>
            <a:r>
              <a:rPr lang="nb-NO" sz="1100" dirty="0"/>
              <a:t>. To tal som skal </a:t>
            </a:r>
            <a:r>
              <a:rPr lang="nb-NO" sz="1100" dirty="0" err="1"/>
              <a:t>samanliknast</a:t>
            </a:r>
            <a:r>
              <a:rPr lang="nb-NO" sz="1100" dirty="0"/>
              <a:t> på </a:t>
            </a:r>
            <a:r>
              <a:rPr lang="nb-NO" sz="1100" dirty="0" err="1"/>
              <a:t>ein</a:t>
            </a:r>
            <a:r>
              <a:rPr lang="nb-NO" sz="1100" dirty="0"/>
              <a:t> eller </a:t>
            </a:r>
            <a:r>
              <a:rPr lang="nb-NO" sz="1100" dirty="0" err="1"/>
              <a:t>annan</a:t>
            </a:r>
            <a:r>
              <a:rPr lang="nb-NO" sz="1100" dirty="0"/>
              <a:t> måte, og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teikn</a:t>
            </a:r>
            <a:r>
              <a:rPr lang="nb-NO" sz="1100" dirty="0"/>
              <a:t> som seier korleis </a:t>
            </a:r>
            <a:r>
              <a:rPr lang="nb-NO" sz="1100" dirty="0" err="1"/>
              <a:t>dei</a:t>
            </a:r>
            <a:r>
              <a:rPr lang="nb-NO" sz="1100" dirty="0"/>
              <a:t> skal </a:t>
            </a:r>
            <a:r>
              <a:rPr lang="nb-NO" sz="1100" dirty="0" err="1"/>
              <a:t>samanliknast</a:t>
            </a:r>
            <a:r>
              <a:rPr lang="nb-NO" sz="1100" dirty="0"/>
              <a:t>. Dette </a:t>
            </a:r>
            <a:r>
              <a:rPr lang="nb-NO" sz="1100" dirty="0" err="1"/>
              <a:t>teiknet</a:t>
            </a:r>
            <a:r>
              <a:rPr lang="nb-NO" sz="1100" dirty="0"/>
              <a:t> </a:t>
            </a:r>
            <a:r>
              <a:rPr lang="nb-NO" sz="1100" dirty="0" err="1"/>
              <a:t>kallast</a:t>
            </a:r>
            <a:r>
              <a:rPr lang="nb-NO" sz="1100" dirty="0"/>
              <a:t> ofte for </a:t>
            </a:r>
            <a:r>
              <a:rPr lang="nb-NO" sz="1100" dirty="0" err="1"/>
              <a:t>eit</a:t>
            </a:r>
            <a:r>
              <a:rPr lang="nb-NO" sz="1100" dirty="0"/>
              <a:t> logisk </a:t>
            </a:r>
            <a:r>
              <a:rPr lang="nb-NO" sz="1100" dirty="0" err="1"/>
              <a:t>teikn</a:t>
            </a:r>
            <a:r>
              <a:rPr lang="nb-NO" sz="1100" dirty="0"/>
              <a:t> eller </a:t>
            </a:r>
            <a:r>
              <a:rPr lang="nb-NO" sz="1100" dirty="0" err="1"/>
              <a:t>ein</a:t>
            </a:r>
            <a:r>
              <a:rPr lang="nb-NO" sz="1100" dirty="0"/>
              <a:t> logisk operator.  Dersom sammenlikninga stemmer, vil vilkåret </a:t>
            </a:r>
            <a:r>
              <a:rPr lang="nb-NO" sz="1100" dirty="0" err="1"/>
              <a:t>gje</a:t>
            </a:r>
            <a:r>
              <a:rPr lang="nb-NO" sz="1100" dirty="0"/>
              <a:t> oss verdien «sann» attende. Dersom </a:t>
            </a:r>
            <a:r>
              <a:rPr lang="nb-NO" sz="1100" dirty="0" err="1"/>
              <a:t>samanlikninga</a:t>
            </a:r>
            <a:r>
              <a:rPr lang="nb-NO" sz="1100" dirty="0"/>
              <a:t> </a:t>
            </a:r>
            <a:r>
              <a:rPr lang="nb-NO" sz="1100" dirty="0" err="1"/>
              <a:t>ikkje</a:t>
            </a:r>
            <a:r>
              <a:rPr lang="nb-NO" sz="1100" dirty="0"/>
              <a:t> stemmer,  vil vi i staden få verdien «usann» attende. Sann og usann </a:t>
            </a:r>
            <a:r>
              <a:rPr lang="nb-NO" sz="1100" dirty="0" err="1"/>
              <a:t>kallast</a:t>
            </a:r>
            <a:r>
              <a:rPr lang="nb-NO" sz="1100" dirty="0"/>
              <a:t> boolske </a:t>
            </a:r>
            <a:r>
              <a:rPr lang="nb-NO" sz="1100" dirty="0" err="1"/>
              <a:t>verdiar</a:t>
            </a:r>
            <a:r>
              <a:rPr lang="nb-NO" sz="1100" dirty="0"/>
              <a:t>. Det går an å ha boolske </a:t>
            </a:r>
            <a:r>
              <a:rPr lang="nb-NO" sz="1100" dirty="0" err="1"/>
              <a:t>variablar</a:t>
            </a:r>
            <a:r>
              <a:rPr lang="nb-NO" sz="1100" dirty="0"/>
              <a:t>, det vil sei at </a:t>
            </a:r>
            <a:r>
              <a:rPr lang="nb-NO" sz="1100" dirty="0" err="1"/>
              <a:t>variablen</a:t>
            </a:r>
            <a:r>
              <a:rPr lang="nb-NO" sz="1100" dirty="0"/>
              <a:t> kan lagre verdien sann eller usann.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0FA88C1-D384-4261-9F6A-70292D8AE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469" y="3527241"/>
            <a:ext cx="1505061" cy="34988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5815CA1-22ED-40AD-87F4-B304D2052798}"/>
              </a:ext>
            </a:extLst>
          </p:cNvPr>
          <p:cNvSpPr txBox="1"/>
          <p:nvPr/>
        </p:nvSpPr>
        <p:spPr>
          <a:xfrm>
            <a:off x="1226289" y="3877126"/>
            <a:ext cx="992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 </a:t>
            </a:r>
            <a:r>
              <a:rPr lang="nb-NO" sz="1100" dirty="0" err="1"/>
              <a:t>eine</a:t>
            </a:r>
            <a:r>
              <a:rPr lang="nb-NO" sz="1100" dirty="0"/>
              <a:t> </a:t>
            </a:r>
            <a:r>
              <a:rPr lang="nb-NO" sz="1100" dirty="0" err="1"/>
              <a:t>talet</a:t>
            </a:r>
            <a:endParaRPr lang="nb-NO" sz="11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ED994D9-09D9-4345-8A26-1670A5045B4B}"/>
              </a:ext>
            </a:extLst>
          </p:cNvPr>
          <p:cNvSpPr txBox="1"/>
          <p:nvPr/>
        </p:nvSpPr>
        <p:spPr>
          <a:xfrm>
            <a:off x="4639338" y="3877126"/>
            <a:ext cx="1080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 andre </a:t>
            </a:r>
            <a:r>
              <a:rPr lang="nb-NO" sz="1100" dirty="0" err="1"/>
              <a:t>talet</a:t>
            </a:r>
            <a:endParaRPr lang="nb-NO" sz="11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4FF5F88-973E-44C6-8C4A-545C7619F589}"/>
              </a:ext>
            </a:extLst>
          </p:cNvPr>
          <p:cNvSpPr txBox="1"/>
          <p:nvPr/>
        </p:nvSpPr>
        <p:spPr>
          <a:xfrm>
            <a:off x="2841958" y="4139108"/>
            <a:ext cx="992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 Logisk </a:t>
            </a:r>
            <a:r>
              <a:rPr lang="nb-NO" sz="1100" dirty="0" err="1"/>
              <a:t>teikn</a:t>
            </a:r>
            <a:endParaRPr lang="nb-NO" sz="1100" dirty="0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1F5EF4FB-46E5-49DD-9819-97C258871231}"/>
              </a:ext>
            </a:extLst>
          </p:cNvPr>
          <p:cNvCxnSpPr>
            <a:cxnSpLocks/>
          </p:cNvCxnSpPr>
          <p:nvPr/>
        </p:nvCxnSpPr>
        <p:spPr>
          <a:xfrm flipV="1">
            <a:off x="2113254" y="3702183"/>
            <a:ext cx="722095" cy="174943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4BFB0645-6CBE-47DF-8273-16C67445096E}"/>
              </a:ext>
            </a:extLst>
          </p:cNvPr>
          <p:cNvCxnSpPr>
            <a:cxnSpLocks/>
          </p:cNvCxnSpPr>
          <p:nvPr/>
        </p:nvCxnSpPr>
        <p:spPr>
          <a:xfrm flipV="1">
            <a:off x="3247292" y="3954640"/>
            <a:ext cx="62977" cy="230498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54833E39-F973-40DA-9079-D41290637B7E}"/>
              </a:ext>
            </a:extLst>
          </p:cNvPr>
          <p:cNvCxnSpPr>
            <a:cxnSpLocks/>
          </p:cNvCxnSpPr>
          <p:nvPr/>
        </p:nvCxnSpPr>
        <p:spPr>
          <a:xfrm flipH="1" flipV="1">
            <a:off x="4022650" y="3702183"/>
            <a:ext cx="691118" cy="17494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CA52D67-A840-40D9-ABF0-9B993977A343}"/>
              </a:ext>
            </a:extLst>
          </p:cNvPr>
          <p:cNvSpPr txBox="1"/>
          <p:nvPr/>
        </p:nvSpPr>
        <p:spPr>
          <a:xfrm>
            <a:off x="474917" y="6977504"/>
            <a:ext cx="58059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Rekning</a:t>
            </a:r>
          </a:p>
          <a:p>
            <a:endParaRPr lang="nb-NO" sz="400" dirty="0"/>
          </a:p>
          <a:p>
            <a:r>
              <a:rPr lang="nb-NO" sz="1100" dirty="0" err="1"/>
              <a:t>Nokre</a:t>
            </a:r>
            <a:r>
              <a:rPr lang="nb-NO" sz="1100" dirty="0"/>
              <a:t> gonger treng vi å </a:t>
            </a:r>
            <a:r>
              <a:rPr lang="nb-NO" sz="1100" dirty="0" err="1"/>
              <a:t>gjere</a:t>
            </a:r>
            <a:r>
              <a:rPr lang="nb-NO" sz="1100" dirty="0"/>
              <a:t> </a:t>
            </a:r>
            <a:r>
              <a:rPr lang="nb-NO" sz="1100" dirty="0" err="1"/>
              <a:t>reknestykke</a:t>
            </a:r>
            <a:r>
              <a:rPr lang="nb-NO" sz="1100" dirty="0"/>
              <a:t> i Python. Dette er særs nyttig der vi har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variablar</a:t>
            </a:r>
            <a:r>
              <a:rPr lang="nb-NO" sz="1100" dirty="0"/>
              <a:t> som vi, til dømes, skal multiplisere eller legge </a:t>
            </a:r>
            <a:r>
              <a:rPr lang="nb-NO" sz="1100" dirty="0" err="1"/>
              <a:t>saman</a:t>
            </a:r>
            <a:r>
              <a:rPr lang="nb-NO" sz="1100" dirty="0"/>
              <a:t>. Men det går fint an å </a:t>
            </a:r>
            <a:r>
              <a:rPr lang="nb-NO" sz="1100" dirty="0" err="1"/>
              <a:t>gjere</a:t>
            </a:r>
            <a:r>
              <a:rPr lang="nb-NO" sz="1100" dirty="0"/>
              <a:t> </a:t>
            </a:r>
            <a:r>
              <a:rPr lang="nb-NO" sz="1100" dirty="0" err="1"/>
              <a:t>reknestykke</a:t>
            </a:r>
            <a:r>
              <a:rPr lang="nb-NO" sz="1100" dirty="0"/>
              <a:t> direkte med tal. Under er </a:t>
            </a:r>
            <a:r>
              <a:rPr lang="nb-NO" sz="1100" dirty="0" err="1"/>
              <a:t>eit</a:t>
            </a:r>
            <a:r>
              <a:rPr lang="nb-NO" sz="1100" dirty="0"/>
              <a:t> oversyn over ulike </a:t>
            </a:r>
            <a:r>
              <a:rPr lang="nb-NO" sz="1100" dirty="0" err="1"/>
              <a:t>rekneoperatorar</a:t>
            </a:r>
            <a:r>
              <a:rPr lang="nb-NO" sz="1100" dirty="0"/>
              <a:t> for Python. Sjå om du klarer å sjå kva verdien av </a:t>
            </a:r>
            <a:r>
              <a:rPr lang="nb-NO" sz="1100" dirty="0" err="1"/>
              <a:t>reknestykke</a:t>
            </a:r>
            <a:r>
              <a:rPr lang="nb-NO" sz="1100" dirty="0"/>
              <a:t>-døma blir.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834A173-33DE-4A93-B63A-5AF269DCBDF7}"/>
              </a:ext>
            </a:extLst>
          </p:cNvPr>
          <p:cNvSpPr txBox="1"/>
          <p:nvPr/>
        </p:nvSpPr>
        <p:spPr>
          <a:xfrm>
            <a:off x="474917" y="4461863"/>
            <a:ext cx="580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Under kjem </a:t>
            </a:r>
            <a:r>
              <a:rPr lang="nb-NO" sz="1100" dirty="0" err="1"/>
              <a:t>eit</a:t>
            </a:r>
            <a:r>
              <a:rPr lang="nb-NO" sz="1100" dirty="0"/>
              <a:t> oversyn over korleis </a:t>
            </a:r>
            <a:r>
              <a:rPr lang="nb-NO" sz="1100" dirty="0" err="1"/>
              <a:t>ein</a:t>
            </a:r>
            <a:r>
              <a:rPr lang="nb-NO" sz="1100" dirty="0"/>
              <a:t> kan skrive ulike vilkår. Sjå om du klarer å finne ut om døma returnerer verdien sann eller usann.</a:t>
            </a:r>
          </a:p>
        </p:txBody>
      </p:sp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32B02D14-7C22-4C8A-906A-584D66EA6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98799"/>
              </p:ext>
            </p:extLst>
          </p:nvPr>
        </p:nvGraphicFramePr>
        <p:xfrm>
          <a:off x="1262548" y="4971444"/>
          <a:ext cx="3987801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894">
                  <a:extLst>
                    <a:ext uri="{9D8B030D-6E8A-4147-A177-3AD203B41FA5}">
                      <a16:colId xmlns:a16="http://schemas.microsoft.com/office/drawing/2014/main" val="4059309208"/>
                    </a:ext>
                  </a:extLst>
                </a:gridCol>
                <a:gridCol w="1879418">
                  <a:extLst>
                    <a:ext uri="{9D8B030D-6E8A-4147-A177-3AD203B41FA5}">
                      <a16:colId xmlns:a16="http://schemas.microsoft.com/office/drawing/2014/main" val="806696463"/>
                    </a:ext>
                  </a:extLst>
                </a:gridCol>
                <a:gridCol w="1421489">
                  <a:extLst>
                    <a:ext uri="{9D8B030D-6E8A-4147-A177-3AD203B41FA5}">
                      <a16:colId xmlns:a16="http://schemas.microsoft.com/office/drawing/2014/main" val="2262846327"/>
                    </a:ext>
                  </a:extLst>
                </a:gridCol>
              </a:tblGrid>
              <a:tr h="2349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>
                          <a:effectLst/>
                        </a:rPr>
                        <a:t>Vilkår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482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 err="1">
                          <a:effectLst/>
                        </a:rPr>
                        <a:t>Teikn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Forklaring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Døme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20627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&gt;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Større enn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 &gt; 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85835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&lt;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Mindre enn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 &lt; 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84612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&gt;=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Større enn eller lik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-2 &gt;= 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91679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&lt;=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Mindre enn eller lik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 &lt;= 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76787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==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 == 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80949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!=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Ikkje</a:t>
                      </a:r>
                      <a:r>
                        <a:rPr lang="nb-NO" sz="1100" u="none" strike="noStrike" dirty="0">
                          <a:effectLst/>
                        </a:rPr>
                        <a:t> lik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 != 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46595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or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Eitt</a:t>
                      </a:r>
                      <a:r>
                        <a:rPr lang="nb-NO" sz="1100" u="none" strike="noStrike" dirty="0">
                          <a:effectLst/>
                        </a:rPr>
                        <a:t> av vilkåra må </a:t>
                      </a:r>
                      <a:r>
                        <a:rPr lang="nb-NO" sz="1100" u="none" strike="noStrike" dirty="0" err="1">
                          <a:effectLst/>
                        </a:rPr>
                        <a:t>vere</a:t>
                      </a:r>
                      <a:r>
                        <a:rPr lang="nb-NO" sz="1100" u="none" strike="noStrike" dirty="0">
                          <a:effectLst/>
                        </a:rPr>
                        <a:t> sann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 == 4 or 3 &gt;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1031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Alle vilkåra må </a:t>
                      </a:r>
                      <a:r>
                        <a:rPr lang="nb-NO" sz="1100" u="none" strike="noStrike" dirty="0" err="1">
                          <a:effectLst/>
                        </a:rPr>
                        <a:t>vere</a:t>
                      </a:r>
                      <a:r>
                        <a:rPr lang="nb-NO" sz="1100" u="none" strike="noStrike" dirty="0">
                          <a:effectLst/>
                        </a:rPr>
                        <a:t> sanne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 == 4 and 3 &gt;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4887005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B59CD541-566C-4A47-A5C7-3F177F9F5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73906"/>
              </p:ext>
            </p:extLst>
          </p:nvPr>
        </p:nvGraphicFramePr>
        <p:xfrm>
          <a:off x="1968498" y="7999129"/>
          <a:ext cx="2921001" cy="135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173">
                  <a:extLst>
                    <a:ext uri="{9D8B030D-6E8A-4147-A177-3AD203B41FA5}">
                      <a16:colId xmlns:a16="http://schemas.microsoft.com/office/drawing/2014/main" val="1170874548"/>
                    </a:ext>
                  </a:extLst>
                </a:gridCol>
                <a:gridCol w="1398655">
                  <a:extLst>
                    <a:ext uri="{9D8B030D-6E8A-4147-A177-3AD203B41FA5}">
                      <a16:colId xmlns:a16="http://schemas.microsoft.com/office/drawing/2014/main" val="3173464012"/>
                    </a:ext>
                  </a:extLst>
                </a:gridCol>
                <a:gridCol w="761173">
                  <a:extLst>
                    <a:ext uri="{9D8B030D-6E8A-4147-A177-3AD203B41FA5}">
                      <a16:colId xmlns:a16="http://schemas.microsoft.com/office/drawing/2014/main" val="1472441128"/>
                    </a:ext>
                  </a:extLst>
                </a:gridCol>
              </a:tblGrid>
              <a:tr h="2349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 err="1">
                          <a:effectLst/>
                        </a:rPr>
                        <a:t>Rekneoperatorar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69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 err="1">
                          <a:effectLst/>
                        </a:rPr>
                        <a:t>Teikn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Forklaring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Døme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756025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+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Addisjon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(-4) + 5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94807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-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Subtraksjon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(-1) - (-4)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5417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Multiplikasjon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 * 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44711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/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Divisjon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12 / (-3)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3685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**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Opphøgd</a:t>
                      </a:r>
                      <a:r>
                        <a:rPr lang="nb-NO" sz="1100" u="none" strike="noStrike" dirty="0">
                          <a:effectLst/>
                        </a:rPr>
                        <a:t> i (eksponent)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2**3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4982875"/>
                  </a:ext>
                </a:extLst>
              </a:tr>
            </a:tbl>
          </a:graphicData>
        </a:graphic>
      </p:graphicFrame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DE8D416-FE3A-4954-A50E-83D9D9A2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6EDD4AD-D4D1-485E-82B7-10BB89471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3" y="-16617"/>
            <a:ext cx="1053839" cy="10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9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86CB497E-7BF1-496D-BA40-35EFE358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06" y="205412"/>
            <a:ext cx="5975588" cy="906013"/>
          </a:xfrm>
        </p:spPr>
        <p:txBody>
          <a:bodyPr>
            <a:normAutofit/>
          </a:bodyPr>
          <a:lstStyle/>
          <a:p>
            <a:r>
              <a:rPr lang="nb-NO" sz="2800" dirty="0"/>
              <a:t>Oversyn over </a:t>
            </a:r>
            <a:r>
              <a:rPr lang="nb-NO" sz="2800" dirty="0" err="1"/>
              <a:t>nokre</a:t>
            </a:r>
            <a:r>
              <a:rPr lang="nb-NO" sz="2800" dirty="0"/>
              <a:t> </a:t>
            </a:r>
            <a:r>
              <a:rPr lang="nb-NO" sz="2800" dirty="0" err="1"/>
              <a:t>kommandoar</a:t>
            </a:r>
            <a:r>
              <a:rPr lang="nb-NO" sz="2800" dirty="0"/>
              <a:t> for micro:bit i Python Mu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1F18C5E-306B-4019-B95E-873E56DDCD80}"/>
              </a:ext>
            </a:extLst>
          </p:cNvPr>
          <p:cNvSpPr txBox="1"/>
          <p:nvPr/>
        </p:nvSpPr>
        <p:spPr>
          <a:xfrm>
            <a:off x="441206" y="2426608"/>
            <a:ext cx="2226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Inndata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02FF0A6-13ED-4B5C-86C5-961DC2889271}"/>
              </a:ext>
            </a:extLst>
          </p:cNvPr>
          <p:cNvSpPr txBox="1"/>
          <p:nvPr/>
        </p:nvSpPr>
        <p:spPr>
          <a:xfrm>
            <a:off x="441206" y="1282995"/>
            <a:ext cx="59755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Når vi skal bruke Python for å programmere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micro:bit</a:t>
            </a:r>
            <a:r>
              <a:rPr lang="nb-NO" sz="1100" dirty="0"/>
              <a:t>,  </a:t>
            </a:r>
            <a:r>
              <a:rPr lang="nb-NO" sz="1100" dirty="0" err="1"/>
              <a:t>finst</a:t>
            </a:r>
            <a:r>
              <a:rPr lang="nb-NO" sz="1100" dirty="0"/>
              <a:t> det </a:t>
            </a:r>
            <a:r>
              <a:rPr lang="nb-NO" sz="1100" dirty="0" err="1"/>
              <a:t>ein</a:t>
            </a:r>
            <a:r>
              <a:rPr lang="nb-NO" sz="1100" dirty="0"/>
              <a:t> del ferdige </a:t>
            </a:r>
            <a:r>
              <a:rPr lang="nb-NO" sz="1100" dirty="0" err="1"/>
              <a:t>kommandoar</a:t>
            </a:r>
            <a:r>
              <a:rPr lang="nb-NO" sz="1100" dirty="0"/>
              <a:t> vi kan nytte. Her viser vi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oversynt</a:t>
            </a:r>
            <a:r>
              <a:rPr lang="nb-NO" sz="1100" dirty="0"/>
              <a:t> over </a:t>
            </a:r>
            <a:r>
              <a:rPr lang="nb-NO" sz="1100" dirty="0" err="1"/>
              <a:t>nokre</a:t>
            </a:r>
            <a:r>
              <a:rPr lang="nb-NO" sz="1100" dirty="0"/>
              <a:t> av de mest nyttige. Andre døme kan du finne på denne nettsida: </a:t>
            </a:r>
            <a:r>
              <a:rPr lang="nb-NO" sz="1100" dirty="0">
                <a:hlinkClick r:id="rId2"/>
              </a:rPr>
              <a:t>https://microbit-micropython.readthedocs.io/en/v1.0.1/tutorials/introduction.html</a:t>
            </a:r>
            <a:r>
              <a:rPr lang="nb-NO" sz="1100" dirty="0"/>
              <a:t> </a:t>
            </a:r>
          </a:p>
          <a:p>
            <a:endParaRPr lang="nb-NO" sz="400" dirty="0"/>
          </a:p>
          <a:p>
            <a:r>
              <a:rPr lang="nb-NO" sz="1100" dirty="0"/>
              <a:t>Vi må alltid ta til med å importere det biblioteket som </a:t>
            </a:r>
            <a:r>
              <a:rPr lang="nb-NO" sz="1100" dirty="0" err="1"/>
              <a:t>inneheld</a:t>
            </a:r>
            <a:r>
              <a:rPr lang="nb-NO" sz="1100" dirty="0"/>
              <a:t> </a:t>
            </a:r>
            <a:r>
              <a:rPr lang="nb-NO" sz="1100" dirty="0" err="1"/>
              <a:t>micro:bit-kommandoane</a:t>
            </a:r>
            <a:r>
              <a:rPr lang="nb-NO" sz="1100" dirty="0"/>
              <a:t>. Det </a:t>
            </a:r>
            <a:r>
              <a:rPr lang="nb-NO" sz="1100" dirty="0" err="1"/>
              <a:t>gjer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ved å skrive </a:t>
            </a:r>
            <a:r>
              <a:rPr lang="nb-NO" sz="1100" dirty="0" err="1"/>
              <a:t>øvst</a:t>
            </a:r>
            <a:r>
              <a:rPr lang="nb-NO" sz="1100" dirty="0"/>
              <a:t>: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27E26EC-73C0-4B81-879F-8B676281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95" y="2093575"/>
            <a:ext cx="1518408" cy="14235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D0026F5-8390-4A94-9879-01E0B172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82" y="3649517"/>
            <a:ext cx="1496913" cy="15427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06FAC92-4752-47E8-B885-4AA89A79B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82" y="3868531"/>
            <a:ext cx="1563628" cy="15427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46B03AD-55E7-4916-9048-5F9F73C60DAF}"/>
              </a:ext>
            </a:extLst>
          </p:cNvPr>
          <p:cNvSpPr txBox="1"/>
          <p:nvPr/>
        </p:nvSpPr>
        <p:spPr>
          <a:xfrm>
            <a:off x="2763390" y="3855324"/>
            <a:ext cx="3010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Denne kommandoen tel </a:t>
            </a:r>
            <a:r>
              <a:rPr lang="nb-NO" sz="1100" dirty="0" err="1"/>
              <a:t>talet</a:t>
            </a:r>
            <a:r>
              <a:rPr lang="nb-NO" sz="1100" dirty="0"/>
              <a:t> på gonger </a:t>
            </a:r>
            <a:r>
              <a:rPr lang="nb-NO" sz="1100" dirty="0" err="1"/>
              <a:t>ein</a:t>
            </a:r>
            <a:r>
              <a:rPr lang="nb-NO" sz="1100" dirty="0"/>
              <a:t> knapp har </a:t>
            </a:r>
            <a:r>
              <a:rPr lang="nb-NO" sz="1100" dirty="0" err="1"/>
              <a:t>vore</a:t>
            </a:r>
            <a:r>
              <a:rPr lang="nb-NO" sz="1100" dirty="0"/>
              <a:t> trykt </a:t>
            </a:r>
            <a:r>
              <a:rPr lang="nb-NO" sz="1100" dirty="0" err="1"/>
              <a:t>sidan</a:t>
            </a:r>
            <a:r>
              <a:rPr lang="nb-NO" sz="1100" dirty="0"/>
              <a:t> programmet starta.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47822A4B-5D5A-479F-ADB4-53582ACE653E}"/>
              </a:ext>
            </a:extLst>
          </p:cNvPr>
          <p:cNvCxnSpPr>
            <a:cxnSpLocks/>
          </p:cNvCxnSpPr>
          <p:nvPr/>
        </p:nvCxnSpPr>
        <p:spPr>
          <a:xfrm>
            <a:off x="2300514" y="3956059"/>
            <a:ext cx="476640" cy="9101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8478E83-3E4F-4FCE-B08B-808E89417099}"/>
              </a:ext>
            </a:extLst>
          </p:cNvPr>
          <p:cNvCxnSpPr>
            <a:cxnSpLocks/>
          </p:cNvCxnSpPr>
          <p:nvPr/>
        </p:nvCxnSpPr>
        <p:spPr>
          <a:xfrm flipV="1">
            <a:off x="2232233" y="3663964"/>
            <a:ext cx="544921" cy="57805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e 18">
            <a:extLst>
              <a:ext uri="{FF2B5EF4-FFF2-40B4-BE49-F238E27FC236}">
                <a16:creationId xmlns:a16="http://schemas.microsoft.com/office/drawing/2014/main" id="{5F800E24-0374-4BA9-B6A1-BCC5CC45F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112" y="9229068"/>
            <a:ext cx="1333562" cy="152761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6FF708A-6B79-4EA3-8374-D2DD6B0EA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126" y="8909244"/>
            <a:ext cx="1263374" cy="14037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915614-2EF7-4F8A-B255-161C58A3C750}"/>
              </a:ext>
            </a:extLst>
          </p:cNvPr>
          <p:cNvSpPr txBox="1"/>
          <p:nvPr/>
        </p:nvSpPr>
        <p:spPr>
          <a:xfrm>
            <a:off x="442844" y="4226660"/>
            <a:ext cx="4043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Innebygde </a:t>
            </a:r>
            <a:r>
              <a:rPr lang="nb-NO" sz="1100" b="1" dirty="0" err="1"/>
              <a:t>sensorar</a:t>
            </a:r>
            <a:endParaRPr lang="nb-NO" sz="1100" b="1" dirty="0"/>
          </a:p>
          <a:p>
            <a:endParaRPr lang="nb-NO" sz="400" dirty="0"/>
          </a:p>
          <a:p>
            <a:r>
              <a:rPr lang="nb-NO" sz="1100" dirty="0"/>
              <a:t>Vi kan bruke </a:t>
            </a:r>
            <a:r>
              <a:rPr lang="nb-NO" sz="1100" dirty="0" err="1"/>
              <a:t>micro:bitens</a:t>
            </a:r>
            <a:r>
              <a:rPr lang="nb-NO" sz="1100" dirty="0"/>
              <a:t> innebygde </a:t>
            </a:r>
            <a:r>
              <a:rPr lang="nb-NO" sz="1100" dirty="0" err="1"/>
              <a:t>sensorar</a:t>
            </a:r>
            <a:r>
              <a:rPr lang="nb-NO" sz="1100" dirty="0"/>
              <a:t> med Python-programmering og. For akselerasjonen kan denne </a:t>
            </a:r>
            <a:r>
              <a:rPr lang="nb-NO" sz="1100" dirty="0" err="1"/>
              <a:t>målast</a:t>
            </a:r>
            <a:r>
              <a:rPr lang="nb-NO" sz="1100" dirty="0"/>
              <a:t> i alle </a:t>
            </a:r>
            <a:r>
              <a:rPr lang="nb-NO" sz="1100" dirty="0" err="1"/>
              <a:t>dei</a:t>
            </a:r>
            <a:r>
              <a:rPr lang="nb-NO" sz="1100" dirty="0"/>
              <a:t> tre romlige </a:t>
            </a:r>
            <a:r>
              <a:rPr lang="nb-NO" sz="1100" dirty="0" err="1"/>
              <a:t>retningane</a:t>
            </a:r>
            <a:r>
              <a:rPr lang="nb-NO" sz="1100" dirty="0"/>
              <a:t> vi har. Tenk på det som </a:t>
            </a:r>
            <a:r>
              <a:rPr lang="nb-NO" sz="1100" dirty="0" err="1"/>
              <a:t>eit</a:t>
            </a:r>
            <a:r>
              <a:rPr lang="nb-NO" sz="1100" dirty="0"/>
              <a:t> koordinatsystem med 3 </a:t>
            </a:r>
            <a:r>
              <a:rPr lang="nb-NO" sz="1100" dirty="0" err="1"/>
              <a:t>aksar</a:t>
            </a:r>
            <a:r>
              <a:rPr lang="nb-NO" sz="1100" dirty="0"/>
              <a:t>. Dei </a:t>
            </a:r>
            <a:r>
              <a:rPr lang="nb-NO" sz="1100" dirty="0" err="1"/>
              <a:t>vanlege</a:t>
            </a:r>
            <a:r>
              <a:rPr lang="nb-NO" sz="1100" dirty="0"/>
              <a:t>, x-aksen og y-aksen, men og </a:t>
            </a:r>
            <a:r>
              <a:rPr lang="nb-NO" sz="1100" dirty="0" err="1"/>
              <a:t>ein</a:t>
            </a:r>
            <a:r>
              <a:rPr lang="nb-NO" sz="1100" dirty="0"/>
              <a:t> z-akse som står loddrett på begge </a:t>
            </a:r>
            <a:r>
              <a:rPr lang="nb-NO" sz="1100" dirty="0" err="1"/>
              <a:t>dei</a:t>
            </a:r>
            <a:r>
              <a:rPr lang="nb-NO" sz="1100" dirty="0"/>
              <a:t> to andre </a:t>
            </a:r>
            <a:r>
              <a:rPr lang="nb-NO" sz="1100" dirty="0" err="1"/>
              <a:t>aksane</a:t>
            </a:r>
            <a:r>
              <a:rPr lang="nb-NO" sz="1100" dirty="0"/>
              <a:t>.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2F22D4E-46D4-44AD-B422-C724A52CC2E8}"/>
              </a:ext>
            </a:extLst>
          </p:cNvPr>
          <p:cNvSpPr txBox="1"/>
          <p:nvPr/>
        </p:nvSpPr>
        <p:spPr>
          <a:xfrm>
            <a:off x="459965" y="7400374"/>
            <a:ext cx="59568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Påkopla </a:t>
            </a:r>
            <a:r>
              <a:rPr lang="nb-NO" sz="1100" b="1" dirty="0" err="1"/>
              <a:t>sensorar</a:t>
            </a:r>
            <a:r>
              <a:rPr lang="nb-NO" sz="1100" b="1" dirty="0"/>
              <a:t> – </a:t>
            </a:r>
            <a:r>
              <a:rPr lang="nb-NO" sz="1100" dirty="0"/>
              <a:t>sjå og sida om sonar</a:t>
            </a:r>
          </a:p>
          <a:p>
            <a:endParaRPr lang="nb-NO" sz="400" dirty="0"/>
          </a:p>
          <a:p>
            <a:r>
              <a:rPr lang="nb-NO" sz="1100" dirty="0" err="1"/>
              <a:t>Ein</a:t>
            </a:r>
            <a:r>
              <a:rPr lang="nb-NO" sz="1100" dirty="0"/>
              <a:t> digital verdi kan </a:t>
            </a:r>
            <a:r>
              <a:rPr lang="nb-NO" sz="1100" dirty="0" err="1"/>
              <a:t>berre</a:t>
            </a:r>
            <a:r>
              <a:rPr lang="nb-NO" sz="1100" dirty="0"/>
              <a:t> </a:t>
            </a:r>
            <a:r>
              <a:rPr lang="nb-NO" sz="1100" dirty="0" err="1"/>
              <a:t>vere</a:t>
            </a:r>
            <a:r>
              <a:rPr lang="nb-NO" sz="1100" dirty="0"/>
              <a:t> enten 1 eller 0, der 1 tyder på og 0 tyder av. Den digitale verdien 1 er </a:t>
            </a:r>
            <a:r>
              <a:rPr lang="nb-NO" sz="1100" dirty="0" err="1"/>
              <a:t>eigentleg</a:t>
            </a:r>
            <a:r>
              <a:rPr lang="nb-NO" sz="1100" dirty="0"/>
              <a:t> ei høg spenning, </a:t>
            </a:r>
            <a:r>
              <a:rPr lang="nb-NO" sz="1100" dirty="0" err="1"/>
              <a:t>medan</a:t>
            </a:r>
            <a:r>
              <a:rPr lang="nb-NO" sz="1100" dirty="0"/>
              <a:t> den digitale verdien 0 er ei veldig låg spenning. Digitale </a:t>
            </a:r>
            <a:r>
              <a:rPr lang="nb-NO" sz="1100" dirty="0" err="1"/>
              <a:t>verdiar</a:t>
            </a:r>
            <a:r>
              <a:rPr lang="nb-NO" sz="1100" dirty="0"/>
              <a:t> bruker vi sjelden for </a:t>
            </a:r>
            <a:r>
              <a:rPr lang="nb-NO" sz="1100" dirty="0" err="1"/>
              <a:t>sensorar</a:t>
            </a:r>
            <a:r>
              <a:rPr lang="nb-NO" sz="1100" dirty="0"/>
              <a:t>, </a:t>
            </a:r>
            <a:r>
              <a:rPr lang="nb-NO" sz="1100" dirty="0" err="1"/>
              <a:t>berre</a:t>
            </a:r>
            <a:r>
              <a:rPr lang="nb-NO" sz="1100" dirty="0"/>
              <a:t> dersom vi skal sjekke om </a:t>
            </a:r>
            <a:r>
              <a:rPr lang="nb-NO" sz="1100" dirty="0" err="1"/>
              <a:t>noko</a:t>
            </a:r>
            <a:r>
              <a:rPr lang="nb-NO" sz="1100" dirty="0"/>
              <a:t> er avskrudd eller påskrudd. </a:t>
            </a:r>
            <a:r>
              <a:rPr lang="nb-NO" sz="1100" dirty="0" err="1"/>
              <a:t>Sensorar</a:t>
            </a:r>
            <a:r>
              <a:rPr lang="nb-NO" sz="1100" dirty="0"/>
              <a:t> vi </a:t>
            </a:r>
            <a:r>
              <a:rPr lang="nb-NO" sz="1100" dirty="0" err="1"/>
              <a:t>koplar</a:t>
            </a:r>
            <a:r>
              <a:rPr lang="nb-NO" sz="1100" dirty="0"/>
              <a:t> på </a:t>
            </a:r>
            <a:r>
              <a:rPr lang="nb-NO" sz="1100" dirty="0" err="1"/>
              <a:t>micro:biten</a:t>
            </a:r>
            <a:r>
              <a:rPr lang="nb-NO" sz="1100" dirty="0"/>
              <a:t> gir som regel </a:t>
            </a:r>
            <a:r>
              <a:rPr lang="nb-NO" sz="1100" dirty="0" err="1"/>
              <a:t>verdiar</a:t>
            </a:r>
            <a:r>
              <a:rPr lang="nb-NO" sz="1100" dirty="0"/>
              <a:t> mellom 0 og 1023, og da må vi lese av </a:t>
            </a:r>
            <a:r>
              <a:rPr lang="nb-NO" sz="1100" dirty="0" err="1"/>
              <a:t>ein</a:t>
            </a:r>
            <a:r>
              <a:rPr lang="nb-NO" sz="1100" dirty="0"/>
              <a:t> analog verdi i staden. </a:t>
            </a:r>
            <a:r>
              <a:rPr lang="nb-NO" sz="1100" dirty="0" err="1"/>
              <a:t>Ein</a:t>
            </a:r>
            <a:r>
              <a:rPr lang="nb-NO" sz="1100" dirty="0"/>
              <a:t> analog verdi kan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mykje</a:t>
            </a:r>
            <a:r>
              <a:rPr lang="nb-NO" sz="1100" dirty="0"/>
              <a:t> anna enn </a:t>
            </a:r>
            <a:r>
              <a:rPr lang="nb-NO" sz="1100" dirty="0" err="1"/>
              <a:t>berre</a:t>
            </a:r>
            <a:r>
              <a:rPr lang="nb-NO" sz="1100" dirty="0"/>
              <a:t> 0 eller 1, og </a:t>
            </a:r>
            <a:r>
              <a:rPr lang="nb-NO" sz="1100" dirty="0" err="1"/>
              <a:t>passar</a:t>
            </a:r>
            <a:r>
              <a:rPr lang="nb-NO" sz="1100" dirty="0"/>
              <a:t> med det best for å lese av kva for </a:t>
            </a:r>
            <a:r>
              <a:rPr lang="nb-NO" sz="1100" dirty="0" err="1"/>
              <a:t>ein</a:t>
            </a:r>
            <a:r>
              <a:rPr lang="nb-NO" sz="1100" dirty="0"/>
              <a:t> verdi sensoren gir. 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C72772E-730D-490E-8F79-F118DF88DDAE}"/>
              </a:ext>
            </a:extLst>
          </p:cNvPr>
          <p:cNvSpPr txBox="1"/>
          <p:nvPr/>
        </p:nvSpPr>
        <p:spPr>
          <a:xfrm>
            <a:off x="459965" y="2758853"/>
            <a:ext cx="597558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Knappar</a:t>
            </a:r>
            <a:endParaRPr lang="nb-NO" sz="1100" b="1" dirty="0"/>
          </a:p>
          <a:p>
            <a:endParaRPr lang="nb-NO" sz="400" b="1" dirty="0"/>
          </a:p>
          <a:p>
            <a:r>
              <a:rPr lang="nb-NO" sz="1100" dirty="0" err="1"/>
              <a:t>Sidan</a:t>
            </a:r>
            <a:r>
              <a:rPr lang="nb-NO" sz="1100" dirty="0"/>
              <a:t> </a:t>
            </a:r>
            <a:r>
              <a:rPr lang="nb-NO" sz="1100" dirty="0" err="1"/>
              <a:t>micro:biten</a:t>
            </a:r>
            <a:r>
              <a:rPr lang="nb-NO" sz="1100" dirty="0"/>
              <a:t> har to </a:t>
            </a:r>
            <a:r>
              <a:rPr lang="nb-NO" sz="1100" dirty="0" err="1"/>
              <a:t>knappar</a:t>
            </a:r>
            <a:r>
              <a:rPr lang="nb-NO" sz="1100" dirty="0"/>
              <a:t>, A og B, kan den delen av koden der det står </a:t>
            </a:r>
            <a:r>
              <a:rPr lang="nb-NO" sz="1100" dirty="0" err="1"/>
              <a:t>button_a</a:t>
            </a:r>
            <a:r>
              <a:rPr lang="nb-NO" sz="1100" dirty="0"/>
              <a:t> i døma </a:t>
            </a:r>
            <a:r>
              <a:rPr lang="nb-NO" sz="1100" dirty="0" err="1"/>
              <a:t>bytast</a:t>
            </a:r>
            <a:r>
              <a:rPr lang="nb-NO" sz="1100" dirty="0"/>
              <a:t> ut med </a:t>
            </a:r>
            <a:r>
              <a:rPr lang="nb-NO" sz="1100" dirty="0" err="1"/>
              <a:t>button_b</a:t>
            </a:r>
            <a:r>
              <a:rPr lang="nb-NO" sz="1100" dirty="0"/>
              <a:t> i staden. </a:t>
            </a:r>
          </a:p>
        </p:txBody>
      </p: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A475F745-BB1D-425E-AE3E-7D41D004E6AD}"/>
              </a:ext>
            </a:extLst>
          </p:cNvPr>
          <p:cNvCxnSpPr>
            <a:cxnSpLocks/>
          </p:cNvCxnSpPr>
          <p:nvPr/>
        </p:nvCxnSpPr>
        <p:spPr>
          <a:xfrm flipV="1">
            <a:off x="2735130" y="8897561"/>
            <a:ext cx="548182" cy="43851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FA485C7D-FD5B-42B8-A5F2-AFF1CA250876}"/>
              </a:ext>
            </a:extLst>
          </p:cNvPr>
          <p:cNvCxnSpPr>
            <a:cxnSpLocks/>
          </p:cNvCxnSpPr>
          <p:nvPr/>
        </p:nvCxnSpPr>
        <p:spPr>
          <a:xfrm>
            <a:off x="2773737" y="9300807"/>
            <a:ext cx="532723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9A8B0D26-DBF8-4FD7-A430-C7BB2A290AF7}"/>
              </a:ext>
            </a:extLst>
          </p:cNvPr>
          <p:cNvCxnSpPr>
            <a:cxnSpLocks/>
          </p:cNvCxnSpPr>
          <p:nvPr/>
        </p:nvCxnSpPr>
        <p:spPr>
          <a:xfrm>
            <a:off x="2457223" y="6140329"/>
            <a:ext cx="1512558" cy="35092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735A9104-36D0-4DEA-A66C-9391BF00A5DB}"/>
              </a:ext>
            </a:extLst>
          </p:cNvPr>
          <p:cNvCxnSpPr>
            <a:cxnSpLocks/>
          </p:cNvCxnSpPr>
          <p:nvPr/>
        </p:nvCxnSpPr>
        <p:spPr>
          <a:xfrm>
            <a:off x="3010455" y="5746298"/>
            <a:ext cx="771715" cy="33305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ilderesultater for microbit axis">
            <a:extLst>
              <a:ext uri="{FF2B5EF4-FFF2-40B4-BE49-F238E27FC236}">
                <a16:creationId xmlns:a16="http://schemas.microsoft.com/office/drawing/2014/main" id="{97A19BB2-0988-4ABF-A299-B7D1752F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314825"/>
            <a:ext cx="2212605" cy="11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E7C14C9E-AEE1-4395-A073-5A4AC8FEF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0635" y="3524379"/>
            <a:ext cx="1284748" cy="294510"/>
          </a:xfrm>
          <a:prstGeom prst="rect">
            <a:avLst/>
          </a:prstGeom>
        </p:spPr>
      </p:pic>
      <p:pic>
        <p:nvPicPr>
          <p:cNvPr id="44" name="Bilde 43">
            <a:extLst>
              <a:ext uri="{FF2B5EF4-FFF2-40B4-BE49-F238E27FC236}">
                <a16:creationId xmlns:a16="http://schemas.microsoft.com/office/drawing/2014/main" id="{58AE51DB-CD27-4DEF-9C0A-B1FBEFF54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6256" y="6037924"/>
            <a:ext cx="950235" cy="267908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732384F4-BD07-4C60-9A60-0AB4CA0AD2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8581" y="6766736"/>
            <a:ext cx="845584" cy="280466"/>
          </a:xfrm>
          <a:prstGeom prst="rect">
            <a:avLst/>
          </a:prstGeom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E3CF91B0-A3B5-47D2-96D0-9CC231E460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1705" y="5653030"/>
            <a:ext cx="1385585" cy="276280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6EA10ECD-9F3A-46B4-BA00-C8D97EA93D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6721" y="6402330"/>
            <a:ext cx="569304" cy="267908"/>
          </a:xfrm>
          <a:prstGeom prst="rect">
            <a:avLst/>
          </a:prstGeom>
        </p:spPr>
      </p:pic>
      <p:pic>
        <p:nvPicPr>
          <p:cNvPr id="49" name="Bilde 48">
            <a:extLst>
              <a:ext uri="{FF2B5EF4-FFF2-40B4-BE49-F238E27FC236}">
                <a16:creationId xmlns:a16="http://schemas.microsoft.com/office/drawing/2014/main" id="{657B542D-2A53-44FD-9EB7-7C5CA8C89F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3567" y="6074275"/>
            <a:ext cx="886837" cy="133633"/>
          </a:xfrm>
          <a:prstGeom prst="rect">
            <a:avLst/>
          </a:prstGeom>
        </p:spPr>
      </p:pic>
      <p:pic>
        <p:nvPicPr>
          <p:cNvPr id="50" name="Bilde 49">
            <a:extLst>
              <a:ext uri="{FF2B5EF4-FFF2-40B4-BE49-F238E27FC236}">
                <a16:creationId xmlns:a16="http://schemas.microsoft.com/office/drawing/2014/main" id="{D7F4D9E1-2C6D-4A57-B408-CC4CCD71F2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3567" y="5658210"/>
            <a:ext cx="1445662" cy="153880"/>
          </a:xfrm>
          <a:prstGeom prst="rect">
            <a:avLst/>
          </a:prstGeom>
        </p:spPr>
      </p:pic>
      <p:pic>
        <p:nvPicPr>
          <p:cNvPr id="51" name="Bilde 50">
            <a:extLst>
              <a:ext uri="{FF2B5EF4-FFF2-40B4-BE49-F238E27FC236}">
                <a16:creationId xmlns:a16="http://schemas.microsoft.com/office/drawing/2014/main" id="{B4D7B15E-2989-422B-A960-4D3F1AD63F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7496" y="6468568"/>
            <a:ext cx="1785816" cy="137682"/>
          </a:xfrm>
          <a:prstGeom prst="rect">
            <a:avLst/>
          </a:prstGeom>
        </p:spPr>
      </p:pic>
      <p:pic>
        <p:nvPicPr>
          <p:cNvPr id="52" name="Bilde 51">
            <a:extLst>
              <a:ext uri="{FF2B5EF4-FFF2-40B4-BE49-F238E27FC236}">
                <a16:creationId xmlns:a16="http://schemas.microsoft.com/office/drawing/2014/main" id="{D491AE34-B609-4012-BEC4-F705945CE2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97496" y="6864386"/>
            <a:ext cx="959727" cy="117435"/>
          </a:xfrm>
          <a:prstGeom prst="rect">
            <a:avLst/>
          </a:prstGeom>
        </p:spPr>
      </p:pic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DABB68FB-8025-4A2C-B5F1-222E9E21AD0D}"/>
              </a:ext>
            </a:extLst>
          </p:cNvPr>
          <p:cNvCxnSpPr>
            <a:cxnSpLocks/>
          </p:cNvCxnSpPr>
          <p:nvPr/>
        </p:nvCxnSpPr>
        <p:spPr>
          <a:xfrm>
            <a:off x="3349205" y="6536147"/>
            <a:ext cx="769376" cy="1245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CD2B7DCB-3BC6-4DAC-977F-00895E65E700}"/>
              </a:ext>
            </a:extLst>
          </p:cNvPr>
          <p:cNvCxnSpPr>
            <a:cxnSpLocks/>
          </p:cNvCxnSpPr>
          <p:nvPr/>
        </p:nvCxnSpPr>
        <p:spPr>
          <a:xfrm>
            <a:off x="2505554" y="6921796"/>
            <a:ext cx="156070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Bilde 58">
            <a:extLst>
              <a:ext uri="{FF2B5EF4-FFF2-40B4-BE49-F238E27FC236}">
                <a16:creationId xmlns:a16="http://schemas.microsoft.com/office/drawing/2014/main" id="{CE6D1A83-7047-475E-BA01-113B0B05CF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71352" y="9145551"/>
            <a:ext cx="1669562" cy="310512"/>
          </a:xfrm>
          <a:prstGeom prst="rect">
            <a:avLst/>
          </a:prstGeom>
        </p:spPr>
      </p:pic>
      <p:pic>
        <p:nvPicPr>
          <p:cNvPr id="60" name="Bilde 59">
            <a:extLst>
              <a:ext uri="{FF2B5EF4-FFF2-40B4-BE49-F238E27FC236}">
                <a16:creationId xmlns:a16="http://schemas.microsoft.com/office/drawing/2014/main" id="{6354A57C-C0DB-4C56-8402-076EC48DA9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81317" y="8740056"/>
            <a:ext cx="1638059" cy="315011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B909B55-20C7-47A0-9BD4-4EDEB213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10</a:t>
            </a:fld>
            <a:endParaRPr lang="nb-NO"/>
          </a:p>
        </p:txBody>
      </p:sp>
      <p:pic>
        <p:nvPicPr>
          <p:cNvPr id="39" name="Bilde 38">
            <a:extLst>
              <a:ext uri="{FF2B5EF4-FFF2-40B4-BE49-F238E27FC236}">
                <a16:creationId xmlns:a16="http://schemas.microsoft.com/office/drawing/2014/main" id="{72D22CC9-D8F3-4B6D-8D8A-D1D94557EE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65" y="5976781"/>
            <a:ext cx="218500" cy="32709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53B89B5-0D0E-44FB-B7A6-93CE7C1F0C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65" y="5558239"/>
            <a:ext cx="227966" cy="372289"/>
          </a:xfrm>
          <a:prstGeom prst="rect">
            <a:avLst/>
          </a:prstGeom>
        </p:spPr>
      </p:pic>
      <p:pic>
        <p:nvPicPr>
          <p:cNvPr id="15" name="Bilde 14" descr="Et bilde som inneholder innendørs, lys&#10;&#10;Automatisk generert beskrivelse">
            <a:extLst>
              <a:ext uri="{FF2B5EF4-FFF2-40B4-BE49-F238E27FC236}">
                <a16:creationId xmlns:a16="http://schemas.microsoft.com/office/drawing/2014/main" id="{E1163304-F33E-4502-A381-128CE8A9F9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9" y="6326607"/>
            <a:ext cx="259331" cy="35622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6F5FB80-9B8C-4EC2-B264-81E1273C5B9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7" y="6726098"/>
            <a:ext cx="408554" cy="3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5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FBDBAAA0-4241-4639-85EE-8D5EB1F47E3F}"/>
              </a:ext>
            </a:extLst>
          </p:cNvPr>
          <p:cNvSpPr txBox="1"/>
          <p:nvPr/>
        </p:nvSpPr>
        <p:spPr>
          <a:xfrm>
            <a:off x="471448" y="362184"/>
            <a:ext cx="2226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Utdata</a:t>
            </a:r>
            <a:endParaRPr lang="nb-NO" sz="11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CE1D55-110B-487C-A98C-D6F24F2B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94" y="3925199"/>
            <a:ext cx="1639109" cy="3287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0FF17BD-5965-4079-A827-8A702B45A910}"/>
              </a:ext>
            </a:extLst>
          </p:cNvPr>
          <p:cNvSpPr txBox="1"/>
          <p:nvPr/>
        </p:nvSpPr>
        <p:spPr>
          <a:xfrm>
            <a:off x="471448" y="5305843"/>
            <a:ext cx="2276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Sende data over radio-forbindelsen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18DD0E3-D81D-4DD1-A430-7DD1011D036E}"/>
              </a:ext>
            </a:extLst>
          </p:cNvPr>
          <p:cNvSpPr txBox="1"/>
          <p:nvPr/>
        </p:nvSpPr>
        <p:spPr>
          <a:xfrm>
            <a:off x="471448" y="3168650"/>
            <a:ext cx="587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Påkopla </a:t>
            </a:r>
            <a:r>
              <a:rPr lang="nb-NO" sz="1100" b="1" dirty="0" err="1"/>
              <a:t>lysdiodar</a:t>
            </a:r>
            <a:endParaRPr lang="nb-NO" sz="1100" b="1" dirty="0"/>
          </a:p>
          <a:p>
            <a:endParaRPr lang="nb-NO" sz="400" dirty="0"/>
          </a:p>
          <a:p>
            <a:r>
              <a:rPr lang="nb-NO" sz="1100" dirty="0"/>
              <a:t>Når du </a:t>
            </a:r>
            <a:r>
              <a:rPr lang="nb-NO" sz="1100" dirty="0" err="1"/>
              <a:t>koplar</a:t>
            </a:r>
            <a:r>
              <a:rPr lang="nb-NO" sz="1100" dirty="0"/>
              <a:t> på </a:t>
            </a:r>
            <a:r>
              <a:rPr lang="nb-NO" sz="1100" dirty="0" err="1"/>
              <a:t>ein</a:t>
            </a:r>
            <a:r>
              <a:rPr lang="nb-NO" sz="1100" dirty="0"/>
              <a:t> lysdiode til micro:biten, kan du programmere han til å skru seg av eller på. Da må </a:t>
            </a:r>
            <a:r>
              <a:rPr lang="nb-NO" sz="1100" dirty="0" err="1"/>
              <a:t>ein</a:t>
            </a:r>
            <a:r>
              <a:rPr lang="nb-NO" sz="1100" dirty="0"/>
              <a:t> bruke kommandoen som sender ut digital data, altså verdien 1 eller 0, der 1 svarer til på og 0 svarer til av.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FF6DF82-9FF2-42A7-9856-70DCD4292FA0}"/>
              </a:ext>
            </a:extLst>
          </p:cNvPr>
          <p:cNvSpPr txBox="1"/>
          <p:nvPr/>
        </p:nvSpPr>
        <p:spPr>
          <a:xfrm>
            <a:off x="471448" y="750302"/>
            <a:ext cx="582140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Skrive til skjermen</a:t>
            </a:r>
          </a:p>
          <a:p>
            <a:endParaRPr lang="nb-NO" sz="400" dirty="0"/>
          </a:p>
          <a:p>
            <a:r>
              <a:rPr lang="nb-NO" sz="1100" dirty="0"/>
              <a:t>Det går an å skru på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einskilde</a:t>
            </a:r>
            <a:r>
              <a:rPr lang="nb-NO" sz="1100" dirty="0"/>
              <a:t> </a:t>
            </a:r>
            <a:r>
              <a:rPr lang="nb-NO" sz="1100" dirty="0" err="1"/>
              <a:t>lysdiodane</a:t>
            </a:r>
            <a:r>
              <a:rPr lang="nb-NO" sz="1100" dirty="0"/>
              <a:t> på skjermen til </a:t>
            </a:r>
            <a:r>
              <a:rPr lang="nb-NO" sz="1100" dirty="0" err="1"/>
              <a:t>micro:biten</a:t>
            </a:r>
            <a:r>
              <a:rPr lang="nb-NO" sz="1100" dirty="0"/>
              <a:t>, med </a:t>
            </a:r>
            <a:r>
              <a:rPr lang="nb-NO" sz="1100" dirty="0" err="1"/>
              <a:t>verdiar</a:t>
            </a:r>
            <a:r>
              <a:rPr lang="nb-NO" sz="1100" dirty="0"/>
              <a:t> mellom 0 og 9 for kor sterkt </a:t>
            </a:r>
            <a:r>
              <a:rPr lang="nb-NO" sz="1100" dirty="0" err="1"/>
              <a:t>dei</a:t>
            </a:r>
            <a:r>
              <a:rPr lang="nb-NO" sz="1100" dirty="0"/>
              <a:t> skal lyse.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610BDBC-2700-4206-92AB-5DBD1267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181" y="4354863"/>
            <a:ext cx="2433638" cy="46379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F27D50C-EA8B-4E45-8043-AEAF9A789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08" y="1510662"/>
            <a:ext cx="946190" cy="1543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2E81AAC-281B-4C4B-96DD-80C513908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267" y="1723719"/>
            <a:ext cx="919131" cy="4177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146350E-B673-4C28-A643-AFDCD8FCA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817" y="1616851"/>
            <a:ext cx="1017584" cy="130890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BA1BFAEB-B8C7-4570-8A8F-FA64E6FCF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941" y="1367269"/>
            <a:ext cx="3511550" cy="15439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155A69D-0086-4BF9-BCF0-8C73AB0D5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983" y="2308469"/>
            <a:ext cx="1773229" cy="13877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E2B2C61-1DAA-44B2-89BC-0B8402C59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984" y="2492163"/>
            <a:ext cx="1773229" cy="449622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D1D0945-6886-4DE4-9546-8BB8D368A0A3}"/>
              </a:ext>
            </a:extLst>
          </p:cNvPr>
          <p:cNvSpPr txBox="1"/>
          <p:nvPr/>
        </p:nvSpPr>
        <p:spPr>
          <a:xfrm>
            <a:off x="4928778" y="3933533"/>
            <a:ext cx="1223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På (1) eller av (0).</a:t>
            </a:r>
          </a:p>
        </p:txBody>
      </p: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2EE29173-0B3B-49D6-8232-4C525906C072}"/>
              </a:ext>
            </a:extLst>
          </p:cNvPr>
          <p:cNvCxnSpPr>
            <a:cxnSpLocks/>
          </p:cNvCxnSpPr>
          <p:nvPr/>
        </p:nvCxnSpPr>
        <p:spPr>
          <a:xfrm flipH="1">
            <a:off x="4305480" y="4064338"/>
            <a:ext cx="616015" cy="100928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F6A66347-85F7-4D4B-9392-B46733F6B229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4305480" y="3999648"/>
            <a:ext cx="623298" cy="6469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40988C0-F52B-4D6A-9C18-13377A8D9E06}"/>
              </a:ext>
            </a:extLst>
          </p:cNvPr>
          <p:cNvSpPr txBox="1"/>
          <p:nvPr/>
        </p:nvSpPr>
        <p:spPr>
          <a:xfrm>
            <a:off x="466533" y="4096020"/>
            <a:ext cx="1411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Kva for </a:t>
            </a:r>
            <a:r>
              <a:rPr lang="nb-NO" sz="1100" dirty="0" err="1"/>
              <a:t>ein</a:t>
            </a:r>
            <a:r>
              <a:rPr lang="nb-NO" sz="1100" dirty="0"/>
              <a:t> utgang lysdioden er tilkopla (0, 1 eller 2).</a:t>
            </a:r>
          </a:p>
        </p:txBody>
      </p: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946583AE-8422-46F3-B321-B8062FAF2595}"/>
              </a:ext>
            </a:extLst>
          </p:cNvPr>
          <p:cNvCxnSpPr>
            <a:cxnSpLocks/>
          </p:cNvCxnSpPr>
          <p:nvPr/>
        </p:nvCxnSpPr>
        <p:spPr>
          <a:xfrm flipV="1">
            <a:off x="1541303" y="3995285"/>
            <a:ext cx="968314" cy="231227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72BEFFA8-702D-438A-9E4B-2DD11462A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533" y="6497389"/>
            <a:ext cx="785605" cy="144106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31346871-09B0-4583-B6CC-523AC90D51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533" y="6210620"/>
            <a:ext cx="979138" cy="179745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2F0F961D-93DB-43C4-83C5-4EE5C65B9F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0243" y="8885777"/>
            <a:ext cx="1954935" cy="150731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AC344A83-A740-4D95-898A-F610D1F6EF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5874" y="8173361"/>
            <a:ext cx="1532550" cy="159348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C93B34FA-196D-4D67-81F4-77E95E1D484E}"/>
              </a:ext>
            </a:extLst>
          </p:cNvPr>
          <p:cNvSpPr txBox="1"/>
          <p:nvPr/>
        </p:nvSpPr>
        <p:spPr>
          <a:xfrm>
            <a:off x="466533" y="5594816"/>
            <a:ext cx="4788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På same måten som med å bruke </a:t>
            </a:r>
            <a:r>
              <a:rPr lang="nb-NO" sz="1100" dirty="0" err="1"/>
              <a:t>klossar</a:t>
            </a:r>
            <a:r>
              <a:rPr lang="nb-NO" sz="1100" dirty="0"/>
              <a:t>, kan vi programmere </a:t>
            </a:r>
            <a:r>
              <a:rPr lang="nb-NO" sz="1100" dirty="0" err="1"/>
              <a:t>micro:bitar</a:t>
            </a:r>
            <a:r>
              <a:rPr lang="nb-NO" sz="1100" dirty="0"/>
              <a:t> til å sende data til </a:t>
            </a:r>
            <a:r>
              <a:rPr lang="nb-NO" sz="1100" dirty="0" err="1"/>
              <a:t>kvarandre</a:t>
            </a:r>
            <a:r>
              <a:rPr lang="nb-NO" sz="1100" dirty="0"/>
              <a:t> med å bruke Python.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12112079-3D95-49D2-AB4B-69C9BC02D554}"/>
              </a:ext>
            </a:extLst>
          </p:cNvPr>
          <p:cNvSpPr txBox="1"/>
          <p:nvPr/>
        </p:nvSpPr>
        <p:spPr>
          <a:xfrm>
            <a:off x="387626" y="4898446"/>
            <a:ext cx="6082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____________________________________________________________________________________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FEFCD3E-D044-40C6-B672-26DD1E6C86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8713" y="7430718"/>
            <a:ext cx="1954936" cy="190971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96716D03-2FFF-4402-8F8D-CBFA20D602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325" y="7305749"/>
            <a:ext cx="1462088" cy="438150"/>
          </a:xfrm>
          <a:prstGeom prst="rect">
            <a:avLst/>
          </a:prstGeom>
        </p:spPr>
      </p:pic>
      <p:pic>
        <p:nvPicPr>
          <p:cNvPr id="44" name="Bilde 43">
            <a:extLst>
              <a:ext uri="{FF2B5EF4-FFF2-40B4-BE49-F238E27FC236}">
                <a16:creationId xmlns:a16="http://schemas.microsoft.com/office/drawing/2014/main" id="{1B615DE5-A007-47D2-B398-E3020213CB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325" y="7923378"/>
            <a:ext cx="2059739" cy="430888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B0F0A905-B99B-4773-8FC4-A41B2A9838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06" y="8533745"/>
            <a:ext cx="1997571" cy="854796"/>
          </a:xfrm>
          <a:prstGeom prst="rect">
            <a:avLst/>
          </a:prstGeom>
        </p:spPr>
      </p:pic>
      <p:sp>
        <p:nvSpPr>
          <p:cNvPr id="47" name="TekstSylinder 46">
            <a:extLst>
              <a:ext uri="{FF2B5EF4-FFF2-40B4-BE49-F238E27FC236}">
                <a16:creationId xmlns:a16="http://schemas.microsoft.com/office/drawing/2014/main" id="{359DF7AD-9091-4980-BBF4-09B16B272A2E}"/>
              </a:ext>
            </a:extLst>
          </p:cNvPr>
          <p:cNvSpPr txBox="1"/>
          <p:nvPr/>
        </p:nvSpPr>
        <p:spPr>
          <a:xfrm>
            <a:off x="1878413" y="6107191"/>
            <a:ext cx="37163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Import radio-kommandoen importerer biblioteket som </a:t>
            </a:r>
            <a:r>
              <a:rPr lang="nb-NO" sz="1100" dirty="0" err="1"/>
              <a:t>gjer</a:t>
            </a:r>
            <a:r>
              <a:rPr lang="nb-NO" sz="1100" dirty="0"/>
              <a:t> at vi kan bruke radio-sambandet mellom </a:t>
            </a:r>
            <a:r>
              <a:rPr lang="nb-NO" sz="1100" dirty="0" err="1"/>
              <a:t>micro:bitane</a:t>
            </a:r>
            <a:r>
              <a:rPr lang="nb-NO" sz="1100" dirty="0"/>
              <a:t>. I tillegg må vi bruke radio.on() som skrur på radiosambandet. 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3A34012F-1E77-4044-9981-8D4B93C59F0C}"/>
              </a:ext>
            </a:extLst>
          </p:cNvPr>
          <p:cNvSpPr txBox="1"/>
          <p:nvPr/>
        </p:nvSpPr>
        <p:spPr>
          <a:xfrm>
            <a:off x="471737" y="6788227"/>
            <a:ext cx="5871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Til slutt må vi definere kva for </a:t>
            </a:r>
            <a:r>
              <a:rPr lang="nb-NO" sz="1100" dirty="0" err="1"/>
              <a:t>ein</a:t>
            </a:r>
            <a:r>
              <a:rPr lang="nb-NO" sz="1100" dirty="0"/>
              <a:t> kanal </a:t>
            </a:r>
            <a:r>
              <a:rPr lang="nb-NO" sz="1100" dirty="0" err="1"/>
              <a:t>micro:bitane</a:t>
            </a:r>
            <a:r>
              <a:rPr lang="nb-NO" sz="1100" dirty="0"/>
              <a:t> skal kommunisere på. Da må vi passe på å velge same kanal for alle </a:t>
            </a:r>
            <a:r>
              <a:rPr lang="nb-NO" sz="1100" dirty="0" err="1"/>
              <a:t>micro:bitane</a:t>
            </a:r>
            <a:r>
              <a:rPr lang="nb-NO" sz="1100" dirty="0"/>
              <a:t> som skal «snakke </a:t>
            </a:r>
            <a:r>
              <a:rPr lang="nb-NO" sz="1100" dirty="0" err="1"/>
              <a:t>saman</a:t>
            </a:r>
            <a:r>
              <a:rPr lang="nb-NO" sz="1100" dirty="0"/>
              <a:t>». </a:t>
            </a:r>
          </a:p>
        </p:txBody>
      </p:sp>
      <p:cxnSp>
        <p:nvCxnSpPr>
          <p:cNvPr id="49" name="Rett pilkobling 48">
            <a:extLst>
              <a:ext uri="{FF2B5EF4-FFF2-40B4-BE49-F238E27FC236}">
                <a16:creationId xmlns:a16="http://schemas.microsoft.com/office/drawing/2014/main" id="{ED063BEE-F8D3-4F00-9662-AB507B9DEF09}"/>
              </a:ext>
            </a:extLst>
          </p:cNvPr>
          <p:cNvCxnSpPr>
            <a:cxnSpLocks/>
          </p:cNvCxnSpPr>
          <p:nvPr/>
        </p:nvCxnSpPr>
        <p:spPr>
          <a:xfrm flipV="1">
            <a:off x="4464424" y="7981638"/>
            <a:ext cx="255277" cy="7229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B173709B-653B-4AD7-B877-67BF4A6AC409}"/>
              </a:ext>
            </a:extLst>
          </p:cNvPr>
          <p:cNvCxnSpPr>
            <a:cxnSpLocks/>
          </p:cNvCxnSpPr>
          <p:nvPr/>
        </p:nvCxnSpPr>
        <p:spPr>
          <a:xfrm>
            <a:off x="4527180" y="8961142"/>
            <a:ext cx="224029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e 49">
            <a:extLst>
              <a:ext uri="{FF2B5EF4-FFF2-40B4-BE49-F238E27FC236}">
                <a16:creationId xmlns:a16="http://schemas.microsoft.com/office/drawing/2014/main" id="{723DAF7F-CB66-48FB-BC52-846524A7C2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15874" y="7969043"/>
            <a:ext cx="1743674" cy="169779"/>
          </a:xfrm>
          <a:prstGeom prst="rect">
            <a:avLst/>
          </a:prstGeom>
        </p:spPr>
      </p:pic>
      <p:sp>
        <p:nvSpPr>
          <p:cNvPr id="54" name="TekstSylinder 53">
            <a:extLst>
              <a:ext uri="{FF2B5EF4-FFF2-40B4-BE49-F238E27FC236}">
                <a16:creationId xmlns:a16="http://schemas.microsoft.com/office/drawing/2014/main" id="{BA93A683-D495-467C-81F5-53B8D518A066}"/>
              </a:ext>
            </a:extLst>
          </p:cNvPr>
          <p:cNvSpPr txBox="1"/>
          <p:nvPr/>
        </p:nvSpPr>
        <p:spPr>
          <a:xfrm>
            <a:off x="4770392" y="7376369"/>
            <a:ext cx="1860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Når </a:t>
            </a:r>
            <a:r>
              <a:rPr lang="nb-NO" sz="1100" dirty="0" err="1"/>
              <a:t>ein</a:t>
            </a:r>
            <a:r>
              <a:rPr lang="nb-NO" sz="1100" dirty="0"/>
              <a:t> programmerer i Python, må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gjere</a:t>
            </a:r>
            <a:r>
              <a:rPr lang="nb-NO" sz="1100" dirty="0"/>
              <a:t> om tal til tekst (strenger) før det går an å sende </a:t>
            </a:r>
            <a:r>
              <a:rPr lang="nb-NO" sz="1100" dirty="0" err="1"/>
              <a:t>dei</a:t>
            </a:r>
            <a:r>
              <a:rPr lang="nb-NO" sz="1100" dirty="0"/>
              <a:t> over radio-sambandet. Det blir gjort med str()-kommandoen.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E2A20224-429F-4FA9-9ADB-5A7652C2FF51}"/>
              </a:ext>
            </a:extLst>
          </p:cNvPr>
          <p:cNvSpPr txBox="1"/>
          <p:nvPr/>
        </p:nvSpPr>
        <p:spPr>
          <a:xfrm>
            <a:off x="4770392" y="8601700"/>
            <a:ext cx="1860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Denne kommandoen tek imot teksten som blir sendt og legg han i </a:t>
            </a:r>
            <a:r>
              <a:rPr lang="nb-NO" sz="1100" dirty="0" err="1"/>
              <a:t>ein</a:t>
            </a:r>
            <a:r>
              <a:rPr lang="nb-NO" sz="1100" dirty="0"/>
              <a:t> variabel kalla x. 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70DC75B-5CEE-407C-B0F3-F60ADDAA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11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00CE6C0-0931-4804-B0F5-CC01C32DF8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88" y="5183860"/>
            <a:ext cx="1294405" cy="8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6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projektor&#10;&#10;Automatisk generert beskrivelse">
            <a:extLst>
              <a:ext uri="{FF2B5EF4-FFF2-40B4-BE49-F238E27FC236}">
                <a16:creationId xmlns:a16="http://schemas.microsoft.com/office/drawing/2014/main" id="{5F3C1279-DA41-44A7-B6E3-B6F25AC2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59" y="-374944"/>
            <a:ext cx="2200338" cy="22003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5A07907-8E8E-4E2F-A239-52EB328B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63248"/>
            <a:ext cx="2102379" cy="840808"/>
          </a:xfrm>
        </p:spPr>
        <p:txBody>
          <a:bodyPr>
            <a:normAutofit fontScale="90000"/>
          </a:bodyPr>
          <a:lstStyle/>
          <a:p>
            <a:r>
              <a:rPr lang="nb-NO" dirty="0"/>
              <a:t>Musikk </a:t>
            </a:r>
            <a:br>
              <a:rPr lang="nb-NO" dirty="0"/>
            </a:br>
            <a:r>
              <a:rPr lang="nb-NO" sz="2200" dirty="0"/>
              <a:t>- med Python Mu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09BA463-3380-4967-8D6C-444E92F790CE}"/>
              </a:ext>
            </a:extLst>
          </p:cNvPr>
          <p:cNvSpPr txBox="1"/>
          <p:nvPr/>
        </p:nvSpPr>
        <p:spPr>
          <a:xfrm>
            <a:off x="528320" y="1252640"/>
            <a:ext cx="57615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En </a:t>
            </a:r>
            <a:r>
              <a:rPr lang="nb-NO" sz="1100" dirty="0" err="1"/>
              <a:t>micro:bit</a:t>
            </a:r>
            <a:r>
              <a:rPr lang="nb-NO" sz="1100" dirty="0"/>
              <a:t> kan enkelt </a:t>
            </a:r>
            <a:r>
              <a:rPr lang="nb-NO" sz="1100" dirty="0" err="1"/>
              <a:t>koplast</a:t>
            </a:r>
            <a:r>
              <a:rPr lang="nb-NO" sz="1100" dirty="0"/>
              <a:t> til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summar</a:t>
            </a:r>
            <a:r>
              <a:rPr lang="nb-NO" sz="1100" dirty="0"/>
              <a:t> (også kalt </a:t>
            </a:r>
            <a:r>
              <a:rPr lang="nb-NO" sz="1100" dirty="0" err="1"/>
              <a:t>buzzer</a:t>
            </a:r>
            <a:r>
              <a:rPr lang="nb-NO" sz="1100" dirty="0"/>
              <a:t>) eller </a:t>
            </a:r>
            <a:r>
              <a:rPr lang="nb-NO" sz="1100" dirty="0" err="1"/>
              <a:t>høgtalar</a:t>
            </a:r>
            <a:r>
              <a:rPr lang="nb-NO" sz="1100" dirty="0"/>
              <a:t> for å </a:t>
            </a:r>
            <a:r>
              <a:rPr lang="nb-NO" sz="1100" dirty="0" err="1"/>
              <a:t>spele</a:t>
            </a:r>
            <a:r>
              <a:rPr lang="nb-NO" sz="1100" dirty="0"/>
              <a:t> av lyd. </a:t>
            </a:r>
            <a:r>
              <a:rPr lang="nb-NO" sz="1100" dirty="0" err="1"/>
              <a:t>Sidan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summar</a:t>
            </a:r>
            <a:r>
              <a:rPr lang="nb-NO" sz="1100" dirty="0"/>
              <a:t> </a:t>
            </a:r>
            <a:r>
              <a:rPr lang="nb-NO" sz="1100" dirty="0" err="1"/>
              <a:t>berre</a:t>
            </a:r>
            <a:r>
              <a:rPr lang="nb-NO" sz="1100" dirty="0"/>
              <a:t> kan </a:t>
            </a:r>
            <a:r>
              <a:rPr lang="nb-NO" sz="1100" dirty="0" err="1"/>
              <a:t>spele</a:t>
            </a:r>
            <a:r>
              <a:rPr lang="nb-NO" sz="1100" dirty="0"/>
              <a:t> av </a:t>
            </a:r>
            <a:r>
              <a:rPr lang="nb-NO" sz="1100" dirty="0" err="1"/>
              <a:t>ein</a:t>
            </a:r>
            <a:r>
              <a:rPr lang="nb-NO" sz="1100" dirty="0"/>
              <a:t> enkelt tone, vil det bli </a:t>
            </a:r>
            <a:r>
              <a:rPr lang="nb-NO" sz="1100" dirty="0" err="1"/>
              <a:t>mykje</a:t>
            </a:r>
            <a:r>
              <a:rPr lang="nb-NO" sz="1100" dirty="0"/>
              <a:t> </a:t>
            </a:r>
            <a:r>
              <a:rPr lang="nb-NO" sz="1100" dirty="0" err="1"/>
              <a:t>finare</a:t>
            </a:r>
            <a:r>
              <a:rPr lang="nb-NO" sz="1100" dirty="0"/>
              <a:t> lyd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høgtalar</a:t>
            </a:r>
            <a:r>
              <a:rPr lang="nb-NO" sz="1100" dirty="0"/>
              <a:t>, da han kan </a:t>
            </a:r>
            <a:r>
              <a:rPr lang="nb-NO" sz="1100" dirty="0" err="1"/>
              <a:t>spele</a:t>
            </a:r>
            <a:r>
              <a:rPr lang="nb-NO" sz="1100" dirty="0"/>
              <a:t>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overtonane</a:t>
            </a:r>
            <a:r>
              <a:rPr lang="nb-NO" sz="1100" dirty="0"/>
              <a:t> vi er vane med å høyre som </a:t>
            </a:r>
            <a:r>
              <a:rPr lang="nb-NO" sz="1100" dirty="0" err="1"/>
              <a:t>ein</a:t>
            </a:r>
            <a:r>
              <a:rPr lang="nb-NO" sz="1100" dirty="0"/>
              <a:t> del av </a:t>
            </a:r>
            <a:r>
              <a:rPr lang="nb-NO" sz="1100" dirty="0" err="1"/>
              <a:t>dei</a:t>
            </a:r>
            <a:r>
              <a:rPr lang="nb-NO" sz="1100" dirty="0"/>
              <a:t> reine </a:t>
            </a:r>
            <a:r>
              <a:rPr lang="nb-NO" sz="1100" dirty="0" err="1"/>
              <a:t>tonane</a:t>
            </a:r>
            <a:r>
              <a:rPr lang="nb-NO" sz="1100" dirty="0"/>
              <a:t> i musikk.</a:t>
            </a:r>
            <a:endParaRPr lang="nb-NO" sz="1100" dirty="0">
              <a:sym typeface="Symbol" panose="05050102010706020507" pitchFamily="18" charset="2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A7B3BCE-85F4-4A51-8795-961C6088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24" y="2403112"/>
            <a:ext cx="1535906" cy="15643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EC090D4-BC30-4EA6-98F6-DE9A66731031}"/>
              </a:ext>
            </a:extLst>
          </p:cNvPr>
          <p:cNvSpPr txBox="1"/>
          <p:nvPr/>
        </p:nvSpPr>
        <p:spPr>
          <a:xfrm>
            <a:off x="528319" y="1855720"/>
            <a:ext cx="5761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For å kunne bruke en </a:t>
            </a:r>
            <a:r>
              <a:rPr lang="nb-NO" sz="1100" dirty="0" err="1"/>
              <a:t>høgtalar</a:t>
            </a:r>
            <a:r>
              <a:rPr lang="nb-NO" sz="1100" dirty="0"/>
              <a:t> eller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summar</a:t>
            </a:r>
            <a:r>
              <a:rPr lang="nb-NO" sz="1100" dirty="0"/>
              <a:t> i Python </a:t>
            </a:r>
            <a:r>
              <a:rPr lang="nb-NO" sz="1100" dirty="0" err="1"/>
              <a:t>Mu</a:t>
            </a:r>
            <a:r>
              <a:rPr lang="nb-NO" sz="1100" dirty="0"/>
              <a:t>, må vi importere </a:t>
            </a:r>
            <a:r>
              <a:rPr lang="nb-NO" sz="1100" dirty="0" err="1"/>
              <a:t>eit</a:t>
            </a:r>
            <a:r>
              <a:rPr lang="nb-NO" sz="1100" dirty="0"/>
              <a:t> ferdig bibliotek som </a:t>
            </a:r>
            <a:r>
              <a:rPr lang="nb-NO" sz="1100" dirty="0" err="1"/>
              <a:t>inneheld</a:t>
            </a:r>
            <a:r>
              <a:rPr lang="nb-NO" sz="1100" dirty="0"/>
              <a:t> </a:t>
            </a:r>
            <a:r>
              <a:rPr lang="nb-NO" sz="1100" dirty="0" err="1"/>
              <a:t>metodar</a:t>
            </a:r>
            <a:r>
              <a:rPr lang="nb-NO" sz="1100" dirty="0"/>
              <a:t> for å lage og kontrollere lyd.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C3771E-8478-4DC3-B160-090ACDBD2817}"/>
              </a:ext>
            </a:extLst>
          </p:cNvPr>
          <p:cNvSpPr txBox="1"/>
          <p:nvPr/>
        </p:nvSpPr>
        <p:spPr>
          <a:xfrm>
            <a:off x="528318" y="2716597"/>
            <a:ext cx="5822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Når vi skal </a:t>
            </a:r>
            <a:r>
              <a:rPr lang="nb-NO" sz="1100" dirty="0" err="1"/>
              <a:t>spele</a:t>
            </a:r>
            <a:r>
              <a:rPr lang="nb-NO" sz="1100" dirty="0"/>
              <a:t> av </a:t>
            </a:r>
            <a:r>
              <a:rPr lang="nb-NO" sz="1100" dirty="0" err="1"/>
              <a:t>ein</a:t>
            </a:r>
            <a:r>
              <a:rPr lang="nb-NO" sz="1100" dirty="0"/>
              <a:t> tone i Python Mu, må vi oppgi tre ting som tekst (strenger). Tonen sitt </a:t>
            </a:r>
            <a:r>
              <a:rPr lang="nb-NO" sz="1100" dirty="0" err="1"/>
              <a:t>namn</a:t>
            </a:r>
            <a:r>
              <a:rPr lang="nb-NO" sz="1100" dirty="0"/>
              <a:t>, kva for </a:t>
            </a:r>
            <a:r>
              <a:rPr lang="nb-NO" sz="1100" dirty="0" err="1"/>
              <a:t>ein</a:t>
            </a:r>
            <a:r>
              <a:rPr lang="nb-NO" sz="1100" dirty="0"/>
              <a:t> oktav han høyrer til og kor lang tid han skal </a:t>
            </a:r>
            <a:r>
              <a:rPr lang="nb-NO" sz="1100" dirty="0" err="1"/>
              <a:t>spelast</a:t>
            </a:r>
            <a:r>
              <a:rPr lang="nb-NO" sz="1100" dirty="0"/>
              <a:t>. </a:t>
            </a:r>
            <a:r>
              <a:rPr lang="nb-NO" sz="1100" dirty="0" err="1"/>
              <a:t>Eit</a:t>
            </a:r>
            <a:r>
              <a:rPr lang="nb-NO" sz="1100" dirty="0"/>
              <a:t> piano dekker om lag sju </a:t>
            </a:r>
            <a:r>
              <a:rPr lang="nb-NO" sz="1100" dirty="0" err="1"/>
              <a:t>oktavar</a:t>
            </a:r>
            <a:r>
              <a:rPr lang="nb-NO" sz="1100" dirty="0"/>
              <a:t>, </a:t>
            </a:r>
            <a:r>
              <a:rPr lang="nb-NO" sz="1100" dirty="0" err="1"/>
              <a:t>MakeCode</a:t>
            </a:r>
            <a:r>
              <a:rPr lang="nb-NO" sz="1100" dirty="0"/>
              <a:t> for micro:bit dekker tre </a:t>
            </a:r>
            <a:r>
              <a:rPr lang="nb-NO" sz="1100" dirty="0" err="1"/>
              <a:t>oktavar</a:t>
            </a:r>
            <a:r>
              <a:rPr lang="nb-NO" sz="1100" dirty="0"/>
              <a:t> og Python Mu dekker ni </a:t>
            </a:r>
            <a:r>
              <a:rPr lang="nb-NO" sz="1100" dirty="0" err="1"/>
              <a:t>oktavar</a:t>
            </a:r>
            <a:r>
              <a:rPr lang="nb-NO" sz="1100" dirty="0"/>
              <a:t>. Oktav 0 er den </a:t>
            </a:r>
            <a:r>
              <a:rPr lang="nb-NO" sz="1100" dirty="0" err="1"/>
              <a:t>lågaste</a:t>
            </a:r>
            <a:r>
              <a:rPr lang="nb-NO" sz="1100" dirty="0"/>
              <a:t> oktaven, som gir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mørkaste</a:t>
            </a:r>
            <a:r>
              <a:rPr lang="nb-NO" sz="1100" dirty="0"/>
              <a:t> </a:t>
            </a:r>
            <a:r>
              <a:rPr lang="nb-NO" sz="1100" dirty="0" err="1"/>
              <a:t>tonane</a:t>
            </a:r>
            <a:r>
              <a:rPr lang="nb-NO" sz="1100" dirty="0"/>
              <a:t>. Oktav nummer fire er den som </a:t>
            </a:r>
            <a:r>
              <a:rPr lang="nb-NO" sz="1100" dirty="0" err="1"/>
              <a:t>inneheld</a:t>
            </a:r>
            <a:r>
              <a:rPr lang="nb-NO" sz="1100" dirty="0"/>
              <a:t> kammertonen A med frekvens 440 Hz. I </a:t>
            </a:r>
            <a:r>
              <a:rPr lang="nb-NO" sz="1100" dirty="0" err="1"/>
              <a:t>MakeCode</a:t>
            </a:r>
            <a:r>
              <a:rPr lang="nb-NO" sz="1100" dirty="0"/>
              <a:t> tilsvarer låg oktav (liten) oktav nummer tre, midtre oktav (</a:t>
            </a:r>
            <a:r>
              <a:rPr lang="nb-NO" sz="1100" dirty="0" err="1"/>
              <a:t>einstroken</a:t>
            </a:r>
            <a:r>
              <a:rPr lang="nb-NO" sz="1100" dirty="0"/>
              <a:t>) oktav nummer fire, og høg oktav (</a:t>
            </a:r>
            <a:r>
              <a:rPr lang="nb-NO" sz="1100" dirty="0" err="1"/>
              <a:t>tostroken</a:t>
            </a:r>
            <a:r>
              <a:rPr lang="nb-NO" sz="1100" dirty="0"/>
              <a:t>) oktav nummer fem i Python Mu. Lengda på tonen vert oppgitt som </a:t>
            </a:r>
            <a:r>
              <a:rPr lang="nb-NO" sz="1100" dirty="0" err="1"/>
              <a:t>eit</a:t>
            </a:r>
            <a:r>
              <a:rPr lang="nb-NO" sz="1100" dirty="0"/>
              <a:t> tal som </a:t>
            </a:r>
            <a:r>
              <a:rPr lang="nb-NO" sz="1100" dirty="0" err="1"/>
              <a:t>svarar</a:t>
            </a:r>
            <a:r>
              <a:rPr lang="nb-NO" sz="1100" dirty="0"/>
              <a:t> til </a:t>
            </a:r>
            <a:r>
              <a:rPr lang="nb-NO" sz="1100" dirty="0" err="1"/>
              <a:t>talet</a:t>
            </a:r>
            <a:r>
              <a:rPr lang="nb-NO" sz="1100" dirty="0"/>
              <a:t> på slag multiplisert med 4, der lengda på kvart slag er definert av Mu. Funksjonen under speler av fire </a:t>
            </a:r>
            <a:r>
              <a:rPr lang="nb-NO" sz="1100" dirty="0" err="1"/>
              <a:t>tonar</a:t>
            </a:r>
            <a:r>
              <a:rPr lang="nb-NO" sz="1100" dirty="0"/>
              <a:t>.</a:t>
            </a:r>
            <a:endParaRPr lang="nb-NO" sz="1100" dirty="0">
              <a:sym typeface="Symbol" panose="05050102010706020507" pitchFamily="18" charset="2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DB761D5-9B65-4E93-9203-523AE569CD66}"/>
              </a:ext>
            </a:extLst>
          </p:cNvPr>
          <p:cNvSpPr txBox="1"/>
          <p:nvPr/>
        </p:nvSpPr>
        <p:spPr>
          <a:xfrm>
            <a:off x="4628023" y="8413010"/>
            <a:ext cx="1755490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endParaRPr lang="nb-NO" sz="400" dirty="0"/>
          </a:p>
          <a:p>
            <a:r>
              <a:rPr lang="nb-NO" sz="1100" dirty="0"/>
              <a:t>Lag </a:t>
            </a:r>
            <a:r>
              <a:rPr lang="nb-NO" sz="1100" dirty="0" err="1"/>
              <a:t>eit</a:t>
            </a:r>
            <a:r>
              <a:rPr lang="nb-NO" sz="1100" dirty="0"/>
              <a:t> program som speler av «Lisa gikk til skolen».</a:t>
            </a:r>
          </a:p>
          <a:p>
            <a:endParaRPr lang="nb-NO" sz="400" dirty="0"/>
          </a:p>
          <a:p>
            <a:r>
              <a:rPr lang="nb-NO" sz="1100" dirty="0"/>
              <a:t>Lag </a:t>
            </a:r>
            <a:r>
              <a:rPr lang="nb-NO" sz="1100" dirty="0" err="1"/>
              <a:t>ein</a:t>
            </a:r>
            <a:r>
              <a:rPr lang="nb-NO" sz="1100" dirty="0"/>
              <a:t> eigen melodi som du speler av på </a:t>
            </a:r>
            <a:r>
              <a:rPr lang="nb-NO" sz="1100" dirty="0" err="1"/>
              <a:t>micro:biten</a:t>
            </a:r>
            <a:r>
              <a:rPr lang="nb-NO" sz="1100" dirty="0"/>
              <a:t>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1E07E23-729C-4E7A-8E0E-6AA076A08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236" y="4268214"/>
            <a:ext cx="3335743" cy="15472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B17F9F6-A91B-4D5F-9F91-471663DEA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24" y="7297096"/>
            <a:ext cx="2214563" cy="17142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199913-04EA-40C5-AFC5-5942B4FE5A11}"/>
              </a:ext>
            </a:extLst>
          </p:cNvPr>
          <p:cNvSpPr txBox="1"/>
          <p:nvPr/>
        </p:nvSpPr>
        <p:spPr>
          <a:xfrm>
            <a:off x="471488" y="6375028"/>
            <a:ext cx="576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Dersom du vil </a:t>
            </a:r>
            <a:r>
              <a:rPr lang="nb-NO" sz="1100" dirty="0" err="1"/>
              <a:t>avgjere</a:t>
            </a:r>
            <a:r>
              <a:rPr lang="nb-NO" sz="1100" dirty="0"/>
              <a:t> </a:t>
            </a:r>
            <a:r>
              <a:rPr lang="nb-NO" sz="1100" dirty="0" err="1"/>
              <a:t>sjølv</a:t>
            </a:r>
            <a:r>
              <a:rPr lang="nb-NO" sz="1100" dirty="0"/>
              <a:t> akkurat kor lenge kvar tone skal </a:t>
            </a:r>
            <a:r>
              <a:rPr lang="nb-NO" sz="1100" dirty="0" err="1"/>
              <a:t>spelast</a:t>
            </a:r>
            <a:r>
              <a:rPr lang="nb-NO" sz="1100" dirty="0"/>
              <a:t>, kan du bruke </a:t>
            </a:r>
            <a:r>
              <a:rPr lang="nb-NO" sz="1100" dirty="0" err="1"/>
              <a:t>ein</a:t>
            </a:r>
            <a:r>
              <a:rPr lang="nb-NO" sz="1100" dirty="0"/>
              <a:t> funksjon som blir kalla </a:t>
            </a:r>
            <a:r>
              <a:rPr lang="nb-NO" sz="1100" dirty="0" err="1"/>
              <a:t>pitch</a:t>
            </a:r>
            <a:r>
              <a:rPr lang="nb-NO" sz="1100" dirty="0"/>
              <a:t>(). Da må du oppgi frekvensen til tonen, og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namnet</a:t>
            </a:r>
            <a:r>
              <a:rPr lang="nb-NO" sz="1100" dirty="0"/>
              <a:t> på han.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frekvensar</a:t>
            </a:r>
            <a:r>
              <a:rPr lang="nb-NO" sz="1100" dirty="0"/>
              <a:t> er oppgitt i tabellen i opplegg 11. </a:t>
            </a:r>
            <a:r>
              <a:rPr lang="nb-NO" sz="1100" dirty="0" err="1"/>
              <a:t>Speletida</a:t>
            </a:r>
            <a:r>
              <a:rPr lang="nb-NO" sz="1100" dirty="0"/>
              <a:t> blir oppgitt i millisekund, og med det kan du </a:t>
            </a:r>
            <a:r>
              <a:rPr lang="nb-NO" sz="1100" dirty="0" err="1"/>
              <a:t>avgjere</a:t>
            </a:r>
            <a:r>
              <a:rPr lang="nb-NO" sz="1100" dirty="0"/>
              <a:t> tempoet (</a:t>
            </a:r>
            <a:r>
              <a:rPr lang="nb-NO" sz="1100" dirty="0" err="1"/>
              <a:t>bpm</a:t>
            </a:r>
            <a:r>
              <a:rPr lang="nb-NO" sz="1100" dirty="0"/>
              <a:t>) med stor presisjon.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F820018-B654-4BB2-B2B7-A250A5801BA5}"/>
              </a:ext>
            </a:extLst>
          </p:cNvPr>
          <p:cNvSpPr txBox="1"/>
          <p:nvPr/>
        </p:nvSpPr>
        <p:spPr>
          <a:xfrm>
            <a:off x="1483743" y="4798154"/>
            <a:ext cx="1059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Namn</a:t>
            </a:r>
            <a:r>
              <a:rPr lang="nb-NO" sz="1100" dirty="0"/>
              <a:t> på tonen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9D56AA8-2491-4020-9351-9FB207523EDA}"/>
              </a:ext>
            </a:extLst>
          </p:cNvPr>
          <p:cNvSpPr txBox="1"/>
          <p:nvPr/>
        </p:nvSpPr>
        <p:spPr>
          <a:xfrm>
            <a:off x="2871628" y="4717875"/>
            <a:ext cx="1114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Kva oktav tonen </a:t>
            </a:r>
            <a:r>
              <a:rPr lang="nb-NO" sz="1100" dirty="0" err="1"/>
              <a:t>tilhøyrer</a:t>
            </a:r>
            <a:endParaRPr lang="nb-NO" sz="1100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D5719A0-2EB2-46F3-AEC2-2D393483E5E7}"/>
              </a:ext>
            </a:extLst>
          </p:cNvPr>
          <p:cNvSpPr txBox="1"/>
          <p:nvPr/>
        </p:nvSpPr>
        <p:spPr>
          <a:xfrm>
            <a:off x="4314823" y="4709439"/>
            <a:ext cx="1237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Kor mange slag tonen skal </a:t>
            </a:r>
            <a:r>
              <a:rPr lang="nb-NO" sz="1100" dirty="0" err="1"/>
              <a:t>spelast</a:t>
            </a:r>
            <a:endParaRPr lang="nb-NO" sz="1100" dirty="0"/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A78700ED-5943-4938-8264-79E46EB81A73}"/>
              </a:ext>
            </a:extLst>
          </p:cNvPr>
          <p:cNvCxnSpPr>
            <a:cxnSpLocks/>
          </p:cNvCxnSpPr>
          <p:nvPr/>
        </p:nvCxnSpPr>
        <p:spPr>
          <a:xfrm flipV="1">
            <a:off x="2386903" y="4476652"/>
            <a:ext cx="241800" cy="33579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40BDF4D3-95FF-448F-9F91-5902F7DCBBF4}"/>
              </a:ext>
            </a:extLst>
          </p:cNvPr>
          <p:cNvCxnSpPr>
            <a:cxnSpLocks/>
          </p:cNvCxnSpPr>
          <p:nvPr/>
        </p:nvCxnSpPr>
        <p:spPr>
          <a:xfrm flipV="1">
            <a:off x="3412779" y="4469707"/>
            <a:ext cx="0" cy="27534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E63019AC-06EB-4219-87BD-27BA065690A5}"/>
              </a:ext>
            </a:extLst>
          </p:cNvPr>
          <p:cNvSpPr/>
          <p:nvPr/>
        </p:nvSpPr>
        <p:spPr>
          <a:xfrm>
            <a:off x="2635847" y="4253175"/>
            <a:ext cx="188517" cy="161109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8C234A0-77A1-4B1F-A4CC-C4A711DC1245}"/>
              </a:ext>
            </a:extLst>
          </p:cNvPr>
          <p:cNvSpPr/>
          <p:nvPr/>
        </p:nvSpPr>
        <p:spPr>
          <a:xfrm>
            <a:off x="4796988" y="4255481"/>
            <a:ext cx="188517" cy="161109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BE1508C-54FE-485B-B892-A82B8B05EAFB}"/>
              </a:ext>
            </a:extLst>
          </p:cNvPr>
          <p:cNvSpPr/>
          <p:nvPr/>
        </p:nvSpPr>
        <p:spPr>
          <a:xfrm>
            <a:off x="3323725" y="4251810"/>
            <a:ext cx="188517" cy="161109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82056677-EF05-459C-B467-89EAF7BA5EEA}"/>
              </a:ext>
            </a:extLst>
          </p:cNvPr>
          <p:cNvCxnSpPr>
            <a:cxnSpLocks/>
          </p:cNvCxnSpPr>
          <p:nvPr/>
        </p:nvCxnSpPr>
        <p:spPr>
          <a:xfrm flipV="1">
            <a:off x="4894305" y="4469707"/>
            <a:ext cx="0" cy="27534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F6D36EF-71D0-42D3-B4D9-A71A22772A7E}"/>
              </a:ext>
            </a:extLst>
          </p:cNvPr>
          <p:cNvSpPr txBox="1"/>
          <p:nvPr/>
        </p:nvSpPr>
        <p:spPr>
          <a:xfrm>
            <a:off x="1036000" y="7735496"/>
            <a:ext cx="857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Frekvensen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488674AC-54C9-49A5-B20D-B8753D488A09}"/>
              </a:ext>
            </a:extLst>
          </p:cNvPr>
          <p:cNvSpPr txBox="1"/>
          <p:nvPr/>
        </p:nvSpPr>
        <p:spPr>
          <a:xfrm>
            <a:off x="2072595" y="7774863"/>
            <a:ext cx="960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Varighet i millisekunder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A3B81806-AB7E-4772-B8AA-EBE303D4A401}"/>
              </a:ext>
            </a:extLst>
          </p:cNvPr>
          <p:cNvSpPr txBox="1"/>
          <p:nvPr/>
        </p:nvSpPr>
        <p:spPr>
          <a:xfrm>
            <a:off x="3573141" y="7234900"/>
            <a:ext cx="277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Kva for </a:t>
            </a:r>
            <a:r>
              <a:rPr lang="nb-NO" sz="1100" dirty="0" err="1"/>
              <a:t>ein</a:t>
            </a:r>
            <a:r>
              <a:rPr lang="nb-NO" sz="1100" dirty="0"/>
              <a:t> utgang </a:t>
            </a:r>
            <a:r>
              <a:rPr lang="nb-NO" sz="1100" dirty="0" err="1"/>
              <a:t>høgtalaren</a:t>
            </a:r>
            <a:r>
              <a:rPr lang="nb-NO" sz="1100" dirty="0"/>
              <a:t> (</a:t>
            </a:r>
            <a:r>
              <a:rPr lang="nb-NO" sz="1100" dirty="0" err="1"/>
              <a:t>summeren</a:t>
            </a:r>
            <a:r>
              <a:rPr lang="nb-NO" sz="1100" dirty="0"/>
              <a:t>) er </a:t>
            </a:r>
            <a:r>
              <a:rPr lang="nb-NO" sz="1100" dirty="0" err="1"/>
              <a:t>kopa</a:t>
            </a:r>
            <a:r>
              <a:rPr lang="nb-NO" sz="1100" dirty="0"/>
              <a:t> til. Denne treng du </a:t>
            </a:r>
            <a:r>
              <a:rPr lang="nb-NO" sz="1100" dirty="0" err="1"/>
              <a:t>ikkje</a:t>
            </a:r>
            <a:r>
              <a:rPr lang="nb-NO" sz="1100" dirty="0"/>
              <a:t> skrive </a:t>
            </a:r>
            <a:r>
              <a:rPr lang="nb-NO" sz="1100" dirty="0" err="1"/>
              <a:t>noko</a:t>
            </a:r>
            <a:r>
              <a:rPr lang="nb-NO" sz="1100" dirty="0"/>
              <a:t> på dersom du nytter pin0, da den ligg inne som standardverdi.</a:t>
            </a:r>
          </a:p>
        </p:txBody>
      </p: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B911C2B0-B812-428F-8C3C-FBCFC1F36654}"/>
              </a:ext>
            </a:extLst>
          </p:cNvPr>
          <p:cNvCxnSpPr>
            <a:cxnSpLocks/>
          </p:cNvCxnSpPr>
          <p:nvPr/>
        </p:nvCxnSpPr>
        <p:spPr>
          <a:xfrm flipV="1">
            <a:off x="1658284" y="7468516"/>
            <a:ext cx="241800" cy="33579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kobling 40">
            <a:extLst>
              <a:ext uri="{FF2B5EF4-FFF2-40B4-BE49-F238E27FC236}">
                <a16:creationId xmlns:a16="http://schemas.microsoft.com/office/drawing/2014/main" id="{84AA13BA-1E38-4FB0-8A8D-8D8AEB161F86}"/>
              </a:ext>
            </a:extLst>
          </p:cNvPr>
          <p:cNvCxnSpPr>
            <a:cxnSpLocks/>
          </p:cNvCxnSpPr>
          <p:nvPr/>
        </p:nvCxnSpPr>
        <p:spPr>
          <a:xfrm flipV="1">
            <a:off x="2422919" y="7476219"/>
            <a:ext cx="0" cy="27534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11C68AF8-5EC4-477B-A655-A732C0F601B3}"/>
              </a:ext>
            </a:extLst>
          </p:cNvPr>
          <p:cNvCxnSpPr>
            <a:cxnSpLocks/>
          </p:cNvCxnSpPr>
          <p:nvPr/>
        </p:nvCxnSpPr>
        <p:spPr>
          <a:xfrm flipH="1">
            <a:off x="3191540" y="7375662"/>
            <a:ext cx="34677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E7A0C47-CEE7-4AA8-9E88-711524A27B37}"/>
              </a:ext>
            </a:extLst>
          </p:cNvPr>
          <p:cNvSpPr txBox="1"/>
          <p:nvPr/>
        </p:nvSpPr>
        <p:spPr>
          <a:xfrm>
            <a:off x="471488" y="8315125"/>
            <a:ext cx="2957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 </a:t>
            </a:r>
            <a:r>
              <a:rPr lang="nb-NO" sz="1100" dirty="0" err="1"/>
              <a:t>finnest</a:t>
            </a:r>
            <a:r>
              <a:rPr lang="nb-NO" sz="1100" dirty="0"/>
              <a:t> og ei rekke ferdige </a:t>
            </a:r>
            <a:r>
              <a:rPr lang="nb-NO" sz="1100" dirty="0" err="1"/>
              <a:t>melodiar</a:t>
            </a:r>
            <a:r>
              <a:rPr lang="nb-NO" sz="1100" dirty="0"/>
              <a:t>. Du kan finne </a:t>
            </a:r>
            <a:r>
              <a:rPr lang="nb-NO" sz="1100" dirty="0" err="1"/>
              <a:t>dei</a:t>
            </a:r>
            <a:r>
              <a:rPr lang="nb-NO" sz="1100" dirty="0"/>
              <a:t> på denne sida: </a:t>
            </a:r>
            <a:r>
              <a:rPr lang="nb-NO" sz="1100" dirty="0">
                <a:hlinkClick r:id="rId6"/>
              </a:rPr>
              <a:t>https://microbit-micropython.readthedocs.io/en/v1.0.1/tutorials/music.html</a:t>
            </a:r>
            <a:r>
              <a:rPr lang="nb-NO" sz="1100" dirty="0"/>
              <a:t> 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878FD53B-CB3D-4D14-BEA6-055A26474120}"/>
              </a:ext>
            </a:extLst>
          </p:cNvPr>
          <p:cNvSpPr txBox="1"/>
          <p:nvPr/>
        </p:nvSpPr>
        <p:spPr>
          <a:xfrm>
            <a:off x="471488" y="9082956"/>
            <a:ext cx="2957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Det har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 å </a:t>
            </a:r>
            <a:r>
              <a:rPr lang="nb-NO" sz="1100" dirty="0" err="1"/>
              <a:t>seie</a:t>
            </a:r>
            <a:r>
              <a:rPr lang="nb-NO" sz="1100" dirty="0"/>
              <a:t> kva utgang på </a:t>
            </a:r>
            <a:r>
              <a:rPr lang="nb-NO" sz="1100" dirty="0" err="1"/>
              <a:t>høgtalaren</a:t>
            </a:r>
            <a:r>
              <a:rPr lang="nb-NO" sz="1100" dirty="0"/>
              <a:t> eller summaren du </a:t>
            </a:r>
            <a:r>
              <a:rPr lang="nb-NO" sz="1100" dirty="0" err="1"/>
              <a:t>koplar</a:t>
            </a:r>
            <a:r>
              <a:rPr lang="nb-NO" sz="1100" dirty="0"/>
              <a:t> til kva for </a:t>
            </a:r>
            <a:r>
              <a:rPr lang="nb-NO" sz="1100" dirty="0" err="1"/>
              <a:t>ein</a:t>
            </a:r>
            <a:r>
              <a:rPr lang="nb-NO" sz="1100" dirty="0"/>
              <a:t> utgang på </a:t>
            </a:r>
            <a:r>
              <a:rPr lang="nb-NO" sz="1100" dirty="0" err="1"/>
              <a:t>micro:biten</a:t>
            </a:r>
            <a:r>
              <a:rPr lang="nb-NO" sz="1100" dirty="0"/>
              <a:t>. 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D57E730F-3A72-4446-B384-5C6644F111DD}"/>
              </a:ext>
            </a:extLst>
          </p:cNvPr>
          <p:cNvSpPr txBox="1"/>
          <p:nvPr/>
        </p:nvSpPr>
        <p:spPr>
          <a:xfrm>
            <a:off x="471488" y="5231184"/>
            <a:ext cx="576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Dersom vi ønsker å skrive litt mindre,  kan play()-funksjonen </a:t>
            </a:r>
            <a:r>
              <a:rPr lang="nb-NO" sz="1100" dirty="0" err="1"/>
              <a:t>hugse</a:t>
            </a:r>
            <a:r>
              <a:rPr lang="nb-NO" sz="1100" dirty="0"/>
              <a:t> kva for </a:t>
            </a:r>
            <a:r>
              <a:rPr lang="nb-NO" sz="1100" dirty="0" err="1"/>
              <a:t>ein</a:t>
            </a:r>
            <a:r>
              <a:rPr lang="nb-NO" sz="1100" dirty="0"/>
              <a:t> oktav vi bruker og kor mange slag tonen varer. Dette er særs nyttig å bruke når vi skriv heile </a:t>
            </a:r>
            <a:r>
              <a:rPr lang="nb-NO" sz="1100" dirty="0" err="1"/>
              <a:t>melodiar</a:t>
            </a:r>
            <a:r>
              <a:rPr lang="nb-NO" sz="1100" dirty="0"/>
              <a:t>, da blir det </a:t>
            </a:r>
            <a:r>
              <a:rPr lang="nb-NO" sz="1100" dirty="0" err="1"/>
              <a:t>ikkje</a:t>
            </a:r>
            <a:r>
              <a:rPr lang="nb-NO" sz="1100" dirty="0"/>
              <a:t> fullt så </a:t>
            </a:r>
            <a:r>
              <a:rPr lang="nb-NO" sz="1100" dirty="0" err="1"/>
              <a:t>mykje</a:t>
            </a:r>
            <a:r>
              <a:rPr lang="nb-NO" sz="1100" dirty="0"/>
              <a:t> å skrive. Som regel vil </a:t>
            </a:r>
            <a:r>
              <a:rPr lang="nb-NO" sz="1100" dirty="0" err="1"/>
              <a:t>ein</a:t>
            </a:r>
            <a:r>
              <a:rPr lang="nb-NO" sz="1100" dirty="0"/>
              <a:t> melodi i </a:t>
            </a:r>
            <a:r>
              <a:rPr lang="nb-NO" sz="1100" dirty="0" err="1"/>
              <a:t>hovudsak</a:t>
            </a:r>
            <a:r>
              <a:rPr lang="nb-NO" sz="1100" dirty="0"/>
              <a:t> </a:t>
            </a:r>
            <a:r>
              <a:rPr lang="nb-NO" sz="1100" dirty="0" err="1"/>
              <a:t>vere</a:t>
            </a:r>
            <a:r>
              <a:rPr lang="nb-NO" sz="1100" dirty="0"/>
              <a:t> del av </a:t>
            </a:r>
            <a:r>
              <a:rPr lang="nb-NO" sz="1100" dirty="0" err="1"/>
              <a:t>berre</a:t>
            </a:r>
            <a:r>
              <a:rPr lang="nb-NO" sz="1100" dirty="0"/>
              <a:t> </a:t>
            </a:r>
            <a:r>
              <a:rPr lang="nb-NO" sz="1100" dirty="0" err="1"/>
              <a:t>éin</a:t>
            </a:r>
            <a:r>
              <a:rPr lang="nb-NO" sz="1100" dirty="0"/>
              <a:t> oktav. Når vi </a:t>
            </a:r>
            <a:r>
              <a:rPr lang="nb-NO" sz="1100" dirty="0" err="1"/>
              <a:t>nyttar</a:t>
            </a:r>
            <a:r>
              <a:rPr lang="nb-NO" sz="1100" dirty="0"/>
              <a:t> Mus minne, ser kommandoen over slik ut:</a:t>
            </a:r>
          </a:p>
        </p:txBody>
      </p:sp>
      <p:pic>
        <p:nvPicPr>
          <p:cNvPr id="48" name="Bilde 47">
            <a:extLst>
              <a:ext uri="{FF2B5EF4-FFF2-40B4-BE49-F238E27FC236}">
                <a16:creationId xmlns:a16="http://schemas.microsoft.com/office/drawing/2014/main" id="{76A5514A-02D9-4ACB-945A-EE04E371B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579" y="6088090"/>
            <a:ext cx="2476841" cy="149013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76550C-4169-4E53-9520-3A6EC76E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</a:t>
            </a:r>
            <a:fld id="{8BCDA449-1FD9-4B7A-9E85-B244E6DC9C56}" type="slidenum">
              <a:rPr lang="nb-NO" smtClean="0"/>
              <a:t>12</a:t>
            </a:fld>
            <a:endParaRPr lang="nb-NO" dirty="0"/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72BFFD13-A948-4161-A30F-38E1D53CD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7949" y="8069388"/>
            <a:ext cx="859381" cy="14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700290-3DE4-4F2B-9456-F325280A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56475"/>
            <a:ext cx="5915025" cy="732435"/>
          </a:xfrm>
        </p:spPr>
        <p:txBody>
          <a:bodyPr/>
          <a:lstStyle/>
          <a:p>
            <a:r>
              <a:rPr lang="nb-NO" dirty="0"/>
              <a:t>Logge til PC/MAC med Python Mu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12F0FE5-A9DE-468A-88A4-895965C195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488" y="1090506"/>
            <a:ext cx="5793846" cy="126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100" dirty="0" err="1"/>
              <a:t>Noko</a:t>
            </a:r>
            <a:r>
              <a:rPr lang="nb-NO" sz="1100" dirty="0"/>
              <a:t> det kan være veldig fint å bruke micro:bit til, er som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dataloggar</a:t>
            </a:r>
            <a:r>
              <a:rPr lang="nb-NO" sz="1100" dirty="0"/>
              <a:t>. Det vil </a:t>
            </a:r>
            <a:r>
              <a:rPr lang="nb-NO" sz="1100" dirty="0" err="1"/>
              <a:t>seie</a:t>
            </a:r>
            <a:r>
              <a:rPr lang="nb-NO" sz="1100" dirty="0"/>
              <a:t> at vi </a:t>
            </a:r>
            <a:r>
              <a:rPr lang="nb-NO" sz="1100" dirty="0" err="1"/>
              <a:t>nyttar</a:t>
            </a:r>
            <a:r>
              <a:rPr lang="nb-NO" sz="1100" dirty="0"/>
              <a:t> han til å samle inn data, slik vi har gjort </a:t>
            </a:r>
            <a:r>
              <a:rPr lang="nb-NO" sz="1100" dirty="0" err="1"/>
              <a:t>mykje</a:t>
            </a:r>
            <a:r>
              <a:rPr lang="nb-NO" sz="1100" dirty="0"/>
              <a:t> av, og så får vi datamaskinen til å skrive opp </a:t>
            </a:r>
            <a:r>
              <a:rPr lang="nb-NO" sz="1100" dirty="0" err="1"/>
              <a:t>målingane</a:t>
            </a:r>
            <a:r>
              <a:rPr lang="nb-NO" sz="1100" dirty="0"/>
              <a:t> på skjermen og lage </a:t>
            </a:r>
            <a:r>
              <a:rPr lang="nb-NO" sz="1100" dirty="0" err="1"/>
              <a:t>ein</a:t>
            </a:r>
            <a:r>
              <a:rPr lang="nb-NO" sz="1100" dirty="0"/>
              <a:t> graf av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medan</a:t>
            </a:r>
            <a:r>
              <a:rPr lang="nb-NO" sz="1100" dirty="0"/>
              <a:t> vi måler.</a:t>
            </a:r>
          </a:p>
          <a:p>
            <a:pPr marL="0" indent="0">
              <a:buNone/>
            </a:pPr>
            <a:r>
              <a:rPr lang="nb-NO" sz="1100" dirty="0"/>
              <a:t>For å vise </a:t>
            </a:r>
            <a:r>
              <a:rPr lang="nb-NO" sz="1100" dirty="0" err="1"/>
              <a:t>noko</a:t>
            </a:r>
            <a:r>
              <a:rPr lang="nb-NO" sz="1100" dirty="0"/>
              <a:t> på skjermen bruker vi print()-kommandoen. Det som står inni parentesen er det som kommandoen skriv til skjermen, altså viser på skjermen. Dersom vi </a:t>
            </a:r>
            <a:r>
              <a:rPr lang="nb-NO" sz="1100" dirty="0" err="1"/>
              <a:t>berre</a:t>
            </a:r>
            <a:r>
              <a:rPr lang="nb-NO" sz="1100" dirty="0"/>
              <a:t> er interesserte i å få ut ei liste med </a:t>
            </a:r>
            <a:r>
              <a:rPr lang="nb-NO" sz="1100" dirty="0" err="1"/>
              <a:t>målingar</a:t>
            </a:r>
            <a:r>
              <a:rPr lang="nb-NO" sz="1100" dirty="0"/>
              <a:t> etter kvart som </a:t>
            </a:r>
            <a:r>
              <a:rPr lang="nb-NO" sz="1100" dirty="0" err="1"/>
              <a:t>dei</a:t>
            </a:r>
            <a:r>
              <a:rPr lang="nb-NO" sz="1100" dirty="0"/>
              <a:t> blir målte, kan vi </a:t>
            </a:r>
            <a:r>
              <a:rPr lang="nb-NO" sz="1100" dirty="0" err="1"/>
              <a:t>berre</a:t>
            </a:r>
            <a:r>
              <a:rPr lang="nb-NO" sz="1100" dirty="0"/>
              <a:t> bruke </a:t>
            </a:r>
            <a:r>
              <a:rPr lang="nb-NO" sz="1100" dirty="0" err="1"/>
              <a:t>ein</a:t>
            </a:r>
            <a:r>
              <a:rPr lang="nb-NO" sz="1100" dirty="0"/>
              <a:t> kodesnutt som ser slik ut: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2588073-DC20-4515-A734-D8D27668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6" y="2460755"/>
            <a:ext cx="1288839" cy="32004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3A7E832-D4A0-4F8F-B5F0-F381F7D37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6" y="5402316"/>
            <a:ext cx="1217841" cy="32004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8A32CE8-DC1D-4C42-8D70-EFEE06E98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18" y="6800215"/>
            <a:ext cx="4971256" cy="167903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A9B7FF7-2A8D-4BC9-96CF-390865EF5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433" y="3800875"/>
            <a:ext cx="762901" cy="16790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0755EAB-7681-4271-B914-CCDC55D6F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66" y="3928631"/>
            <a:ext cx="4809067" cy="447789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0CDC60C2-78DB-4C33-8C89-AA14967135FC}"/>
              </a:ext>
            </a:extLst>
          </p:cNvPr>
          <p:cNvSpPr txBox="1">
            <a:spLocks/>
          </p:cNvSpPr>
          <p:nvPr/>
        </p:nvSpPr>
        <p:spPr>
          <a:xfrm>
            <a:off x="4016587" y="8669101"/>
            <a:ext cx="2604468" cy="1059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/>
              <a:t>Diskuter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dirty="0"/>
              <a:t>Å logge data kan vi </a:t>
            </a:r>
            <a:r>
              <a:rPr lang="nb-NO" sz="1100" dirty="0" err="1"/>
              <a:t>gjere</a:t>
            </a:r>
            <a:r>
              <a:rPr lang="nb-NO" sz="1100" dirty="0"/>
              <a:t> med alle </a:t>
            </a:r>
            <a:r>
              <a:rPr lang="nb-NO" sz="1100" dirty="0" err="1"/>
              <a:t>dei</a:t>
            </a:r>
            <a:r>
              <a:rPr lang="nb-NO" sz="1100" dirty="0"/>
              <a:t> innebyggede </a:t>
            </a:r>
            <a:r>
              <a:rPr lang="nb-NO" sz="1100" dirty="0" err="1"/>
              <a:t>sensorane</a:t>
            </a:r>
            <a:r>
              <a:rPr lang="nb-NO" sz="1100" dirty="0"/>
              <a:t> til micro:bit, men og med alle </a:t>
            </a:r>
            <a:r>
              <a:rPr lang="nb-NO" sz="1100" dirty="0" err="1"/>
              <a:t>sensorar</a:t>
            </a:r>
            <a:r>
              <a:rPr lang="nb-NO" sz="1100" dirty="0"/>
              <a:t> vi kopler på </a:t>
            </a:r>
            <a:r>
              <a:rPr lang="nb-NO" sz="1100" dirty="0" err="1"/>
              <a:t>sjølv</a:t>
            </a:r>
            <a:r>
              <a:rPr lang="nb-NO" sz="1100" dirty="0"/>
              <a:t>.</a:t>
            </a:r>
            <a:endParaRPr lang="nb-NO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dirty="0"/>
              <a:t>Kva må du endre i koden for å få til dette?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5CB6AB0-846F-4AFD-8585-AD1884CEA8D0}"/>
              </a:ext>
            </a:extLst>
          </p:cNvPr>
          <p:cNvSpPr txBox="1"/>
          <p:nvPr/>
        </p:nvSpPr>
        <p:spPr>
          <a:xfrm>
            <a:off x="2784580" y="2199696"/>
            <a:ext cx="1719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Måler temperaturen og legg verdien i variabel x.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FB6E13F-7FA3-4A68-903E-709F4AAC24B6}"/>
              </a:ext>
            </a:extLst>
          </p:cNvPr>
          <p:cNvSpPr txBox="1"/>
          <p:nvPr/>
        </p:nvSpPr>
        <p:spPr>
          <a:xfrm>
            <a:off x="2784579" y="2630583"/>
            <a:ext cx="1719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Skriv ut verdien av variabel x til skjermen.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5C142F6E-5C7A-495D-9DF6-3DAB4639E5F5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521208" y="2415140"/>
            <a:ext cx="263372" cy="112238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42EF930D-067F-4F69-9F14-7C1A0B84137C}"/>
              </a:ext>
            </a:extLst>
          </p:cNvPr>
          <p:cNvCxnSpPr>
            <a:cxnSpLocks/>
          </p:cNvCxnSpPr>
          <p:nvPr/>
        </p:nvCxnSpPr>
        <p:spPr>
          <a:xfrm>
            <a:off x="1760325" y="2696216"/>
            <a:ext cx="1024254" cy="37572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6787D7C-D0EF-48B2-BC4B-3CB6D96D50D0}"/>
              </a:ext>
            </a:extLst>
          </p:cNvPr>
          <p:cNvSpPr txBox="1"/>
          <p:nvPr/>
        </p:nvSpPr>
        <p:spPr>
          <a:xfrm>
            <a:off x="471488" y="3054450"/>
            <a:ext cx="5793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Etter at vi har ført heile programmet over til micro:biten, må vi trykke på to </a:t>
            </a:r>
            <a:r>
              <a:rPr lang="nb-NO" sz="1100" dirty="0" err="1"/>
              <a:t>knappar</a:t>
            </a:r>
            <a:r>
              <a:rPr lang="nb-NO" sz="1100" dirty="0"/>
              <a:t> for å få fram tabellen med </a:t>
            </a:r>
            <a:r>
              <a:rPr lang="nb-NO" sz="1100" dirty="0" err="1"/>
              <a:t>målingane</a:t>
            </a:r>
            <a:r>
              <a:rPr lang="nb-NO" sz="1100" dirty="0"/>
              <a:t>. Trykk først på «Plotter», deretter på «REPL». Det er viktig å </a:t>
            </a:r>
            <a:r>
              <a:rPr lang="nb-NO" sz="1100" dirty="0" err="1"/>
              <a:t>gjere</a:t>
            </a:r>
            <a:r>
              <a:rPr lang="nb-NO" sz="1100" dirty="0"/>
              <a:t> dette i denne </a:t>
            </a:r>
            <a:r>
              <a:rPr lang="nb-NO" sz="1100" dirty="0" err="1"/>
              <a:t>rekkefølga</a:t>
            </a:r>
            <a:r>
              <a:rPr lang="nb-NO" sz="1100" dirty="0"/>
              <a:t>, </a:t>
            </a:r>
            <a:r>
              <a:rPr lang="nb-NO" sz="1100" dirty="0" err="1"/>
              <a:t>sjølv</a:t>
            </a:r>
            <a:r>
              <a:rPr lang="nb-NO" sz="1100" dirty="0"/>
              <a:t> om vi </a:t>
            </a:r>
            <a:r>
              <a:rPr lang="nb-NO" sz="1100" dirty="0" err="1"/>
              <a:t>ikkje</a:t>
            </a:r>
            <a:r>
              <a:rPr lang="nb-NO" sz="1100" dirty="0"/>
              <a:t> skal vise </a:t>
            </a:r>
            <a:r>
              <a:rPr lang="nb-NO" sz="1100" dirty="0" err="1"/>
              <a:t>nokon</a:t>
            </a:r>
            <a:r>
              <a:rPr lang="nb-NO" sz="1100" dirty="0"/>
              <a:t> graf (</a:t>
            </a:r>
            <a:r>
              <a:rPr lang="nb-NO" sz="1100" dirty="0" err="1"/>
              <a:t>plottaren</a:t>
            </a:r>
            <a:r>
              <a:rPr lang="nb-NO" sz="1100" dirty="0"/>
              <a:t> viser grafen), elles </a:t>
            </a:r>
            <a:r>
              <a:rPr lang="nb-NO" sz="1100" dirty="0" err="1"/>
              <a:t>krasjar</a:t>
            </a:r>
            <a:r>
              <a:rPr lang="nb-NO" sz="1100" dirty="0"/>
              <a:t> programmet.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ECDCA26-3005-4D91-AC1E-A3462D60CB31}"/>
              </a:ext>
            </a:extLst>
          </p:cNvPr>
          <p:cNvSpPr/>
          <p:nvPr/>
        </p:nvSpPr>
        <p:spPr>
          <a:xfrm>
            <a:off x="2966609" y="3956862"/>
            <a:ext cx="338216" cy="291914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2F3BE2F-D803-48F1-9C8F-EC3EF0CD4E79}"/>
              </a:ext>
            </a:extLst>
          </p:cNvPr>
          <p:cNvSpPr/>
          <p:nvPr/>
        </p:nvSpPr>
        <p:spPr>
          <a:xfrm>
            <a:off x="2641939" y="3965966"/>
            <a:ext cx="338216" cy="291914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4BDC2560-D812-4BAF-B557-E840EA014601}"/>
              </a:ext>
            </a:extLst>
          </p:cNvPr>
          <p:cNvCxnSpPr>
            <a:cxnSpLocks/>
          </p:cNvCxnSpPr>
          <p:nvPr/>
        </p:nvCxnSpPr>
        <p:spPr>
          <a:xfrm>
            <a:off x="3039162" y="3680226"/>
            <a:ext cx="96555" cy="18148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C4B37020-EF1D-4DD9-B9B7-B96BEADE0EB5}"/>
              </a:ext>
            </a:extLst>
          </p:cNvPr>
          <p:cNvCxnSpPr>
            <a:cxnSpLocks/>
          </p:cNvCxnSpPr>
          <p:nvPr/>
        </p:nvCxnSpPr>
        <p:spPr>
          <a:xfrm flipH="1">
            <a:off x="2811047" y="3678955"/>
            <a:ext cx="62169" cy="191081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D700D3E7-214C-4A76-B39F-2809DC56FF0F}"/>
              </a:ext>
            </a:extLst>
          </p:cNvPr>
          <p:cNvSpPr txBox="1"/>
          <p:nvPr/>
        </p:nvSpPr>
        <p:spPr>
          <a:xfrm>
            <a:off x="471488" y="4581217"/>
            <a:ext cx="47033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Ofte vil vi heller sjå grafen for </a:t>
            </a:r>
            <a:r>
              <a:rPr lang="nb-NO" sz="1100" dirty="0" err="1"/>
              <a:t>målingane</a:t>
            </a:r>
            <a:r>
              <a:rPr lang="nb-NO" sz="1100" dirty="0"/>
              <a:t>, og da må vi endre litt på koden vår. I Python </a:t>
            </a:r>
            <a:r>
              <a:rPr lang="nb-NO" sz="1100" dirty="0" err="1"/>
              <a:t>Mu</a:t>
            </a:r>
            <a:r>
              <a:rPr lang="nb-NO" sz="1100" dirty="0"/>
              <a:t> vil vi få vist </a:t>
            </a:r>
            <a:r>
              <a:rPr lang="nb-NO" sz="1100" dirty="0" err="1"/>
              <a:t>grafar</a:t>
            </a:r>
            <a:r>
              <a:rPr lang="nb-NO" sz="1100" dirty="0"/>
              <a:t>, dersom vi har rett format på det vi skriv ut til skjermen. Dette formatet blir vist under.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C0A7B674-C5BA-472F-8326-96434219B0C1}"/>
              </a:ext>
            </a:extLst>
          </p:cNvPr>
          <p:cNvSpPr txBox="1"/>
          <p:nvPr/>
        </p:nvSpPr>
        <p:spPr>
          <a:xfrm>
            <a:off x="5400834" y="5479909"/>
            <a:ext cx="10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Slik ser da lista med </a:t>
            </a:r>
            <a:r>
              <a:rPr lang="nb-NO" sz="900" dirty="0" err="1"/>
              <a:t>målingane</a:t>
            </a:r>
            <a:r>
              <a:rPr lang="nb-NO" sz="900" dirty="0"/>
              <a:t> ut.</a:t>
            </a:r>
          </a:p>
        </p:txBody>
      </p:sp>
      <p:sp>
        <p:nvSpPr>
          <p:cNvPr id="36" name="Plassholder for innhold 3">
            <a:extLst>
              <a:ext uri="{FF2B5EF4-FFF2-40B4-BE49-F238E27FC236}">
                <a16:creationId xmlns:a16="http://schemas.microsoft.com/office/drawing/2014/main" id="{B3937355-F430-449D-9FAF-8D080D371BE4}"/>
              </a:ext>
            </a:extLst>
          </p:cNvPr>
          <p:cNvSpPr txBox="1">
            <a:spLocks/>
          </p:cNvSpPr>
          <p:nvPr/>
        </p:nvSpPr>
        <p:spPr>
          <a:xfrm>
            <a:off x="2687663" y="5262743"/>
            <a:ext cx="1945297" cy="651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/>
              <a:t>Diskuter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dirty="0"/>
              <a:t>Kva er skilnaden på </a:t>
            </a:r>
            <a:r>
              <a:rPr lang="nb-NO" sz="1100" dirty="0" err="1"/>
              <a:t>dei</a:t>
            </a:r>
            <a:r>
              <a:rPr lang="nb-NO" sz="1100" dirty="0"/>
              <a:t> to kodesnuttane på denne sida? </a:t>
            </a:r>
          </a:p>
        </p:txBody>
      </p:sp>
      <p:sp>
        <p:nvSpPr>
          <p:cNvPr id="38" name="Plassholder for innhold 3">
            <a:extLst>
              <a:ext uri="{FF2B5EF4-FFF2-40B4-BE49-F238E27FC236}">
                <a16:creationId xmlns:a16="http://schemas.microsoft.com/office/drawing/2014/main" id="{ED94DBE1-5E95-46B8-833B-49DCA9FF1C44}"/>
              </a:ext>
            </a:extLst>
          </p:cNvPr>
          <p:cNvSpPr txBox="1">
            <a:spLocks/>
          </p:cNvSpPr>
          <p:nvPr/>
        </p:nvSpPr>
        <p:spPr>
          <a:xfrm>
            <a:off x="580647" y="8668682"/>
            <a:ext cx="3320793" cy="1059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 err="1"/>
              <a:t>Oppgåve</a:t>
            </a:r>
            <a:endParaRPr lang="nb-NO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dirty="0"/>
              <a:t>Lag heile programmet som måler temperaturen og </a:t>
            </a:r>
            <a:r>
              <a:rPr lang="nb-NO" sz="1100" dirty="0" err="1"/>
              <a:t>plottar</a:t>
            </a:r>
            <a:r>
              <a:rPr lang="nb-NO" sz="1100" dirty="0"/>
              <a:t> han som </a:t>
            </a:r>
            <a:r>
              <a:rPr lang="nb-NO" sz="1100" dirty="0" err="1"/>
              <a:t>ein</a:t>
            </a:r>
            <a:r>
              <a:rPr lang="nb-NO" sz="1100" dirty="0"/>
              <a:t> graf på skjermen.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dirty="0"/>
              <a:t>Kva skjer om du skriv inn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annan</a:t>
            </a:r>
            <a:r>
              <a:rPr lang="nb-NO" sz="1100" dirty="0"/>
              <a:t> verdi i staden for </a:t>
            </a:r>
            <a:r>
              <a:rPr lang="nb-NO" sz="1100" dirty="0" err="1"/>
              <a:t>eit</a:t>
            </a:r>
            <a:r>
              <a:rPr lang="nb-NO" sz="1100" dirty="0"/>
              <a:t> tomt felt i print()-kommandoen?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AEEABCEA-3C0C-4F42-AC74-A9B3D4DBD93A}"/>
              </a:ext>
            </a:extLst>
          </p:cNvPr>
          <p:cNvSpPr txBox="1"/>
          <p:nvPr/>
        </p:nvSpPr>
        <p:spPr>
          <a:xfrm>
            <a:off x="471487" y="6080147"/>
            <a:ext cx="5915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Når det nye programmet er ført over, og du </a:t>
            </a:r>
            <a:r>
              <a:rPr lang="nb-NO" sz="1100" dirty="0" err="1"/>
              <a:t>åpnar</a:t>
            </a:r>
            <a:r>
              <a:rPr lang="nb-NO" sz="1100" dirty="0"/>
              <a:t> </a:t>
            </a:r>
            <a:r>
              <a:rPr lang="nb-NO" sz="1100" dirty="0" err="1"/>
              <a:t>plottar</a:t>
            </a:r>
            <a:r>
              <a:rPr lang="nb-NO" sz="1100" dirty="0"/>
              <a:t>, deretter REPL, vil vi sjå både grafen og ei liste over </a:t>
            </a:r>
            <a:r>
              <a:rPr lang="nb-NO" sz="1100" dirty="0" err="1"/>
              <a:t>verdiane</a:t>
            </a:r>
            <a:r>
              <a:rPr lang="nb-NO" sz="1100" dirty="0"/>
              <a:t>. Denne lista er litt </a:t>
            </a:r>
            <a:r>
              <a:rPr lang="nb-NO" sz="1100" dirty="0" err="1"/>
              <a:t>meir</a:t>
            </a:r>
            <a:r>
              <a:rPr lang="nb-NO" sz="1100" dirty="0"/>
              <a:t> tungvint å lese ut </a:t>
            </a:r>
            <a:r>
              <a:rPr lang="nb-NO" sz="1100" dirty="0" err="1"/>
              <a:t>frå</a:t>
            </a:r>
            <a:r>
              <a:rPr lang="nb-NO" sz="1100" dirty="0"/>
              <a:t>, men så lenge </a:t>
            </a:r>
            <a:r>
              <a:rPr lang="nb-NO" sz="1100" dirty="0" err="1"/>
              <a:t>ein</a:t>
            </a:r>
            <a:r>
              <a:rPr lang="nb-NO" sz="1100" dirty="0"/>
              <a:t> klarer å sjå bort </a:t>
            </a:r>
            <a:r>
              <a:rPr lang="nb-NO" sz="1100" dirty="0" err="1"/>
              <a:t>frå</a:t>
            </a:r>
            <a:r>
              <a:rPr lang="nb-NO" sz="1100" dirty="0"/>
              <a:t> ekstra </a:t>
            </a:r>
            <a:r>
              <a:rPr lang="nb-NO" sz="1100" dirty="0" err="1"/>
              <a:t>parentesar</a:t>
            </a:r>
            <a:r>
              <a:rPr lang="nb-NO" sz="1100" dirty="0"/>
              <a:t> og komma,  står </a:t>
            </a:r>
            <a:r>
              <a:rPr lang="nb-NO" sz="1100" dirty="0" err="1"/>
              <a:t>verdiane</a:t>
            </a:r>
            <a:r>
              <a:rPr lang="nb-NO" sz="1100" dirty="0"/>
              <a:t>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temperaturmålingane</a:t>
            </a:r>
            <a:r>
              <a:rPr lang="nb-NO" sz="1100" dirty="0"/>
              <a:t> som på figuren under.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7827B60-675E-4BE8-9A03-205EC3C8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4143" y="9531917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81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23" descr="Et bilde som inneholder elektronikk&#10;&#10;Automatisk generert beskrivelse">
            <a:extLst>
              <a:ext uri="{FF2B5EF4-FFF2-40B4-BE49-F238E27FC236}">
                <a16:creationId xmlns:a16="http://schemas.microsoft.com/office/drawing/2014/main" id="{B76B5F20-6CBF-4832-B290-E6230A7C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4649">
            <a:off x="4647370" y="-60373"/>
            <a:ext cx="2347561" cy="15647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6FAFAB6-4F4F-4C54-A113-49C4460A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81" y="276797"/>
            <a:ext cx="4005685" cy="1084648"/>
          </a:xfrm>
        </p:spPr>
        <p:txBody>
          <a:bodyPr/>
          <a:lstStyle/>
          <a:p>
            <a:r>
              <a:rPr lang="nb-NO" dirty="0" err="1"/>
              <a:t>Avstandsmålar</a:t>
            </a:r>
            <a:r>
              <a:rPr lang="nb-NO" dirty="0"/>
              <a:t> (sonar) </a:t>
            </a:r>
            <a:r>
              <a:rPr lang="nb-NO" sz="2000" dirty="0"/>
              <a:t>- med Python Mu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EC18718-0246-4999-8BF1-9B9FD7D9F3AB}"/>
              </a:ext>
            </a:extLst>
          </p:cNvPr>
          <p:cNvSpPr txBox="1"/>
          <p:nvPr/>
        </p:nvSpPr>
        <p:spPr>
          <a:xfrm>
            <a:off x="528320" y="1333771"/>
            <a:ext cx="5761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Ein</a:t>
            </a:r>
            <a:r>
              <a:rPr lang="nb-NO" sz="1100" dirty="0"/>
              <a:t> sonar sender ut </a:t>
            </a:r>
            <a:r>
              <a:rPr lang="nb-NO" sz="1100" dirty="0" err="1"/>
              <a:t>eit</a:t>
            </a:r>
            <a:r>
              <a:rPr lang="nb-NO" sz="1100" dirty="0"/>
              <a:t> lydsignal, og måler kor lang tid det tek før signalet blir reflektert attende til sonaren. Dersom </a:t>
            </a:r>
            <a:r>
              <a:rPr lang="nb-NO" sz="1100" dirty="0" err="1"/>
              <a:t>ein</a:t>
            </a:r>
            <a:r>
              <a:rPr lang="nb-NO" sz="1100" dirty="0"/>
              <a:t> veit kva lydfarten er, kan vi enkelt </a:t>
            </a:r>
            <a:r>
              <a:rPr lang="nb-NO" sz="1100" dirty="0" err="1"/>
              <a:t>rekne</a:t>
            </a:r>
            <a:r>
              <a:rPr lang="nb-NO" sz="1100" dirty="0"/>
              <a:t> ut avstanden til det som reflekterer lydsignalet. Sonaren veit kva lydfarten er, og vi kan dermed bruke han til å måle </a:t>
            </a:r>
            <a:r>
              <a:rPr lang="nb-NO" sz="1100" dirty="0" err="1"/>
              <a:t>avstandar</a:t>
            </a:r>
            <a:r>
              <a:rPr lang="nb-NO" sz="1100" dirty="0"/>
              <a:t> med. For å kunne bruke </a:t>
            </a:r>
            <a:r>
              <a:rPr lang="nb-NO" sz="1100" dirty="0" err="1"/>
              <a:t>ein</a:t>
            </a:r>
            <a:r>
              <a:rPr lang="nb-NO" sz="1100" dirty="0"/>
              <a:t> sonar i Python </a:t>
            </a:r>
            <a:r>
              <a:rPr lang="nb-NO" sz="1100" dirty="0" err="1"/>
              <a:t>Mu</a:t>
            </a:r>
            <a:r>
              <a:rPr lang="nb-NO" sz="1100" dirty="0"/>
              <a:t>, må vi importere </a:t>
            </a:r>
            <a:r>
              <a:rPr lang="nb-NO" sz="1100" dirty="0" err="1"/>
              <a:t>eit</a:t>
            </a:r>
            <a:r>
              <a:rPr lang="nb-NO" sz="1100" dirty="0"/>
              <a:t> bibliotek på sjølve micro:biten. Dette biblioteket er </a:t>
            </a:r>
            <a:r>
              <a:rPr lang="nb-NO" sz="1100" dirty="0" err="1"/>
              <a:t>eigentleg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program som </a:t>
            </a:r>
            <a:r>
              <a:rPr lang="nb-NO" sz="1100" dirty="0" err="1"/>
              <a:t>gjer</a:t>
            </a:r>
            <a:r>
              <a:rPr lang="nb-NO" sz="1100" dirty="0"/>
              <a:t> det </a:t>
            </a:r>
            <a:r>
              <a:rPr lang="nb-NO" sz="1100" dirty="0" err="1"/>
              <a:t>enklare</a:t>
            </a:r>
            <a:r>
              <a:rPr lang="nb-NO" sz="1100" dirty="0"/>
              <a:t> for oss å programmere servoen, </a:t>
            </a:r>
            <a:r>
              <a:rPr lang="nb-NO" sz="1100" dirty="0" err="1"/>
              <a:t>utan</a:t>
            </a:r>
            <a:r>
              <a:rPr lang="nb-NO" sz="1100" dirty="0"/>
              <a:t> å måtte tenke på alle </a:t>
            </a:r>
            <a:r>
              <a:rPr lang="nb-NO" sz="1100" dirty="0" err="1"/>
              <a:t>detaljane</a:t>
            </a:r>
            <a:r>
              <a:rPr lang="nb-NO" sz="1100" dirty="0"/>
              <a:t> i </a:t>
            </a:r>
            <a:r>
              <a:rPr lang="nb-NO" sz="1100" dirty="0" err="1"/>
              <a:t>målingane</a:t>
            </a:r>
            <a:r>
              <a:rPr lang="nb-NO" sz="1100" dirty="0"/>
              <a:t>. </a:t>
            </a:r>
          </a:p>
          <a:p>
            <a:endParaRPr lang="nb-NO" sz="400" dirty="0"/>
          </a:p>
          <a:p>
            <a:r>
              <a:rPr lang="nb-NO" sz="1100" dirty="0"/>
              <a:t>Det første vi må </a:t>
            </a:r>
            <a:r>
              <a:rPr lang="nb-NO" sz="1100" dirty="0" err="1"/>
              <a:t>gjere</a:t>
            </a:r>
            <a:r>
              <a:rPr lang="nb-NO" sz="1100" dirty="0"/>
              <a:t> er å få tak i biblioteket til sonaren, og det kan </a:t>
            </a:r>
            <a:r>
              <a:rPr lang="nb-NO" sz="1100" dirty="0" err="1"/>
              <a:t>finnast</a:t>
            </a:r>
            <a:r>
              <a:rPr lang="nb-NO" sz="1100" dirty="0"/>
              <a:t> på </a:t>
            </a:r>
            <a:r>
              <a:rPr lang="nb-NO" sz="1100" dirty="0">
                <a:hlinkClick r:id="rId3"/>
              </a:rPr>
              <a:t>www.kunnskapsfilm.no\</a:t>
            </a:r>
            <a:r>
              <a:rPr lang="nb-NO" sz="1100" dirty="0"/>
              <a:t>..... </a:t>
            </a:r>
            <a:endParaRPr lang="nb-NO" sz="1100" u="sng" dirty="0">
              <a:solidFill>
                <a:srgbClr val="0070C0"/>
              </a:solidFill>
            </a:endParaRPr>
          </a:p>
          <a:p>
            <a:endParaRPr lang="nb-NO" sz="400" dirty="0"/>
          </a:p>
          <a:p>
            <a:r>
              <a:rPr lang="nb-NO" sz="1100" dirty="0"/>
              <a:t>Kopier koden som står på sida i ei ny fane (fil) i Python Mu og lagre denne som «hcsr04.py» med å trykke på «Save» og lagre fila i katalogen som </a:t>
            </a:r>
            <a:r>
              <a:rPr lang="nb-NO" sz="1100" dirty="0" err="1"/>
              <a:t>dukkar</a:t>
            </a:r>
            <a:r>
              <a:rPr lang="nb-NO" sz="1100" dirty="0"/>
              <a:t> direkte opp.</a:t>
            </a:r>
          </a:p>
          <a:p>
            <a:endParaRPr lang="nb-NO" sz="400" dirty="0"/>
          </a:p>
          <a:p>
            <a:r>
              <a:rPr lang="nb-NO" sz="1100" dirty="0"/>
              <a:t>Så må denne fila </a:t>
            </a:r>
            <a:r>
              <a:rPr lang="nb-NO" sz="1100" dirty="0" err="1"/>
              <a:t>leggast</a:t>
            </a:r>
            <a:r>
              <a:rPr lang="nb-NO" sz="1100" dirty="0"/>
              <a:t> over på sjølve micro:biten, og det kan </a:t>
            </a:r>
            <a:r>
              <a:rPr lang="nb-NO" sz="1100" dirty="0" err="1"/>
              <a:t>gjerast</a:t>
            </a:r>
            <a:r>
              <a:rPr lang="nb-NO" sz="1100" dirty="0"/>
              <a:t> med å kople micro:biten til datamaskinen, og trykke på «Files».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AC00688-0D65-4D21-B731-F586A026D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6" y="3928631"/>
            <a:ext cx="4809067" cy="44778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9307113-4ABE-4568-86E5-C8F1416BA5B4}"/>
              </a:ext>
            </a:extLst>
          </p:cNvPr>
          <p:cNvSpPr/>
          <p:nvPr/>
        </p:nvSpPr>
        <p:spPr>
          <a:xfrm>
            <a:off x="2310050" y="3965966"/>
            <a:ext cx="338216" cy="291914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C393639-A2CB-408E-8302-00DDA1E19E66}"/>
              </a:ext>
            </a:extLst>
          </p:cNvPr>
          <p:cNvCxnSpPr>
            <a:cxnSpLocks/>
          </p:cNvCxnSpPr>
          <p:nvPr/>
        </p:nvCxnSpPr>
        <p:spPr>
          <a:xfrm>
            <a:off x="2411307" y="3594416"/>
            <a:ext cx="54186" cy="266385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83C67E-12A2-4706-8D35-D5199C6F8988}"/>
              </a:ext>
            </a:extLst>
          </p:cNvPr>
          <p:cNvSpPr txBox="1"/>
          <p:nvPr/>
        </p:nvSpPr>
        <p:spPr>
          <a:xfrm>
            <a:off x="528320" y="4565229"/>
            <a:ext cx="5761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Da kjem denne menyen opp i Mu, og du må leite i feltet på høgre side til du finn fila som du nettopp lagra: «hcsr04.py». Når du finn henne,  dreg du henne over i det venstre feltet. Da vil lyset på baksida av </a:t>
            </a:r>
            <a:r>
              <a:rPr lang="nb-NO" sz="1100" dirty="0" err="1"/>
              <a:t>micro:biten</a:t>
            </a:r>
            <a:r>
              <a:rPr lang="nb-NO" sz="1100" dirty="0"/>
              <a:t> </a:t>
            </a:r>
            <a:r>
              <a:rPr lang="nb-NO" sz="1100" dirty="0" err="1"/>
              <a:t>blenke</a:t>
            </a:r>
            <a:r>
              <a:rPr lang="nb-NO" sz="1100" dirty="0"/>
              <a:t> til programmet er ført over.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D1D7089-4661-4A61-87F8-55A3C4C93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11" y="5354202"/>
            <a:ext cx="5761577" cy="1223631"/>
          </a:xfrm>
          <a:prstGeom prst="rect">
            <a:avLst/>
          </a:prstGeom>
        </p:spPr>
      </p:pic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07BD7EAF-44E6-4636-AD79-1B65B42CA6E0}"/>
              </a:ext>
            </a:extLst>
          </p:cNvPr>
          <p:cNvCxnSpPr>
            <a:cxnSpLocks/>
          </p:cNvCxnSpPr>
          <p:nvPr/>
        </p:nvCxnSpPr>
        <p:spPr>
          <a:xfrm flipH="1" flipV="1">
            <a:off x="1231226" y="5902631"/>
            <a:ext cx="2150790" cy="41011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F4EB74E5-253B-44AA-8E4F-7A8A908469E4}"/>
              </a:ext>
            </a:extLst>
          </p:cNvPr>
          <p:cNvSpPr/>
          <p:nvPr/>
        </p:nvSpPr>
        <p:spPr>
          <a:xfrm>
            <a:off x="3382016" y="6177279"/>
            <a:ext cx="756491" cy="264161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14E9FF2-BCD3-473A-8E41-5E037F179099}"/>
              </a:ext>
            </a:extLst>
          </p:cNvPr>
          <p:cNvSpPr txBox="1"/>
          <p:nvPr/>
        </p:nvSpPr>
        <p:spPr>
          <a:xfrm>
            <a:off x="528320" y="6766642"/>
            <a:ext cx="5761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Da står det att å lage sjølve programmet som bruker sonaren til å måle </a:t>
            </a:r>
            <a:r>
              <a:rPr lang="nb-NO" sz="1100" dirty="0" err="1"/>
              <a:t>avstandar</a:t>
            </a:r>
            <a:r>
              <a:rPr lang="nb-NO" sz="1100" dirty="0"/>
              <a:t> med. Under er det ei </a:t>
            </a:r>
            <a:r>
              <a:rPr lang="nb-NO" sz="1100" dirty="0" err="1"/>
              <a:t>puslespel-oppgåve</a:t>
            </a:r>
            <a:r>
              <a:rPr lang="nb-NO" sz="1100" dirty="0"/>
              <a:t> der kodelinjene må </a:t>
            </a:r>
            <a:r>
              <a:rPr lang="nb-NO" sz="1100" dirty="0" err="1"/>
              <a:t>ryddast</a:t>
            </a:r>
            <a:r>
              <a:rPr lang="nb-NO" sz="1100" dirty="0"/>
              <a:t> i rett rekkefølge for å lage dette programmet.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9EF66D3-8293-4539-BC49-7D5DEA3AF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53" y="8493800"/>
            <a:ext cx="1897884" cy="150766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A80D9718-2429-49CD-A7B4-2B626D7F6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863" y="9198984"/>
            <a:ext cx="1676169" cy="15963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22C6A8AA-CFFD-4F2F-97F4-0AF9351FD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863" y="8965235"/>
            <a:ext cx="855822" cy="15076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1CAB67A-07F2-4F0C-A9A6-666B4A996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378" y="8722866"/>
            <a:ext cx="824781" cy="164069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DF71CB12-56E3-47C2-A587-85BE00AAC438}"/>
              </a:ext>
            </a:extLst>
          </p:cNvPr>
          <p:cNvSpPr/>
          <p:nvPr/>
        </p:nvSpPr>
        <p:spPr>
          <a:xfrm>
            <a:off x="941497" y="7809652"/>
            <a:ext cx="2345696" cy="1641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9F8EBB9-B735-4EDF-9A96-21854081543F}"/>
              </a:ext>
            </a:extLst>
          </p:cNvPr>
          <p:cNvSpPr txBox="1"/>
          <p:nvPr/>
        </p:nvSpPr>
        <p:spPr>
          <a:xfrm>
            <a:off x="941497" y="7828476"/>
            <a:ext cx="2071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Puslespill-oppgave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F96FCB56-6A77-4791-AC42-81DF40487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682" y="8251678"/>
            <a:ext cx="1309589" cy="156812"/>
          </a:xfrm>
          <a:prstGeom prst="rect">
            <a:avLst/>
          </a:prstGeom>
        </p:spPr>
      </p:pic>
      <p:sp>
        <p:nvSpPr>
          <p:cNvPr id="5120" name="Stjerne: 8 tagger 5119">
            <a:extLst>
              <a:ext uri="{FF2B5EF4-FFF2-40B4-BE49-F238E27FC236}">
                <a16:creationId xmlns:a16="http://schemas.microsoft.com/office/drawing/2014/main" id="{22869DBD-2ED4-4ED1-B37C-7B7C92F7CA25}"/>
              </a:ext>
            </a:extLst>
          </p:cNvPr>
          <p:cNvSpPr/>
          <p:nvPr/>
        </p:nvSpPr>
        <p:spPr>
          <a:xfrm>
            <a:off x="5183375" y="5116225"/>
            <a:ext cx="1570579" cy="1394712"/>
          </a:xfrm>
          <a:prstGeom prst="star8">
            <a:avLst/>
          </a:prstGeom>
          <a:gradFill>
            <a:gsLst>
              <a:gs pos="0">
                <a:srgbClr val="7030A0"/>
              </a:gs>
              <a:gs pos="100000">
                <a:schemeClr val="bg1"/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</a:rPr>
              <a:t>Dersom fil-menyen </a:t>
            </a:r>
            <a:r>
              <a:rPr lang="nb-NO" sz="1100" dirty="0" err="1">
                <a:solidFill>
                  <a:schemeClr val="tx1"/>
                </a:solidFill>
              </a:rPr>
              <a:t>ikkje</a:t>
            </a:r>
            <a:r>
              <a:rPr lang="nb-NO" sz="1100" dirty="0">
                <a:solidFill>
                  <a:schemeClr val="tx1"/>
                </a:solidFill>
              </a:rPr>
              <a:t> viser </a:t>
            </a:r>
            <a:r>
              <a:rPr lang="nb-NO" sz="1100" dirty="0" err="1">
                <a:solidFill>
                  <a:schemeClr val="tx1"/>
                </a:solidFill>
              </a:rPr>
              <a:t>noko</a:t>
            </a:r>
            <a:r>
              <a:rPr lang="nb-NO" sz="1100" dirty="0">
                <a:solidFill>
                  <a:schemeClr val="tx1"/>
                </a:solidFill>
              </a:rPr>
              <a:t>, flash over ei tom fil først.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68E19D9-D74B-43FC-8B2E-063BFF90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14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BF560D5-CD34-41CC-9228-F90931BCB2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52" y="7445436"/>
            <a:ext cx="1924811" cy="20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C7C9CC-7989-4B51-B414-3185A8A4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9" y="372076"/>
            <a:ext cx="2170112" cy="820488"/>
          </a:xfrm>
        </p:spPr>
        <p:txBody>
          <a:bodyPr>
            <a:normAutofit fontScale="90000"/>
          </a:bodyPr>
          <a:lstStyle/>
          <a:p>
            <a:r>
              <a:rPr lang="nb-NO" dirty="0"/>
              <a:t>Servo </a:t>
            </a:r>
            <a:br>
              <a:rPr lang="nb-NO" dirty="0"/>
            </a:br>
            <a:r>
              <a:rPr lang="nb-NO" sz="2200" dirty="0"/>
              <a:t>- med Python Mu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F4B570-F714-47E7-AF2D-367D915D0D57}"/>
              </a:ext>
            </a:extLst>
          </p:cNvPr>
          <p:cNvSpPr txBox="1"/>
          <p:nvPr/>
        </p:nvSpPr>
        <p:spPr>
          <a:xfrm>
            <a:off x="528319" y="1363265"/>
            <a:ext cx="5858193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Ein</a:t>
            </a:r>
            <a:r>
              <a:rPr lang="nb-NO" sz="1100" dirty="0"/>
              <a:t> servo mottek </a:t>
            </a:r>
            <a:r>
              <a:rPr lang="nb-NO" sz="1100" dirty="0" err="1"/>
              <a:t>eit</a:t>
            </a:r>
            <a:r>
              <a:rPr lang="nb-NO" sz="1100" dirty="0"/>
              <a:t> signal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micro:biten</a:t>
            </a:r>
            <a:r>
              <a:rPr lang="nb-NO" sz="1100" dirty="0"/>
              <a:t> slik at han rører seg slik vi ønsker. Det </a:t>
            </a:r>
            <a:r>
              <a:rPr lang="nb-NO" sz="1100" dirty="0" err="1"/>
              <a:t>finnest</a:t>
            </a:r>
            <a:r>
              <a:rPr lang="nb-NO" sz="1100" dirty="0"/>
              <a:t> to </a:t>
            </a:r>
            <a:r>
              <a:rPr lang="nb-NO" sz="1100" dirty="0" err="1"/>
              <a:t>typar</a:t>
            </a:r>
            <a:r>
              <a:rPr lang="nb-NO" sz="1100" dirty="0"/>
              <a:t> </a:t>
            </a:r>
            <a:r>
              <a:rPr lang="nb-NO" sz="1100" dirty="0" err="1"/>
              <a:t>servoar</a:t>
            </a:r>
            <a:r>
              <a:rPr lang="nb-NO" sz="1100" dirty="0"/>
              <a:t>, 180</a:t>
            </a:r>
            <a:r>
              <a:rPr lang="nb-NO" sz="1100" dirty="0">
                <a:sym typeface="Symbol" panose="05050102010706020507" pitchFamily="18" charset="2"/>
              </a:rPr>
              <a:t> og </a:t>
            </a:r>
            <a:r>
              <a:rPr lang="nb-NO" sz="1100" dirty="0" err="1">
                <a:sym typeface="Symbol" panose="05050102010706020507" pitchFamily="18" charset="2"/>
              </a:rPr>
              <a:t>kontinuerlege</a:t>
            </a:r>
            <a:r>
              <a:rPr lang="nb-NO" sz="1100" dirty="0">
                <a:sym typeface="Symbol" panose="05050102010706020507" pitchFamily="18" charset="2"/>
              </a:rPr>
              <a:t> (360), og de blir styrte på litt ulike </a:t>
            </a:r>
            <a:r>
              <a:rPr lang="nb-NO" sz="1100" dirty="0" err="1">
                <a:sym typeface="Symbol" panose="05050102010706020507" pitchFamily="18" charset="2"/>
              </a:rPr>
              <a:t>måtar</a:t>
            </a:r>
            <a:r>
              <a:rPr lang="nb-NO" sz="1100" dirty="0">
                <a:sym typeface="Symbol" panose="05050102010706020507" pitchFamily="18" charset="2"/>
              </a:rPr>
              <a:t>. </a:t>
            </a:r>
            <a:r>
              <a:rPr lang="nb-NO" sz="1100" dirty="0"/>
              <a:t>180</a:t>
            </a:r>
            <a:r>
              <a:rPr lang="nb-NO" sz="1100" dirty="0">
                <a:sym typeface="Symbol" panose="05050102010706020507" pitchFamily="18" charset="2"/>
              </a:rPr>
              <a:t>-servoen kan røre seg </a:t>
            </a:r>
            <a:r>
              <a:rPr lang="nb-NO" sz="1100" dirty="0" err="1">
                <a:sym typeface="Symbol" panose="05050102010706020507" pitchFamily="18" charset="2"/>
              </a:rPr>
              <a:t>frå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-90-vinkel til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90-vinkel, altså </a:t>
            </a:r>
            <a:r>
              <a:rPr lang="nb-NO" sz="1100" dirty="0"/>
              <a:t>180</a:t>
            </a:r>
            <a:r>
              <a:rPr lang="nb-NO" sz="1100" dirty="0">
                <a:sym typeface="Symbol" panose="05050102010706020507" pitchFamily="18" charset="2"/>
              </a:rPr>
              <a:t> til </a:t>
            </a:r>
            <a:r>
              <a:rPr lang="nb-NO" sz="1100" dirty="0" err="1">
                <a:sym typeface="Symbol" panose="05050102010706020507" pitchFamily="18" charset="2"/>
              </a:rPr>
              <a:t>saman</a:t>
            </a:r>
            <a:r>
              <a:rPr lang="nb-NO" sz="1100" dirty="0">
                <a:sym typeface="Symbol" panose="05050102010706020507" pitchFamily="18" charset="2"/>
              </a:rPr>
              <a:t>. For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kontinuerleg</a:t>
            </a:r>
            <a:r>
              <a:rPr lang="nb-NO" sz="1100" dirty="0">
                <a:sym typeface="Symbol" panose="05050102010706020507" pitchFamily="18" charset="2"/>
              </a:rPr>
              <a:t> servo gir vi opp kor raskt han skal snurre rundt i prosent. Sjølve farten kan variere litt med kor </a:t>
            </a:r>
            <a:r>
              <a:rPr lang="nb-NO" sz="1100" dirty="0" err="1">
                <a:sym typeface="Symbol" panose="05050102010706020507" pitchFamily="18" charset="2"/>
              </a:rPr>
              <a:t>mykje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straum</a:t>
            </a:r>
            <a:r>
              <a:rPr lang="nb-NO" sz="1100" dirty="0">
                <a:sym typeface="Symbol" panose="05050102010706020507" pitchFamily="18" charset="2"/>
              </a:rPr>
              <a:t> som er att i batteria, for </a:t>
            </a:r>
            <a:r>
              <a:rPr lang="nb-NO" sz="1100" dirty="0" err="1">
                <a:sym typeface="Symbol" panose="05050102010706020507" pitchFamily="18" charset="2"/>
              </a:rPr>
              <a:t>servoar</a:t>
            </a:r>
            <a:r>
              <a:rPr lang="nb-NO" sz="1100" dirty="0">
                <a:sym typeface="Symbol" panose="05050102010706020507" pitchFamily="18" charset="2"/>
              </a:rPr>
              <a:t> trekker ganske </a:t>
            </a:r>
            <a:r>
              <a:rPr lang="nb-NO" sz="1100" dirty="0" err="1">
                <a:sym typeface="Symbol" panose="05050102010706020507" pitchFamily="18" charset="2"/>
              </a:rPr>
              <a:t>mykje</a:t>
            </a:r>
            <a:r>
              <a:rPr lang="nb-NO" sz="1100" dirty="0">
                <a:sym typeface="Symbol" panose="05050102010706020507" pitchFamily="18" charset="2"/>
              </a:rPr>
              <a:t> </a:t>
            </a:r>
            <a:r>
              <a:rPr lang="nb-NO" sz="1100" dirty="0" err="1">
                <a:sym typeface="Symbol" panose="05050102010706020507" pitchFamily="18" charset="2"/>
              </a:rPr>
              <a:t>straum</a:t>
            </a:r>
            <a:r>
              <a:rPr lang="nb-NO" sz="1100" dirty="0">
                <a:sym typeface="Symbol" panose="05050102010706020507" pitchFamily="18" charset="2"/>
              </a:rPr>
              <a:t>. Så dersom du har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servo på 100 % fart i </a:t>
            </a:r>
            <a:r>
              <a:rPr lang="nb-NO" sz="1100" dirty="0" err="1">
                <a:sym typeface="Symbol" panose="05050102010706020507" pitchFamily="18" charset="2"/>
              </a:rPr>
              <a:t>byrjinga</a:t>
            </a:r>
            <a:r>
              <a:rPr lang="nb-NO" sz="1100" dirty="0">
                <a:sym typeface="Symbol" panose="05050102010706020507" pitchFamily="18" charset="2"/>
              </a:rPr>
              <a:t> av </a:t>
            </a:r>
            <a:r>
              <a:rPr lang="nb-NO" sz="1100" dirty="0" err="1">
                <a:sym typeface="Symbol" panose="05050102010706020507" pitchFamily="18" charset="2"/>
              </a:rPr>
              <a:t>skuletimen</a:t>
            </a:r>
            <a:r>
              <a:rPr lang="nb-NO" sz="1100" dirty="0">
                <a:sym typeface="Symbol" panose="05050102010706020507" pitchFamily="18" charset="2"/>
              </a:rPr>
              <a:t>, vil han snurre </a:t>
            </a:r>
            <a:r>
              <a:rPr lang="nb-NO" sz="1100" dirty="0" err="1">
                <a:sym typeface="Symbol" panose="05050102010706020507" pitchFamily="18" charset="2"/>
              </a:rPr>
              <a:t>ein</a:t>
            </a:r>
            <a:r>
              <a:rPr lang="nb-NO" sz="1100" dirty="0">
                <a:sym typeface="Symbol" panose="05050102010706020507" pitchFamily="18" charset="2"/>
              </a:rPr>
              <a:t> del saktere på slutten av timen.</a:t>
            </a:r>
          </a:p>
          <a:p>
            <a:endParaRPr lang="nb-NO" sz="400" dirty="0"/>
          </a:p>
          <a:p>
            <a:r>
              <a:rPr lang="nb-NO" sz="1100" dirty="0"/>
              <a:t>For å kunne bruke </a:t>
            </a:r>
            <a:r>
              <a:rPr lang="nb-NO" sz="1100" dirty="0" err="1"/>
              <a:t>ein</a:t>
            </a:r>
            <a:r>
              <a:rPr lang="nb-NO" sz="1100" dirty="0"/>
              <a:t> servo i Python Mu, må vi importere </a:t>
            </a:r>
            <a:r>
              <a:rPr lang="nb-NO" sz="1100" dirty="0" err="1"/>
              <a:t>eit</a:t>
            </a:r>
            <a:r>
              <a:rPr lang="nb-NO" sz="1100" dirty="0"/>
              <a:t> bibliotek på sjølve micro:biten. Dette biblioteket er </a:t>
            </a:r>
            <a:r>
              <a:rPr lang="nb-NO" sz="1100" dirty="0" err="1"/>
              <a:t>eigentleg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program som </a:t>
            </a:r>
            <a:r>
              <a:rPr lang="nb-NO" sz="1100" dirty="0" err="1"/>
              <a:t>gjer</a:t>
            </a:r>
            <a:r>
              <a:rPr lang="nb-NO" sz="1100" dirty="0"/>
              <a:t> det </a:t>
            </a:r>
            <a:r>
              <a:rPr lang="nb-NO" sz="1100" dirty="0" err="1"/>
              <a:t>enklare</a:t>
            </a:r>
            <a:r>
              <a:rPr lang="nb-NO" sz="1100" dirty="0"/>
              <a:t> for oss å programmere servoen, </a:t>
            </a:r>
            <a:r>
              <a:rPr lang="nb-NO" sz="1100" dirty="0" err="1"/>
              <a:t>utan</a:t>
            </a:r>
            <a:r>
              <a:rPr lang="nb-NO" sz="1100" dirty="0"/>
              <a:t> å måtte tenke på alle </a:t>
            </a:r>
            <a:r>
              <a:rPr lang="nb-NO" sz="1100" dirty="0" err="1"/>
              <a:t>detaljane</a:t>
            </a:r>
            <a:r>
              <a:rPr lang="nb-NO" sz="1100" dirty="0"/>
              <a:t> i signala som styrer han, på same måten som for sonaren.</a:t>
            </a:r>
          </a:p>
          <a:p>
            <a:endParaRPr lang="nb-NO" sz="400" dirty="0"/>
          </a:p>
          <a:p>
            <a:r>
              <a:rPr lang="nb-NO" sz="1100" dirty="0"/>
              <a:t>Det første vi må </a:t>
            </a:r>
            <a:r>
              <a:rPr lang="nb-NO" sz="1100" dirty="0" err="1"/>
              <a:t>gjere</a:t>
            </a:r>
            <a:r>
              <a:rPr lang="nb-NO" sz="1100" dirty="0"/>
              <a:t> er å få tak i biblioteket til servoen, og det kan </a:t>
            </a:r>
            <a:r>
              <a:rPr lang="nb-NO" sz="1100" dirty="0" err="1"/>
              <a:t>finnast</a:t>
            </a:r>
            <a:r>
              <a:rPr lang="nb-NO" sz="1100" dirty="0"/>
              <a:t> på </a:t>
            </a:r>
            <a:r>
              <a:rPr lang="nb-NO" sz="1100" dirty="0">
                <a:hlinkClick r:id="rId2"/>
              </a:rPr>
              <a:t>www.kunnskapsfilm.no\</a:t>
            </a:r>
            <a:r>
              <a:rPr lang="nb-NO" sz="1100" dirty="0"/>
              <a:t>..... </a:t>
            </a:r>
            <a:endParaRPr lang="nb-NO" sz="1100" u="sng" dirty="0">
              <a:solidFill>
                <a:srgbClr val="0070C0"/>
              </a:solidFill>
            </a:endParaRPr>
          </a:p>
          <a:p>
            <a:endParaRPr lang="nb-NO" sz="400" dirty="0"/>
          </a:p>
          <a:p>
            <a:r>
              <a:rPr lang="nb-NO" sz="1100" dirty="0"/>
              <a:t>Kopier koden som står på sida i ei ny fane (fil) i Python Mu og lagre fila som «servo.py» med å trykke på «Save» og lagre henne i katalogen som dukker direkte opp.</a:t>
            </a:r>
          </a:p>
          <a:p>
            <a:endParaRPr lang="nb-NO" sz="400" dirty="0"/>
          </a:p>
          <a:p>
            <a:r>
              <a:rPr lang="nb-NO" sz="1100" dirty="0"/>
              <a:t>Så må denne fila </a:t>
            </a:r>
            <a:r>
              <a:rPr lang="nb-NO" sz="1100" dirty="0" err="1"/>
              <a:t>leggast</a:t>
            </a:r>
            <a:r>
              <a:rPr lang="nb-NO" sz="1100" dirty="0"/>
              <a:t> over på sjølve </a:t>
            </a:r>
            <a:r>
              <a:rPr lang="nb-NO" sz="1100" dirty="0" err="1"/>
              <a:t>micro:biten</a:t>
            </a:r>
            <a:r>
              <a:rPr lang="nb-NO" sz="1100" dirty="0"/>
              <a:t>, og det kan </a:t>
            </a:r>
            <a:r>
              <a:rPr lang="nb-NO" sz="1100" dirty="0" err="1"/>
              <a:t>gjerast</a:t>
            </a:r>
            <a:r>
              <a:rPr lang="nb-NO" sz="1100" dirty="0"/>
              <a:t> slik som for sonaren på </a:t>
            </a:r>
            <a:r>
              <a:rPr lang="nb-NO" sz="1100" dirty="0" err="1"/>
              <a:t>førre</a:t>
            </a:r>
            <a:r>
              <a:rPr lang="nb-NO" sz="1100" dirty="0"/>
              <a:t> sida.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93F25C3-99E3-4259-8EC7-41FF0E91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432" y="4906826"/>
            <a:ext cx="1450965" cy="13005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F4E62EF-1F2F-45B4-B559-C657E70FC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158" y="6801692"/>
            <a:ext cx="1662310" cy="13412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AF2FAA4-31F8-4AE8-B772-0B10DCD35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91" y="4731624"/>
            <a:ext cx="2595531" cy="48046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335C92-1DDE-4FC4-A346-D91FE6CF5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42" y="6633746"/>
            <a:ext cx="2851428" cy="47001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E2C5288-2E37-41F9-8794-6074A2091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099" y="8426640"/>
            <a:ext cx="1075649" cy="13050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10A84F8-C901-4100-93B8-A832ED2AB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603" y="8255065"/>
            <a:ext cx="1347279" cy="473653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06F4482-C3D0-41A9-B428-E515D739956B}"/>
              </a:ext>
            </a:extLst>
          </p:cNvPr>
          <p:cNvSpPr txBox="1"/>
          <p:nvPr/>
        </p:nvSpPr>
        <p:spPr>
          <a:xfrm>
            <a:off x="528320" y="5462824"/>
            <a:ext cx="57615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Med å bruke denne kommandoen, kan vi stille inn kva vinkel servoen skal røre seg til. Kommandoen tek inn kva for </a:t>
            </a:r>
            <a:r>
              <a:rPr lang="nb-NO" sz="1100" dirty="0" err="1"/>
              <a:t>ein</a:t>
            </a:r>
            <a:r>
              <a:rPr lang="nb-NO" sz="1100" dirty="0"/>
              <a:t> utgang vi har kopla servoen til, og kva vinkel servoen skal røre seg til. Vinkelen kan variere mellom -90</a:t>
            </a:r>
            <a:r>
              <a:rPr lang="nb-NO" sz="1100" dirty="0">
                <a:sym typeface="Symbol" panose="05050102010706020507" pitchFamily="18" charset="2"/>
              </a:rPr>
              <a:t> og 90.</a:t>
            </a:r>
            <a:r>
              <a:rPr lang="nb-NO" sz="1100" dirty="0"/>
              <a:t> 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2EDD5A7-9A1D-4672-A99C-7BD508FAA31A}"/>
              </a:ext>
            </a:extLst>
          </p:cNvPr>
          <p:cNvSpPr txBox="1"/>
          <p:nvPr/>
        </p:nvSpPr>
        <p:spPr>
          <a:xfrm>
            <a:off x="528320" y="7294693"/>
            <a:ext cx="57615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Med å bruke denne kommandoen, kan vi stille inn kva for </a:t>
            </a:r>
            <a:r>
              <a:rPr lang="nb-NO" sz="1100" dirty="0" err="1"/>
              <a:t>ein</a:t>
            </a:r>
            <a:r>
              <a:rPr lang="nb-NO" sz="1100" dirty="0"/>
              <a:t> fart servoen skal snurre med. Denne kommandoen tek og inn kva utgang vi har kopla servoen til, i tillegg til farten i prosent. Farten kan variere mellom -100 % og 100 %, der </a:t>
            </a:r>
            <a:r>
              <a:rPr lang="nb-NO" sz="1100" dirty="0" err="1"/>
              <a:t>forteiknet</a:t>
            </a:r>
            <a:r>
              <a:rPr lang="nb-NO" sz="1100" dirty="0"/>
              <a:t> </a:t>
            </a:r>
            <a:r>
              <a:rPr lang="nb-NO" sz="1100" dirty="0" err="1"/>
              <a:t>avgjer</a:t>
            </a:r>
            <a:r>
              <a:rPr lang="nb-NO" sz="1100" dirty="0"/>
              <a:t> i kva retning servoen skal snurre.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040B350-8DB5-4697-AE07-8302D40E4981}"/>
              </a:ext>
            </a:extLst>
          </p:cNvPr>
          <p:cNvSpPr txBox="1"/>
          <p:nvPr/>
        </p:nvSpPr>
        <p:spPr>
          <a:xfrm>
            <a:off x="528320" y="8916013"/>
            <a:ext cx="5761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Denne kommandoen får </a:t>
            </a:r>
            <a:r>
              <a:rPr lang="nb-NO" sz="1100" dirty="0" err="1"/>
              <a:t>ein</a:t>
            </a:r>
            <a:r>
              <a:rPr lang="nb-NO" sz="1100" dirty="0"/>
              <a:t> kontinuerlig servo til å slutte å snurre rundt. Det går og an å bruke kommandoen servohastighet() til dette.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3ED6F8F-2B8F-44D6-B71D-5550F02B2274}"/>
              </a:ext>
            </a:extLst>
          </p:cNvPr>
          <p:cNvSpPr txBox="1"/>
          <p:nvPr/>
        </p:nvSpPr>
        <p:spPr>
          <a:xfrm>
            <a:off x="528320" y="4248764"/>
            <a:ext cx="5761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180</a:t>
            </a:r>
            <a:r>
              <a:rPr lang="nb-NO" sz="1400" b="1" dirty="0">
                <a:sym typeface="Symbol" panose="05050102010706020507" pitchFamily="18" charset="2"/>
              </a:rPr>
              <a:t>-servo</a:t>
            </a:r>
            <a:endParaRPr lang="nb-NO" sz="1400" b="1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87C2445-759F-47A4-9D71-190D097453D0}"/>
              </a:ext>
            </a:extLst>
          </p:cNvPr>
          <p:cNvSpPr txBox="1"/>
          <p:nvPr/>
        </p:nvSpPr>
        <p:spPr>
          <a:xfrm>
            <a:off x="528320" y="6166238"/>
            <a:ext cx="5761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ym typeface="Symbol" panose="05050102010706020507" pitchFamily="18" charset="2"/>
              </a:rPr>
              <a:t>Kontinuerlig servo (360)</a:t>
            </a:r>
            <a:endParaRPr lang="nb-NO" sz="1400" b="1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6DC5019-603D-40AD-A1FE-65679702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15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F75B075-6493-4672-9954-56C39C463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51" y="-91700"/>
            <a:ext cx="2170112" cy="14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0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9C18B3-94E3-4550-BC07-1CEE145D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29380"/>
            <a:ext cx="5915025" cy="786620"/>
          </a:xfrm>
        </p:spPr>
        <p:txBody>
          <a:bodyPr>
            <a:normAutofit fontScale="90000"/>
          </a:bodyPr>
          <a:lstStyle/>
          <a:p>
            <a:r>
              <a:rPr lang="nb-NO" dirty="0"/>
              <a:t>Skrive til fil på micro:bit</a:t>
            </a:r>
            <a:br>
              <a:rPr lang="nb-NO" dirty="0"/>
            </a:br>
            <a:r>
              <a:rPr lang="nb-NO" sz="2200" dirty="0"/>
              <a:t>- med Python Mu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93C7FF-6DC8-4EF7-8952-B80747ABBDDF}"/>
              </a:ext>
            </a:extLst>
          </p:cNvPr>
          <p:cNvSpPr txBox="1"/>
          <p:nvPr/>
        </p:nvSpPr>
        <p:spPr>
          <a:xfrm>
            <a:off x="471486" y="1090503"/>
            <a:ext cx="564483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 slutten av kapittel 9 brukte vi datasett i form av tekstfiler for å lage matematiske </a:t>
            </a:r>
            <a:r>
              <a:rPr lang="nb-NO" sz="1100" dirty="0" err="1"/>
              <a:t>modellar</a:t>
            </a:r>
            <a:r>
              <a:rPr lang="nb-NO" sz="1100" dirty="0"/>
              <a:t>. Hadde det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vore</a:t>
            </a:r>
            <a:r>
              <a:rPr lang="nb-NO" sz="1100" dirty="0"/>
              <a:t> kult om vi kunne fått micro:biten til å lage slike filer av </a:t>
            </a:r>
            <a:r>
              <a:rPr lang="nb-NO" sz="1100" dirty="0" err="1"/>
              <a:t>målingane</a:t>
            </a:r>
            <a:r>
              <a:rPr lang="nb-NO" sz="1100" dirty="0"/>
              <a:t> sine? Da kan vi bruke micro:biten til å samle inn data over </a:t>
            </a:r>
            <a:r>
              <a:rPr lang="nb-NO" sz="1100" dirty="0" err="1"/>
              <a:t>ein</a:t>
            </a:r>
            <a:r>
              <a:rPr lang="nb-NO" sz="1100" dirty="0"/>
              <a:t> viss periode, </a:t>
            </a:r>
            <a:r>
              <a:rPr lang="nb-NO" sz="1100" dirty="0" err="1"/>
              <a:t>utan</a:t>
            </a:r>
            <a:r>
              <a:rPr lang="nb-NO" sz="1100" dirty="0"/>
              <a:t> å </a:t>
            </a:r>
            <a:r>
              <a:rPr lang="nb-NO" sz="1100" dirty="0" err="1"/>
              <a:t>vere</a:t>
            </a:r>
            <a:r>
              <a:rPr lang="nb-NO" sz="1100" dirty="0"/>
              <a:t> kopla til </a:t>
            </a:r>
            <a:r>
              <a:rPr lang="nb-NO" sz="1100" dirty="0" err="1"/>
              <a:t>ein</a:t>
            </a:r>
            <a:r>
              <a:rPr lang="nb-NO" sz="1100" dirty="0"/>
              <a:t> datamaskin. Datasettet blir lagra i micro:biten som ei .txt-fil, og vi kan legge fila over i datamaskinen, før vi </a:t>
            </a:r>
            <a:r>
              <a:rPr lang="nb-NO" sz="1100" dirty="0" err="1"/>
              <a:t>plottar</a:t>
            </a:r>
            <a:r>
              <a:rPr lang="nb-NO" sz="1100" dirty="0"/>
              <a:t> resultata eller lager </a:t>
            </a:r>
            <a:r>
              <a:rPr lang="nb-NO" sz="1100" dirty="0" err="1"/>
              <a:t>ein</a:t>
            </a:r>
            <a:r>
              <a:rPr lang="nb-NO" sz="1100" dirty="0"/>
              <a:t> matematisk modell med Python.</a:t>
            </a:r>
          </a:p>
          <a:p>
            <a:endParaRPr lang="nb-NO" sz="400" dirty="0"/>
          </a:p>
          <a:p>
            <a:r>
              <a:rPr lang="nb-NO" sz="1100" dirty="0"/>
              <a:t>Det aller første vi må </a:t>
            </a:r>
            <a:r>
              <a:rPr lang="nb-NO" sz="1100" dirty="0" err="1"/>
              <a:t>gjere</a:t>
            </a:r>
            <a:r>
              <a:rPr lang="nb-NO" sz="1100" dirty="0"/>
              <a:t>, er å opprette ei tekstfil, det vil </a:t>
            </a:r>
            <a:r>
              <a:rPr lang="nb-NO" sz="1100" dirty="0" err="1"/>
              <a:t>seie</a:t>
            </a:r>
            <a:r>
              <a:rPr lang="nb-NO" sz="1100" dirty="0"/>
              <a:t> ei fil som </a:t>
            </a:r>
            <a:r>
              <a:rPr lang="nb-NO" sz="1100" dirty="0" err="1"/>
              <a:t>sluttar</a:t>
            </a:r>
            <a:r>
              <a:rPr lang="nb-NO" sz="1100" dirty="0"/>
              <a:t> på .txt, og det er </a:t>
            </a:r>
            <a:r>
              <a:rPr lang="nb-NO" sz="1100" dirty="0" err="1"/>
              <a:t>enklast</a:t>
            </a:r>
            <a:r>
              <a:rPr lang="nb-NO" sz="1100" dirty="0"/>
              <a:t> å </a:t>
            </a:r>
            <a:r>
              <a:rPr lang="nb-NO" sz="1100" dirty="0" err="1"/>
              <a:t>gjere</a:t>
            </a:r>
            <a:r>
              <a:rPr lang="nb-NO" sz="1100" dirty="0"/>
              <a:t> i Mu. Lagre fila i same mappe som resten av  Python </a:t>
            </a:r>
            <a:r>
              <a:rPr lang="nb-NO" sz="1100" dirty="0" err="1"/>
              <a:t>Mu</a:t>
            </a:r>
            <a:r>
              <a:rPr lang="nb-NO" sz="1100" dirty="0"/>
              <a:t>-filene dine.</a:t>
            </a:r>
          </a:p>
          <a:p>
            <a:endParaRPr lang="nb-NO" sz="400" dirty="0"/>
          </a:p>
          <a:p>
            <a:r>
              <a:rPr lang="nb-NO" sz="1100" dirty="0"/>
              <a:t>Deretter må den fila du har laga, </a:t>
            </a:r>
            <a:r>
              <a:rPr lang="nb-NO" sz="1100" dirty="0" err="1"/>
              <a:t>kopierast</a:t>
            </a:r>
            <a:r>
              <a:rPr lang="nb-NO" sz="1100" dirty="0"/>
              <a:t> over på micro:biten. Dette kan du </a:t>
            </a:r>
            <a:r>
              <a:rPr lang="nb-NO" sz="1100" dirty="0" err="1"/>
              <a:t>gjere</a:t>
            </a:r>
            <a:r>
              <a:rPr lang="nb-NO" sz="1100" dirty="0"/>
              <a:t> på same måten som for sonaren.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211885E-802F-4444-A7C7-853CC3F7E034}"/>
              </a:ext>
            </a:extLst>
          </p:cNvPr>
          <p:cNvSpPr txBox="1"/>
          <p:nvPr/>
        </p:nvSpPr>
        <p:spPr>
          <a:xfrm>
            <a:off x="528320" y="6543124"/>
            <a:ext cx="576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Da står det att å lage sjølve programmet. Under er </a:t>
            </a:r>
            <a:r>
              <a:rPr lang="nb-NO" sz="1100" dirty="0" err="1"/>
              <a:t>eit</a:t>
            </a:r>
            <a:r>
              <a:rPr lang="nb-NO" sz="1100" dirty="0"/>
              <a:t> døme der micro:biten måler temperaturen og legg målinga i eim.txt-fil ved </a:t>
            </a:r>
            <a:r>
              <a:rPr lang="nb-NO" sz="1100" dirty="0" err="1"/>
              <a:t>namn</a:t>
            </a:r>
            <a:r>
              <a:rPr lang="nb-NO" sz="1100" dirty="0"/>
              <a:t> datasett.txt. Det kan </a:t>
            </a:r>
            <a:r>
              <a:rPr lang="nb-NO" sz="1100" dirty="0" err="1"/>
              <a:t>vere</a:t>
            </a:r>
            <a:r>
              <a:rPr lang="nb-NO" sz="1100" dirty="0"/>
              <a:t> greit å kunne sjekke korleis datasett.txt-fila ser ut </a:t>
            </a:r>
            <a:r>
              <a:rPr lang="nb-NO" sz="1100" dirty="0" err="1"/>
              <a:t>utan</a:t>
            </a:r>
            <a:r>
              <a:rPr lang="nb-NO" sz="1100" dirty="0"/>
              <a:t> å overføre til datamaskinen og åpne henne, </a:t>
            </a:r>
            <a:r>
              <a:rPr lang="nb-NO" sz="1100" dirty="0" err="1"/>
              <a:t>difor</a:t>
            </a:r>
            <a:r>
              <a:rPr lang="nb-NO" sz="1100" dirty="0"/>
              <a:t> er dette og med i </a:t>
            </a:r>
            <a:r>
              <a:rPr lang="nb-NO" sz="1100" dirty="0" err="1"/>
              <a:t>puslespel-oppgåva</a:t>
            </a:r>
            <a:r>
              <a:rPr lang="nb-NO" sz="1100" dirty="0"/>
              <a:t>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66D4C0-E21B-44C5-9DAB-53B8E083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9146175"/>
            <a:ext cx="1676169" cy="15963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DB96F57-DCB2-4C9B-A1E2-DA2F4380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1" y="8366807"/>
            <a:ext cx="824781" cy="16406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D338670-4487-480E-87A2-13B3F4CD9A02}"/>
              </a:ext>
            </a:extLst>
          </p:cNvPr>
          <p:cNvSpPr/>
          <p:nvPr/>
        </p:nvSpPr>
        <p:spPr>
          <a:xfrm>
            <a:off x="528320" y="7437121"/>
            <a:ext cx="3752423" cy="2003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D624D6E-2687-4CAF-BCC3-EACBB59F4574}"/>
              </a:ext>
            </a:extLst>
          </p:cNvPr>
          <p:cNvSpPr txBox="1"/>
          <p:nvPr/>
        </p:nvSpPr>
        <p:spPr>
          <a:xfrm>
            <a:off x="524103" y="7453907"/>
            <a:ext cx="2071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Puslespel-oppgåve</a:t>
            </a:r>
            <a:endParaRPr lang="nb-NO" sz="11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C14CE2-8254-4299-994A-048F6C41F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3283141"/>
            <a:ext cx="2741201" cy="14338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220CFF7-B1B2-4E55-B102-E681DFFC3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" y="3768792"/>
            <a:ext cx="2745418" cy="13073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CEA7357-DFCE-4786-BD38-1644D242A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092" y="4799403"/>
            <a:ext cx="742233" cy="14338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428B5928-896E-49FD-9427-5D6872C96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0" y="4112371"/>
            <a:ext cx="1239866" cy="150648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C9FEBBC-E6AF-4712-BCBA-C0197C436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0" y="5546006"/>
            <a:ext cx="1024787" cy="156038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07CE54DF-3917-471B-B767-BDCBD0D755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6092" y="5594561"/>
            <a:ext cx="581978" cy="147603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55475A19-E57E-462C-A9CF-C4CE4F838B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41" y="8910086"/>
            <a:ext cx="2817917" cy="138728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1175185-9B80-473F-AA35-58E9F4883E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441" y="8096648"/>
            <a:ext cx="2384391" cy="160404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3983DD7-0F12-47C7-AC08-1628909BA1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0270" y="7851201"/>
            <a:ext cx="1270230" cy="147399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D3AE6120-2A02-4FBF-9CD3-9C2FDC70B0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9729" y="8362185"/>
            <a:ext cx="1643062" cy="16474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0C898AA-D750-4284-A126-71B9898388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441" y="8632058"/>
            <a:ext cx="2436414" cy="143063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75039B92-22C9-453F-872D-79C6462F01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942" y="9150126"/>
            <a:ext cx="1491328" cy="151734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B57C2C45-F833-4E44-B51F-97C46B10E5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443" y="7851201"/>
            <a:ext cx="1036126" cy="138728"/>
          </a:xfrm>
          <a:prstGeom prst="rect">
            <a:avLst/>
          </a:prstGeom>
        </p:spPr>
      </p:pic>
      <p:sp>
        <p:nvSpPr>
          <p:cNvPr id="28" name="Plassholder for innhold 3">
            <a:extLst>
              <a:ext uri="{FF2B5EF4-FFF2-40B4-BE49-F238E27FC236}">
                <a16:creationId xmlns:a16="http://schemas.microsoft.com/office/drawing/2014/main" id="{47DC521C-356B-4E4B-9822-3B62F2AC6D31}"/>
              </a:ext>
            </a:extLst>
          </p:cNvPr>
          <p:cNvSpPr txBox="1">
            <a:spLocks/>
          </p:cNvSpPr>
          <p:nvPr/>
        </p:nvSpPr>
        <p:spPr>
          <a:xfrm>
            <a:off x="4513770" y="7453907"/>
            <a:ext cx="2002892" cy="1973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100" b="1" dirty="0" err="1"/>
              <a:t>Ekstraoppgåve</a:t>
            </a:r>
            <a:endParaRPr lang="nb-NO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 dirty="0"/>
              <a:t>Lag </a:t>
            </a:r>
            <a:r>
              <a:rPr lang="nb-NO" sz="1100" dirty="0" err="1"/>
              <a:t>eit</a:t>
            </a:r>
            <a:r>
              <a:rPr lang="nb-NO" sz="1100" dirty="0"/>
              <a:t> program som bruker </a:t>
            </a:r>
            <a:r>
              <a:rPr lang="nb-NO" sz="1100" dirty="0" err="1"/>
              <a:t>ein</a:t>
            </a:r>
            <a:r>
              <a:rPr lang="nb-NO" sz="1100" dirty="0"/>
              <a:t> sensor du </a:t>
            </a:r>
            <a:r>
              <a:rPr lang="nb-NO" sz="1100" dirty="0" err="1"/>
              <a:t>koplar</a:t>
            </a:r>
            <a:r>
              <a:rPr lang="nb-NO" sz="1100" dirty="0"/>
              <a:t> på micro:biten for å samle inn data som du </a:t>
            </a:r>
            <a:r>
              <a:rPr lang="nb-NO" sz="1100" dirty="0" err="1"/>
              <a:t>lagrar</a:t>
            </a:r>
            <a:r>
              <a:rPr lang="nb-NO" sz="1100" dirty="0"/>
              <a:t> i ei fil på micro:biten. Kva må du endre på?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100"/>
              <a:t>Kva </a:t>
            </a:r>
            <a:r>
              <a:rPr lang="nb-NO" sz="1100" dirty="0"/>
              <a:t>må du endre i programmet for å lage ei fil med to kolonner der den første </a:t>
            </a:r>
            <a:r>
              <a:rPr lang="nb-NO" sz="1100" dirty="0" err="1"/>
              <a:t>kolonna</a:t>
            </a:r>
            <a:r>
              <a:rPr lang="nb-NO" sz="1100" dirty="0"/>
              <a:t> er kor lang tid det har gått før målinga er gjort?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DEC13EE-E7B9-4DF4-90C7-903D000D24F1}"/>
              </a:ext>
            </a:extLst>
          </p:cNvPr>
          <p:cNvSpPr txBox="1"/>
          <p:nvPr/>
        </p:nvSpPr>
        <p:spPr>
          <a:xfrm>
            <a:off x="3506092" y="2826363"/>
            <a:ext cx="294815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Åpner fila som </a:t>
            </a:r>
            <a:r>
              <a:rPr lang="nb-NO" sz="1100" dirty="0" err="1"/>
              <a:t>heiter</a:t>
            </a:r>
            <a:r>
              <a:rPr lang="nb-NO" sz="1100" dirty="0"/>
              <a:t> filnavn.txt og tildeler henne til </a:t>
            </a:r>
            <a:r>
              <a:rPr lang="nb-NO" sz="1100" dirty="0" err="1"/>
              <a:t>eit</a:t>
            </a:r>
            <a:r>
              <a:rPr lang="nb-NO" sz="1100" dirty="0"/>
              <a:t> objekt som vi </a:t>
            </a:r>
            <a:r>
              <a:rPr lang="nb-NO" sz="1100" dirty="0" err="1"/>
              <a:t>kallar</a:t>
            </a:r>
            <a:r>
              <a:rPr lang="nb-NO" sz="1100" dirty="0"/>
              <a:t> fil. </a:t>
            </a:r>
            <a:r>
              <a:rPr lang="nb-NO" sz="1100" dirty="0" err="1"/>
              <a:t>Sidan</a:t>
            </a:r>
            <a:r>
              <a:rPr lang="nb-NO" sz="1100" dirty="0"/>
              <a:t> vi har ‘w’ (write) i kommandoen, blir </a:t>
            </a:r>
            <a:r>
              <a:rPr lang="nb-NO" sz="1100"/>
              <a:t>det gjort klart </a:t>
            </a:r>
            <a:r>
              <a:rPr lang="nb-NO" sz="1100" dirty="0"/>
              <a:t>til å skrive inn i fila.</a:t>
            </a:r>
          </a:p>
        </p:txBody>
      </p: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63C8F4CF-C689-4E47-BDD4-CDE2B565E647}"/>
              </a:ext>
            </a:extLst>
          </p:cNvPr>
          <p:cNvCxnSpPr>
            <a:cxnSpLocks/>
          </p:cNvCxnSpPr>
          <p:nvPr/>
        </p:nvCxnSpPr>
        <p:spPr>
          <a:xfrm flipV="1">
            <a:off x="3185588" y="3121347"/>
            <a:ext cx="223520" cy="100718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43E117B-B690-45E0-83FC-7149CF834C0F}"/>
              </a:ext>
            </a:extLst>
          </p:cNvPr>
          <p:cNvSpPr txBox="1"/>
          <p:nvPr/>
        </p:nvSpPr>
        <p:spPr>
          <a:xfrm>
            <a:off x="3506092" y="3677776"/>
            <a:ext cx="2948154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Tilsvarande</a:t>
            </a:r>
            <a:r>
              <a:rPr lang="nb-NO" sz="1100" dirty="0"/>
              <a:t> som linja over, men </a:t>
            </a:r>
            <a:r>
              <a:rPr lang="nb-NO" sz="1100" dirty="0" err="1"/>
              <a:t>sidan</a:t>
            </a:r>
            <a:r>
              <a:rPr lang="nb-NO" sz="1100" dirty="0"/>
              <a:t> vi har ‘r’ (read) i kommandoen, </a:t>
            </a:r>
            <a:r>
              <a:rPr lang="nb-NO" sz="1100" dirty="0" err="1"/>
              <a:t>gjerast</a:t>
            </a:r>
            <a:r>
              <a:rPr lang="nb-NO" sz="1100" dirty="0"/>
              <a:t> det klart til å lese fila. Det er </a:t>
            </a:r>
            <a:r>
              <a:rPr lang="nb-NO" sz="1100" dirty="0" err="1"/>
              <a:t>valfritt</a:t>
            </a:r>
            <a:r>
              <a:rPr lang="nb-NO" sz="1100" dirty="0"/>
              <a:t> å ta med ‘r’.</a:t>
            </a:r>
          </a:p>
        </p:txBody>
      </p:sp>
      <p:cxnSp>
        <p:nvCxnSpPr>
          <p:cNvPr id="33" name="Rett pilkobling 32">
            <a:extLst>
              <a:ext uri="{FF2B5EF4-FFF2-40B4-BE49-F238E27FC236}">
                <a16:creationId xmlns:a16="http://schemas.microsoft.com/office/drawing/2014/main" id="{FE9060B3-ECDC-4FE6-B0AD-033EE0F79F20}"/>
              </a:ext>
            </a:extLst>
          </p:cNvPr>
          <p:cNvCxnSpPr>
            <a:cxnSpLocks/>
          </p:cNvCxnSpPr>
          <p:nvPr/>
        </p:nvCxnSpPr>
        <p:spPr>
          <a:xfrm>
            <a:off x="3232867" y="3924752"/>
            <a:ext cx="196132" cy="163025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5A2C9D89-9429-46FA-B84B-8FD261794DFB}"/>
              </a:ext>
            </a:extLst>
          </p:cNvPr>
          <p:cNvSpPr txBox="1"/>
          <p:nvPr/>
        </p:nvSpPr>
        <p:spPr>
          <a:xfrm>
            <a:off x="4896171" y="4572719"/>
            <a:ext cx="1558075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Gjer</a:t>
            </a:r>
            <a:r>
              <a:rPr lang="nb-NO" sz="1100" dirty="0"/>
              <a:t> om variabelen x til </a:t>
            </a:r>
            <a:r>
              <a:rPr lang="nb-NO" sz="1100" dirty="0" err="1"/>
              <a:t>ein</a:t>
            </a:r>
            <a:r>
              <a:rPr lang="nb-NO" sz="1100" dirty="0"/>
              <a:t> streng (tekstverdi). Må stå med innrykk.</a:t>
            </a:r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5795CF91-4403-4335-BE4A-AD8BB130D9E5}"/>
              </a:ext>
            </a:extLst>
          </p:cNvPr>
          <p:cNvCxnSpPr>
            <a:cxnSpLocks/>
          </p:cNvCxnSpPr>
          <p:nvPr/>
        </p:nvCxnSpPr>
        <p:spPr>
          <a:xfrm>
            <a:off x="4363736" y="4871096"/>
            <a:ext cx="432963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7186FBB4-9955-4219-9566-CB8DCCC084D1}"/>
              </a:ext>
            </a:extLst>
          </p:cNvPr>
          <p:cNvSpPr txBox="1"/>
          <p:nvPr/>
        </p:nvSpPr>
        <p:spPr>
          <a:xfrm>
            <a:off x="4896171" y="5368281"/>
            <a:ext cx="1558075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Skriv variabelen z til skjermen på PC. Må IKKJE stå med innrykk.</a:t>
            </a:r>
          </a:p>
        </p:txBody>
      </p: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F654F6E5-8578-48AB-9EEA-279971D92B5A}"/>
              </a:ext>
            </a:extLst>
          </p:cNvPr>
          <p:cNvCxnSpPr>
            <a:cxnSpLocks/>
          </p:cNvCxnSpPr>
          <p:nvPr/>
        </p:nvCxnSpPr>
        <p:spPr>
          <a:xfrm>
            <a:off x="4261871" y="5668362"/>
            <a:ext cx="432963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F457EF76-ABD4-486A-8D96-D271BF95C84D}"/>
              </a:ext>
            </a:extLst>
          </p:cNvPr>
          <p:cNvSpPr txBox="1"/>
          <p:nvPr/>
        </p:nvSpPr>
        <p:spPr>
          <a:xfrm>
            <a:off x="518573" y="4574127"/>
            <a:ext cx="275094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Skriv variabelen y til fila vår. +’n’ </a:t>
            </a:r>
            <a:r>
              <a:rPr lang="nb-NO" sz="1100" dirty="0" err="1"/>
              <a:t>gjer</a:t>
            </a:r>
            <a:r>
              <a:rPr lang="nb-NO" sz="1100" dirty="0"/>
              <a:t> at det blir </a:t>
            </a:r>
            <a:r>
              <a:rPr lang="nb-NO" sz="1100" dirty="0" err="1"/>
              <a:t>eit</a:t>
            </a:r>
            <a:r>
              <a:rPr lang="nb-NO" sz="1100" dirty="0"/>
              <a:t> linjeskift etter kvart tal, og det må vi ha for at python skal kunne lese filene. </a:t>
            </a:r>
          </a:p>
          <a:p>
            <a:r>
              <a:rPr lang="nb-NO" sz="1100" dirty="0"/>
              <a:t>Må stå med innrykk.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657CD188-C723-41F5-A6A2-A0637EB0BE39}"/>
              </a:ext>
            </a:extLst>
          </p:cNvPr>
          <p:cNvSpPr txBox="1"/>
          <p:nvPr/>
        </p:nvSpPr>
        <p:spPr>
          <a:xfrm>
            <a:off x="528320" y="6020323"/>
            <a:ext cx="275094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Les det som står i fila vår, og legg det inn i variabel z. Må stå med innrykk.</a:t>
            </a:r>
          </a:p>
        </p:txBody>
      </p:sp>
      <p:cxnSp>
        <p:nvCxnSpPr>
          <p:cNvPr id="43" name="Rett pilkobling 42">
            <a:extLst>
              <a:ext uri="{FF2B5EF4-FFF2-40B4-BE49-F238E27FC236}">
                <a16:creationId xmlns:a16="http://schemas.microsoft.com/office/drawing/2014/main" id="{80477CCC-54D3-4CA3-AAB9-167FD283E029}"/>
              </a:ext>
            </a:extLst>
          </p:cNvPr>
          <p:cNvCxnSpPr>
            <a:cxnSpLocks/>
          </p:cNvCxnSpPr>
          <p:nvPr/>
        </p:nvCxnSpPr>
        <p:spPr>
          <a:xfrm>
            <a:off x="1134633" y="4315373"/>
            <a:ext cx="3873" cy="203403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kobling 48">
            <a:extLst>
              <a:ext uri="{FF2B5EF4-FFF2-40B4-BE49-F238E27FC236}">
                <a16:creationId xmlns:a16="http://schemas.microsoft.com/office/drawing/2014/main" id="{19C9B474-BAAA-4E24-BB9B-5EB59A3BFB11}"/>
              </a:ext>
            </a:extLst>
          </p:cNvPr>
          <p:cNvCxnSpPr>
            <a:cxnSpLocks/>
          </p:cNvCxnSpPr>
          <p:nvPr/>
        </p:nvCxnSpPr>
        <p:spPr>
          <a:xfrm>
            <a:off x="1130760" y="5749078"/>
            <a:ext cx="3873" cy="203403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E6A193B-CC13-40EF-9A77-C14D6A2B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34774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16</a:t>
            </a:fld>
            <a:endParaRPr lang="nb-NO"/>
          </a:p>
        </p:txBody>
      </p:sp>
      <p:pic>
        <p:nvPicPr>
          <p:cNvPr id="9" name="Bilde 8" descr="Et bilde som inneholder brevhode&#10;&#10;Automatisk generert beskrivelse">
            <a:extLst>
              <a:ext uri="{FF2B5EF4-FFF2-40B4-BE49-F238E27FC236}">
                <a16:creationId xmlns:a16="http://schemas.microsoft.com/office/drawing/2014/main" id="{DC87E749-722E-47A4-BF96-0797A4D116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16" y="61243"/>
            <a:ext cx="1065581" cy="10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7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>
            <a:extLst>
              <a:ext uri="{FF2B5EF4-FFF2-40B4-BE49-F238E27FC236}">
                <a16:creationId xmlns:a16="http://schemas.microsoft.com/office/drawing/2014/main" id="{9A077EDE-2DF6-485B-A237-B99F02535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68" y="2941055"/>
            <a:ext cx="1524000" cy="1143000"/>
          </a:xfrm>
          <a:prstGeom prst="rect">
            <a:avLst/>
          </a:prstGeom>
        </p:spPr>
      </p:pic>
      <p:pic>
        <p:nvPicPr>
          <p:cNvPr id="28" name="Bilde 27" descr="Et bilde som inneholder tekst&#10;&#10;Automatisk generert beskrivelse">
            <a:extLst>
              <a:ext uri="{FF2B5EF4-FFF2-40B4-BE49-F238E27FC236}">
                <a16:creationId xmlns:a16="http://schemas.microsoft.com/office/drawing/2014/main" id="{0D488E0C-73A1-49F8-80FE-489C825BD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5" y="1365369"/>
            <a:ext cx="1936239" cy="136905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F719E83-2CD4-483B-B294-91748E78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16" y="200834"/>
            <a:ext cx="6095567" cy="622196"/>
          </a:xfrm>
        </p:spPr>
        <p:txBody>
          <a:bodyPr>
            <a:normAutofit/>
          </a:bodyPr>
          <a:lstStyle/>
          <a:p>
            <a:r>
              <a:rPr lang="nb-NO" dirty="0" err="1"/>
              <a:t>Variablar</a:t>
            </a:r>
            <a:r>
              <a:rPr lang="nb-NO" dirty="0"/>
              <a:t> i Python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32E4551-D15F-4DDC-9E16-AD1DD1AEE0FF}"/>
              </a:ext>
            </a:extLst>
          </p:cNvPr>
          <p:cNvSpPr txBox="1"/>
          <p:nvPr/>
        </p:nvSpPr>
        <p:spPr>
          <a:xfrm>
            <a:off x="530679" y="889700"/>
            <a:ext cx="5831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Ulike </a:t>
            </a:r>
            <a:r>
              <a:rPr lang="nb-NO" sz="1100" dirty="0" err="1"/>
              <a:t>typar</a:t>
            </a:r>
            <a:r>
              <a:rPr lang="nb-NO" sz="1100" dirty="0"/>
              <a:t> </a:t>
            </a:r>
            <a:r>
              <a:rPr lang="nb-NO" sz="1100" dirty="0" err="1"/>
              <a:t>variablar</a:t>
            </a:r>
            <a:r>
              <a:rPr lang="nb-NO" sz="1100" dirty="0"/>
              <a:t> er viktige </a:t>
            </a:r>
            <a:r>
              <a:rPr lang="nb-NO" sz="1100" dirty="0" err="1"/>
              <a:t>innan</a:t>
            </a:r>
            <a:r>
              <a:rPr lang="nb-NO" sz="1100" dirty="0"/>
              <a:t> programmering. </a:t>
            </a:r>
            <a:r>
              <a:rPr lang="nb-NO" sz="1100" dirty="0" err="1"/>
              <a:t>Eitt</a:t>
            </a:r>
            <a:r>
              <a:rPr lang="nb-NO" sz="1100" dirty="0"/>
              <a:t> av poenga med å lage program, er at vi skal kunne bruke det same programmet på å løyse </a:t>
            </a:r>
            <a:r>
              <a:rPr lang="nb-NO" sz="1100" dirty="0" err="1"/>
              <a:t>fleire</a:t>
            </a:r>
            <a:r>
              <a:rPr lang="nb-NO" sz="1100" dirty="0"/>
              <a:t> </a:t>
            </a:r>
            <a:r>
              <a:rPr lang="nb-NO" sz="1100" dirty="0" err="1"/>
              <a:t>liknande</a:t>
            </a:r>
            <a:r>
              <a:rPr lang="nb-NO" sz="1100" dirty="0"/>
              <a:t> </a:t>
            </a:r>
            <a:r>
              <a:rPr lang="nb-NO" sz="1100" dirty="0" err="1"/>
              <a:t>oppgåver</a:t>
            </a:r>
            <a:r>
              <a:rPr lang="nb-NO" sz="1100" dirty="0"/>
              <a:t>. Da er det </a:t>
            </a:r>
            <a:r>
              <a:rPr lang="nb-NO" sz="1100" dirty="0" err="1"/>
              <a:t>mykje</a:t>
            </a:r>
            <a:r>
              <a:rPr lang="nb-NO" sz="1100" dirty="0"/>
              <a:t> </a:t>
            </a:r>
            <a:r>
              <a:rPr lang="nb-NO" sz="1100" dirty="0" err="1"/>
              <a:t>greiare</a:t>
            </a:r>
            <a:r>
              <a:rPr lang="nb-NO" sz="1100" dirty="0"/>
              <a:t> å lagre alle tal vi skal bruke i </a:t>
            </a:r>
            <a:r>
              <a:rPr lang="nb-NO" sz="1100" dirty="0" err="1"/>
              <a:t>variablar</a:t>
            </a:r>
            <a:r>
              <a:rPr lang="nb-NO" sz="1100" dirty="0"/>
              <a:t>, slik at vi </a:t>
            </a:r>
            <a:r>
              <a:rPr lang="nb-NO" sz="1100" dirty="0" err="1"/>
              <a:t>berre</a:t>
            </a:r>
            <a:r>
              <a:rPr lang="nb-NO" sz="1100" dirty="0"/>
              <a:t> treng  byte ut </a:t>
            </a:r>
            <a:r>
              <a:rPr lang="nb-NO" sz="1100" dirty="0" err="1"/>
              <a:t>tala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stad, for at programmet likevel skal gi oss rett svar.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9E39FBC-C894-4CD3-82DF-A2D99369F9B2}"/>
              </a:ext>
            </a:extLst>
          </p:cNvPr>
          <p:cNvSpPr txBox="1"/>
          <p:nvPr/>
        </p:nvSpPr>
        <p:spPr>
          <a:xfrm>
            <a:off x="514350" y="4008674"/>
            <a:ext cx="5812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Heiltal</a:t>
            </a:r>
            <a:r>
              <a:rPr lang="nb-NO" sz="1100" dirty="0"/>
              <a:t> </a:t>
            </a:r>
            <a:r>
              <a:rPr lang="nb-NO" sz="1100" dirty="0" err="1"/>
              <a:t>kallast</a:t>
            </a:r>
            <a:r>
              <a:rPr lang="nb-NO" sz="1100" dirty="0"/>
              <a:t> integer i Python. </a:t>
            </a:r>
            <a:r>
              <a:rPr lang="nb-NO" sz="1100" dirty="0" err="1"/>
              <a:t>Ein</a:t>
            </a:r>
            <a:r>
              <a:rPr lang="nb-NO" sz="1100" dirty="0"/>
              <a:t> integer er </a:t>
            </a:r>
            <a:r>
              <a:rPr lang="nb-NO" sz="1100" dirty="0" err="1"/>
              <a:t>eit</a:t>
            </a:r>
            <a:r>
              <a:rPr lang="nb-NO" sz="1100" dirty="0"/>
              <a:t> positivt eller negativt tall som </a:t>
            </a:r>
            <a:r>
              <a:rPr lang="nb-NO" sz="1100" dirty="0" err="1"/>
              <a:t>ikkje</a:t>
            </a:r>
            <a:r>
              <a:rPr lang="nb-NO" sz="1100" dirty="0"/>
              <a:t> har </a:t>
            </a:r>
            <a:r>
              <a:rPr lang="nb-NO" sz="1100" dirty="0" err="1"/>
              <a:t>nokon</a:t>
            </a:r>
            <a:r>
              <a:rPr lang="nb-NO" sz="1100" dirty="0"/>
              <a:t> </a:t>
            </a:r>
            <a:r>
              <a:rPr lang="nb-NO" sz="1100" dirty="0" err="1"/>
              <a:t>desimalar</a:t>
            </a:r>
            <a:r>
              <a:rPr lang="nb-NO" sz="1100" dirty="0"/>
              <a:t>. 0 er og </a:t>
            </a:r>
            <a:r>
              <a:rPr lang="nb-NO" sz="1100" dirty="0" err="1"/>
              <a:t>ein</a:t>
            </a:r>
            <a:r>
              <a:rPr lang="nb-NO" sz="1100" dirty="0"/>
              <a:t> integer.</a:t>
            </a:r>
          </a:p>
          <a:p>
            <a:endParaRPr lang="nb-NO" sz="400" dirty="0"/>
          </a:p>
          <a:p>
            <a:r>
              <a:rPr lang="nb-NO" sz="1100" b="1" dirty="0" err="1"/>
              <a:t>Desimaltal</a:t>
            </a:r>
            <a:r>
              <a:rPr lang="nb-NO" sz="1100" dirty="0"/>
              <a:t> </a:t>
            </a:r>
            <a:r>
              <a:rPr lang="nb-NO" sz="1100" dirty="0" err="1"/>
              <a:t>kallast</a:t>
            </a:r>
            <a:r>
              <a:rPr lang="nb-NO" sz="1100" dirty="0"/>
              <a:t> float i Python. </a:t>
            </a:r>
            <a:r>
              <a:rPr lang="nb-NO" sz="1100" dirty="0" err="1"/>
              <a:t>Ein</a:t>
            </a:r>
            <a:r>
              <a:rPr lang="nb-NO" sz="1100" dirty="0"/>
              <a:t> float er </a:t>
            </a:r>
            <a:r>
              <a:rPr lang="nb-NO" sz="1100" dirty="0" err="1"/>
              <a:t>eit</a:t>
            </a:r>
            <a:r>
              <a:rPr lang="nb-NO" sz="1100" dirty="0"/>
              <a:t> tal som </a:t>
            </a:r>
            <a:r>
              <a:rPr lang="nb-NO" sz="1100" dirty="0" err="1"/>
              <a:t>inneheld</a:t>
            </a:r>
            <a:r>
              <a:rPr lang="nb-NO" sz="1100" dirty="0"/>
              <a:t> </a:t>
            </a:r>
            <a:r>
              <a:rPr lang="nb-NO" sz="1100" dirty="0" err="1"/>
              <a:t>desimalar</a:t>
            </a:r>
            <a:r>
              <a:rPr lang="nb-NO" sz="1100" dirty="0"/>
              <a:t>. Det kan </a:t>
            </a:r>
            <a:r>
              <a:rPr lang="nb-NO" sz="1100" dirty="0" err="1"/>
              <a:t>vere</a:t>
            </a:r>
            <a:r>
              <a:rPr lang="nb-NO" sz="1100" dirty="0"/>
              <a:t> enten negativt eller positivt. </a:t>
            </a:r>
            <a:r>
              <a:rPr lang="nb-NO" sz="1100" dirty="0" err="1"/>
              <a:t>Talet</a:t>
            </a:r>
            <a:r>
              <a:rPr lang="nb-NO" sz="1100" dirty="0"/>
              <a:t> 2,0 er </a:t>
            </a:r>
            <a:r>
              <a:rPr lang="nb-NO" sz="1100" dirty="0" err="1"/>
              <a:t>ein</a:t>
            </a:r>
            <a:r>
              <a:rPr lang="nb-NO" sz="1100" dirty="0"/>
              <a:t> float.</a:t>
            </a:r>
          </a:p>
          <a:p>
            <a:endParaRPr lang="nb-NO" sz="400" dirty="0"/>
          </a:p>
          <a:p>
            <a:r>
              <a:rPr lang="nb-NO" sz="1100" b="1" dirty="0"/>
              <a:t>Tekst</a:t>
            </a:r>
            <a:r>
              <a:rPr lang="nb-NO" sz="1100" dirty="0"/>
              <a:t> </a:t>
            </a:r>
            <a:r>
              <a:rPr lang="nb-NO" sz="1100" dirty="0" err="1"/>
              <a:t>kallast</a:t>
            </a:r>
            <a:r>
              <a:rPr lang="nb-NO" sz="1100" dirty="0"/>
              <a:t> string i Python. (På norsk blir og ordet «streng» brukt.) </a:t>
            </a:r>
            <a:r>
              <a:rPr lang="nb-NO" sz="1100" dirty="0" err="1"/>
              <a:t>Ein</a:t>
            </a:r>
            <a:r>
              <a:rPr lang="nb-NO" sz="1100" dirty="0"/>
              <a:t> tekstverdi er </a:t>
            </a:r>
            <a:r>
              <a:rPr lang="nb-NO" sz="1100" dirty="0" err="1"/>
              <a:t>eitt</a:t>
            </a:r>
            <a:r>
              <a:rPr lang="nb-NO" sz="1100" dirty="0"/>
              <a:t> eller </a:t>
            </a:r>
            <a:r>
              <a:rPr lang="nb-NO" sz="1100" dirty="0" err="1"/>
              <a:t>fleire</a:t>
            </a:r>
            <a:r>
              <a:rPr lang="nb-NO" sz="1100" dirty="0"/>
              <a:t> ord, det kan og </a:t>
            </a:r>
            <a:r>
              <a:rPr lang="nb-NO" sz="1100" dirty="0" err="1"/>
              <a:t>vere</a:t>
            </a:r>
            <a:r>
              <a:rPr lang="nb-NO" sz="1100" dirty="0"/>
              <a:t> heile </a:t>
            </a:r>
            <a:r>
              <a:rPr lang="nb-NO" sz="1100" dirty="0" err="1"/>
              <a:t>setningar</a:t>
            </a:r>
            <a:r>
              <a:rPr lang="nb-NO" sz="1100" dirty="0"/>
              <a:t>. For at python skal </a:t>
            </a:r>
            <a:r>
              <a:rPr lang="nb-NO" sz="1100" dirty="0" err="1"/>
              <a:t>skjøne</a:t>
            </a:r>
            <a:r>
              <a:rPr lang="nb-NO" sz="1100" dirty="0"/>
              <a:t> at det er </a:t>
            </a:r>
            <a:r>
              <a:rPr lang="nb-NO" sz="1100" dirty="0" err="1"/>
              <a:t>ein</a:t>
            </a:r>
            <a:r>
              <a:rPr lang="nb-NO" sz="1100" dirty="0"/>
              <a:t> tekstverdi, må vi bruke </a:t>
            </a:r>
            <a:r>
              <a:rPr lang="nb-NO" sz="1100" dirty="0" err="1"/>
              <a:t>apostrofar</a:t>
            </a:r>
            <a:r>
              <a:rPr lang="nb-NO" sz="1100" dirty="0"/>
              <a:t> (‘) rundt teksten. Dersom vi vil legge ordet hei inn i variabelen a, må vi skrive kommandoen slik:</a:t>
            </a:r>
          </a:p>
          <a:p>
            <a:endParaRPr lang="nb-NO" sz="400" dirty="0"/>
          </a:p>
          <a:p>
            <a:r>
              <a:rPr lang="nb-NO" sz="1100" b="1" dirty="0"/>
              <a:t>Boolsk</a:t>
            </a:r>
            <a:r>
              <a:rPr lang="nb-NO" sz="1100" dirty="0"/>
              <a:t> </a:t>
            </a:r>
            <a:r>
              <a:rPr lang="nb-NO" sz="1100" b="1" dirty="0"/>
              <a:t>verdi</a:t>
            </a:r>
            <a:r>
              <a:rPr lang="nb-NO" sz="1100" dirty="0"/>
              <a:t> </a:t>
            </a:r>
            <a:r>
              <a:rPr lang="nb-NO" sz="1100" dirty="0" err="1"/>
              <a:t>kallast</a:t>
            </a:r>
            <a:r>
              <a:rPr lang="nb-NO" sz="1100" dirty="0"/>
              <a:t> boolean value i Python. Denne verdien kan </a:t>
            </a:r>
            <a:r>
              <a:rPr lang="nb-NO" sz="1100" dirty="0" err="1"/>
              <a:t>vere</a:t>
            </a:r>
            <a:r>
              <a:rPr lang="nb-NO" sz="1100" dirty="0"/>
              <a:t> enten sann eller usann. Han blir brukt i samband med vilkår, </a:t>
            </a:r>
            <a:r>
              <a:rPr lang="nb-NO" sz="1100" dirty="0" err="1"/>
              <a:t>sidan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vilkår kan </a:t>
            </a:r>
            <a:r>
              <a:rPr lang="nb-NO" sz="1100" dirty="0" err="1"/>
              <a:t>vere</a:t>
            </a:r>
            <a:r>
              <a:rPr lang="nb-NO" sz="1100" dirty="0"/>
              <a:t> enten sant eller usant.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758D446-FE13-4953-8DBC-1B07835C498B}"/>
              </a:ext>
            </a:extLst>
          </p:cNvPr>
          <p:cNvSpPr txBox="1"/>
          <p:nvPr/>
        </p:nvSpPr>
        <p:spPr>
          <a:xfrm>
            <a:off x="530679" y="1659141"/>
            <a:ext cx="42881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Ein</a:t>
            </a:r>
            <a:r>
              <a:rPr lang="nb-NO" sz="1100" dirty="0"/>
              <a:t> variabel kan romme </a:t>
            </a:r>
            <a:r>
              <a:rPr lang="nb-NO" sz="1100" dirty="0" err="1"/>
              <a:t>éin</a:t>
            </a:r>
            <a:r>
              <a:rPr lang="nb-NO" sz="1100" dirty="0"/>
              <a:t> verdi, og kvar gong vi legg </a:t>
            </a:r>
            <a:r>
              <a:rPr lang="nb-NO" sz="1100" dirty="0" err="1"/>
              <a:t>ein</a:t>
            </a:r>
            <a:r>
              <a:rPr lang="nb-NO" sz="1100" dirty="0"/>
              <a:t> verdi i </a:t>
            </a:r>
            <a:r>
              <a:rPr lang="nb-NO" sz="1100" dirty="0" err="1"/>
              <a:t>ein</a:t>
            </a:r>
            <a:r>
              <a:rPr lang="nb-NO" sz="1100" dirty="0"/>
              <a:t> variabel,  </a:t>
            </a:r>
            <a:r>
              <a:rPr lang="nb-NO" sz="1100" dirty="0" err="1"/>
              <a:t>erstattar</a:t>
            </a:r>
            <a:r>
              <a:rPr lang="nb-NO" sz="1100" dirty="0"/>
              <a:t> vi den verdien som eventuelt ligg i variabelen </a:t>
            </a:r>
            <a:r>
              <a:rPr lang="nb-NO" sz="1100" dirty="0" err="1"/>
              <a:t>frå</a:t>
            </a:r>
            <a:r>
              <a:rPr lang="nb-NO" sz="1100" dirty="0"/>
              <a:t> før. Når vi </a:t>
            </a:r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variabel i Python, treng vi </a:t>
            </a:r>
            <a:r>
              <a:rPr lang="nb-NO" sz="1100" dirty="0" err="1"/>
              <a:t>ikkje</a:t>
            </a:r>
            <a:r>
              <a:rPr lang="nb-NO" sz="1100" dirty="0"/>
              <a:t> skrive kva type det er, det kjenner Python att ut </a:t>
            </a:r>
            <a:r>
              <a:rPr lang="nb-NO" sz="1100" dirty="0" err="1"/>
              <a:t>frå</a:t>
            </a:r>
            <a:r>
              <a:rPr lang="nb-NO" sz="1100" dirty="0"/>
              <a:t> den første verdien vi legg inn i variabelen. Det </a:t>
            </a:r>
            <a:r>
              <a:rPr lang="nb-NO" sz="1100" dirty="0" err="1"/>
              <a:t>finnest</a:t>
            </a:r>
            <a:r>
              <a:rPr lang="nb-NO" sz="1100" dirty="0"/>
              <a:t> fire </a:t>
            </a:r>
            <a:r>
              <a:rPr lang="nb-NO" sz="1100" dirty="0" err="1"/>
              <a:t>typar</a:t>
            </a:r>
            <a:r>
              <a:rPr lang="nb-NO" sz="1100" dirty="0"/>
              <a:t> </a:t>
            </a:r>
            <a:r>
              <a:rPr lang="nb-NO" sz="1100" dirty="0" err="1"/>
              <a:t>variablar</a:t>
            </a:r>
            <a:r>
              <a:rPr lang="nb-NO" sz="1100" dirty="0"/>
              <a:t>: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0969C5F-B93A-44B9-AAD6-959A401611F2}"/>
              </a:ext>
            </a:extLst>
          </p:cNvPr>
          <p:cNvSpPr txBox="1"/>
          <p:nvPr/>
        </p:nvSpPr>
        <p:spPr>
          <a:xfrm>
            <a:off x="663812" y="2739707"/>
            <a:ext cx="694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Heiltal</a:t>
            </a:r>
            <a:r>
              <a:rPr lang="nb-NO" sz="1100" b="1" dirty="0"/>
              <a:t> </a:t>
            </a:r>
          </a:p>
          <a:p>
            <a:r>
              <a:rPr lang="nb-NO" sz="1100" b="1" dirty="0"/>
              <a:t>- integer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9CFE818-CC09-495F-8B91-65B83DFF6CB3}"/>
              </a:ext>
            </a:extLst>
          </p:cNvPr>
          <p:cNvSpPr txBox="1"/>
          <p:nvPr/>
        </p:nvSpPr>
        <p:spPr>
          <a:xfrm>
            <a:off x="1915300" y="2741473"/>
            <a:ext cx="839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Desimaltal</a:t>
            </a:r>
            <a:r>
              <a:rPr lang="nb-NO" sz="1100" b="1" dirty="0"/>
              <a:t> - float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D56C9A-756F-4E4A-8D38-38D63B99806A}"/>
              </a:ext>
            </a:extLst>
          </p:cNvPr>
          <p:cNvSpPr txBox="1"/>
          <p:nvPr/>
        </p:nvSpPr>
        <p:spPr>
          <a:xfrm>
            <a:off x="3593831" y="2728409"/>
            <a:ext cx="670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Tekst </a:t>
            </a:r>
          </a:p>
          <a:p>
            <a:r>
              <a:rPr lang="nb-NO" sz="1100" b="1" dirty="0"/>
              <a:t>- string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1845189-6F09-4576-A87A-9333331ACE6D}"/>
              </a:ext>
            </a:extLst>
          </p:cNvPr>
          <p:cNvSpPr txBox="1"/>
          <p:nvPr/>
        </p:nvSpPr>
        <p:spPr>
          <a:xfrm>
            <a:off x="4849831" y="2734426"/>
            <a:ext cx="96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Boolsk verdi - boolean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EB33E9-D4DC-47B2-98AB-D1D83863CBAF}"/>
              </a:ext>
            </a:extLst>
          </p:cNvPr>
          <p:cNvSpPr txBox="1"/>
          <p:nvPr/>
        </p:nvSpPr>
        <p:spPr>
          <a:xfrm>
            <a:off x="530679" y="7453653"/>
            <a:ext cx="413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r>
              <a:rPr lang="nb-NO" sz="1100" dirty="0"/>
              <a:t>Kva vil bli vist på skjermen for </a:t>
            </a:r>
            <a:r>
              <a:rPr lang="nb-NO" sz="1100" dirty="0" err="1"/>
              <a:t>desse</a:t>
            </a:r>
            <a:r>
              <a:rPr lang="nb-NO" sz="1100" dirty="0"/>
              <a:t> programma? Kan du lage </a:t>
            </a:r>
            <a:r>
              <a:rPr lang="nb-NO" sz="1100" dirty="0" err="1"/>
              <a:t>nokre</a:t>
            </a:r>
            <a:r>
              <a:rPr lang="nb-NO" sz="1100" dirty="0"/>
              <a:t> program </a:t>
            </a:r>
            <a:r>
              <a:rPr lang="nb-NO" sz="1100" dirty="0" err="1"/>
              <a:t>sjølv</a:t>
            </a:r>
            <a:r>
              <a:rPr lang="nb-NO" sz="1100" dirty="0"/>
              <a:t>? Få </a:t>
            </a:r>
            <a:r>
              <a:rPr lang="nb-NO" sz="1100" dirty="0" err="1"/>
              <a:t>ein</a:t>
            </a:r>
            <a:r>
              <a:rPr lang="nb-NO" sz="1100" dirty="0"/>
              <a:t> i klassen til å gisse kva som vil skje i programma dine, eller kan hende </a:t>
            </a:r>
            <a:r>
              <a:rPr lang="nb-NO" sz="1100" dirty="0" err="1"/>
              <a:t>læraren</a:t>
            </a:r>
            <a:r>
              <a:rPr lang="nb-NO" sz="1100" dirty="0"/>
              <a:t>?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21D27AC-5F7B-45E5-BFAB-6E007E5170D0}"/>
              </a:ext>
            </a:extLst>
          </p:cNvPr>
          <p:cNvSpPr txBox="1"/>
          <p:nvPr/>
        </p:nvSpPr>
        <p:spPr>
          <a:xfrm>
            <a:off x="514350" y="5998767"/>
            <a:ext cx="58129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Av og til treng vi å </a:t>
            </a:r>
            <a:r>
              <a:rPr lang="nb-NO" sz="1100" dirty="0" err="1"/>
              <a:t>gjere</a:t>
            </a:r>
            <a:r>
              <a:rPr lang="nb-NO" sz="1100" dirty="0"/>
              <a:t> om </a:t>
            </a:r>
            <a:r>
              <a:rPr lang="nb-NO" sz="1100" dirty="0" err="1"/>
              <a:t>ein</a:t>
            </a:r>
            <a:r>
              <a:rPr lang="nb-NO" sz="1100" dirty="0"/>
              <a:t> type variabel til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annan</a:t>
            </a:r>
            <a:r>
              <a:rPr lang="nb-NO" sz="1100" dirty="0"/>
              <a:t> type variabel. Slik som når det er en funksjon i Python som </a:t>
            </a:r>
            <a:r>
              <a:rPr lang="nb-NO" sz="1100" dirty="0" err="1"/>
              <a:t>berre</a:t>
            </a:r>
            <a:r>
              <a:rPr lang="nb-NO" sz="1100" dirty="0"/>
              <a:t> tek inn heiltall. Dersom vi da har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desimaltal</a:t>
            </a:r>
            <a:r>
              <a:rPr lang="nb-NO" sz="1100" dirty="0"/>
              <a:t>, må vi </a:t>
            </a:r>
            <a:r>
              <a:rPr lang="nb-NO" sz="1100" dirty="0" err="1"/>
              <a:t>gjere</a:t>
            </a:r>
            <a:r>
              <a:rPr lang="nb-NO" sz="1100" dirty="0"/>
              <a:t> det om til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heiltal</a:t>
            </a:r>
            <a:r>
              <a:rPr lang="nb-NO" sz="1100" dirty="0"/>
              <a:t>, og da må vi avrunde </a:t>
            </a:r>
            <a:r>
              <a:rPr lang="nb-NO" sz="1100" dirty="0" err="1"/>
              <a:t>desimaltalet</a:t>
            </a:r>
            <a:r>
              <a:rPr lang="nb-NO" sz="1100" dirty="0"/>
              <a:t> vårt. Da bruker vi kommandoen round(). Det går og an å bruke kommandoen int(), men denne avrunder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desimaltalet</a:t>
            </a:r>
            <a:r>
              <a:rPr lang="nb-NO" sz="1100" dirty="0"/>
              <a:t>, han </a:t>
            </a:r>
            <a:r>
              <a:rPr lang="nb-NO" sz="1100" dirty="0" err="1"/>
              <a:t>berre</a:t>
            </a:r>
            <a:r>
              <a:rPr lang="nb-NO" sz="1100" dirty="0"/>
              <a:t> </a:t>
            </a:r>
            <a:r>
              <a:rPr lang="nb-NO" sz="1100" dirty="0" err="1"/>
              <a:t>kuttar</a:t>
            </a:r>
            <a:r>
              <a:rPr lang="nb-NO" sz="1100" dirty="0"/>
              <a:t> ut alt bak kommaet. Det tyder i praksis at </a:t>
            </a:r>
            <a:r>
              <a:rPr lang="nb-NO" sz="1100" dirty="0" err="1"/>
              <a:t>desimaltalet</a:t>
            </a:r>
            <a:r>
              <a:rPr lang="nb-NO" sz="1100" dirty="0"/>
              <a:t> alltid blir runda ned til </a:t>
            </a:r>
            <a:r>
              <a:rPr lang="nb-NO" sz="1100" dirty="0" err="1"/>
              <a:t>nærmaste</a:t>
            </a:r>
            <a:r>
              <a:rPr lang="nb-NO" sz="1100" dirty="0"/>
              <a:t> </a:t>
            </a:r>
            <a:r>
              <a:rPr lang="nb-NO" sz="1100" dirty="0" err="1"/>
              <a:t>heiltal</a:t>
            </a:r>
            <a:r>
              <a:rPr lang="nb-NO" sz="1100" dirty="0"/>
              <a:t>.</a:t>
            </a:r>
          </a:p>
          <a:p>
            <a:endParaRPr lang="nb-NO" sz="400" dirty="0"/>
          </a:p>
          <a:p>
            <a:r>
              <a:rPr lang="nb-NO" sz="1100" dirty="0"/>
              <a:t>For å kunne sende tal mellom to eller </a:t>
            </a:r>
            <a:r>
              <a:rPr lang="nb-NO" sz="1100" dirty="0" err="1"/>
              <a:t>fleire</a:t>
            </a:r>
            <a:r>
              <a:rPr lang="nb-NO" sz="1100" dirty="0"/>
              <a:t> </a:t>
            </a:r>
            <a:r>
              <a:rPr lang="nb-NO" sz="1100" dirty="0" err="1"/>
              <a:t>micro:bitar</a:t>
            </a:r>
            <a:r>
              <a:rPr lang="nb-NO" sz="1100" dirty="0"/>
              <a:t>, må </a:t>
            </a:r>
            <a:r>
              <a:rPr lang="nb-NO" sz="1100" dirty="0" err="1"/>
              <a:t>verdiane</a:t>
            </a:r>
            <a:r>
              <a:rPr lang="nb-NO" sz="1100" dirty="0"/>
              <a:t> </a:t>
            </a:r>
            <a:r>
              <a:rPr lang="nb-NO" sz="1100" dirty="0" err="1"/>
              <a:t>vere</a:t>
            </a:r>
            <a:r>
              <a:rPr lang="nb-NO" sz="1100" dirty="0"/>
              <a:t> gjort om til </a:t>
            </a:r>
            <a:r>
              <a:rPr lang="nb-NO" sz="1100" dirty="0" err="1"/>
              <a:t>tekstverdiar</a:t>
            </a:r>
            <a:r>
              <a:rPr lang="nb-NO" sz="1100" dirty="0"/>
              <a:t>. For å </a:t>
            </a:r>
            <a:r>
              <a:rPr lang="nb-NO" sz="1100" dirty="0" err="1"/>
              <a:t>gjere</a:t>
            </a:r>
            <a:r>
              <a:rPr lang="nb-NO" sz="1100" dirty="0"/>
              <a:t> om </a:t>
            </a:r>
            <a:r>
              <a:rPr lang="nb-NO" sz="1100" dirty="0" err="1"/>
              <a:t>ein</a:t>
            </a:r>
            <a:r>
              <a:rPr lang="nb-NO" sz="1100" dirty="0"/>
              <a:t> talverdi til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tekstverd,i</a:t>
            </a:r>
            <a:r>
              <a:rPr lang="nb-NO" sz="1100" dirty="0"/>
              <a:t> kan vi bruke kommandoen str().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47C25A-591C-401D-841A-8E503254B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76" y="5358612"/>
            <a:ext cx="804219" cy="1534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361288E-55B0-4680-9DB2-8D16187D0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0" y="8369396"/>
            <a:ext cx="732111" cy="649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DD7352-3042-40CE-B961-389D543CE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857" y="8375638"/>
            <a:ext cx="1001223" cy="523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8FAF26C-F8BC-4397-84C7-B95F1EA24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31" y="9173652"/>
            <a:ext cx="852895" cy="531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58EC5C8-4B92-4A21-9436-20CFCE447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857" y="9181893"/>
            <a:ext cx="997871" cy="523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E7EE424-F25A-488A-BC86-0B2314DAE5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216" y="8369396"/>
            <a:ext cx="981644" cy="523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8224216-0072-42AB-8807-1C54D2496F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1892" y="9181893"/>
            <a:ext cx="834506" cy="369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D7AE6D97-700E-44C3-B791-101007A55D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9996" y="8099243"/>
            <a:ext cx="934428" cy="660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E6A1CE5F-BCB3-491B-B8DA-9649F50F9F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9996" y="8903040"/>
            <a:ext cx="946346" cy="655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C0EF5A-7485-4A7C-8B50-03064153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DE9744D-F6E7-4B3A-89A2-ACAAC89AC6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5" y="3132152"/>
            <a:ext cx="795764" cy="795764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68FD2E93-4573-4D1D-9DA1-D5DF2BCFEC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38" y="3164098"/>
            <a:ext cx="1059653" cy="668135"/>
          </a:xfrm>
          <a:prstGeom prst="rect">
            <a:avLst/>
          </a:prstGeom>
        </p:spPr>
      </p:pic>
      <p:pic>
        <p:nvPicPr>
          <p:cNvPr id="35" name="Bilde 34" descr="Et bilde som inneholder tekst, utendørs, grønn, murstein&#10;&#10;Automatisk generert beskrivelse">
            <a:extLst>
              <a:ext uri="{FF2B5EF4-FFF2-40B4-BE49-F238E27FC236}">
                <a16:creationId xmlns:a16="http://schemas.microsoft.com/office/drawing/2014/main" id="{FF117A34-E5A1-4C1E-910C-E3C959294D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95" y="3167935"/>
            <a:ext cx="88392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>
            <a:extLst>
              <a:ext uri="{FF2B5EF4-FFF2-40B4-BE49-F238E27FC236}">
                <a16:creationId xmlns:a16="http://schemas.microsoft.com/office/drawing/2014/main" id="{7F4BA775-98FB-4A65-969B-9AB73001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45" y="1944407"/>
            <a:ext cx="1740694" cy="195384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D3E43D9-A608-4C59-87F0-1054CB6DE88A}"/>
              </a:ext>
            </a:extLst>
          </p:cNvPr>
          <p:cNvSpPr txBox="1"/>
          <p:nvPr/>
        </p:nvSpPr>
        <p:spPr>
          <a:xfrm>
            <a:off x="474918" y="4057116"/>
            <a:ext cx="298686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Ofte treng vi å ha </a:t>
            </a:r>
            <a:r>
              <a:rPr lang="nb-NO" sz="1100" dirty="0" err="1"/>
              <a:t>fleire</a:t>
            </a:r>
            <a:r>
              <a:rPr lang="nb-NO" sz="1100" dirty="0"/>
              <a:t> alternativ som kan </a:t>
            </a:r>
            <a:r>
              <a:rPr lang="nb-NO" sz="1100" dirty="0" err="1"/>
              <a:t>vere</a:t>
            </a:r>
            <a:r>
              <a:rPr lang="nb-NO" sz="1100" dirty="0"/>
              <a:t> sanne. Det </a:t>
            </a:r>
            <a:r>
              <a:rPr lang="nb-NO" sz="1100" dirty="0" err="1"/>
              <a:t>finnest</a:t>
            </a:r>
            <a:r>
              <a:rPr lang="nb-NO" sz="1100" dirty="0"/>
              <a:t> to ulike </a:t>
            </a:r>
            <a:r>
              <a:rPr lang="nb-NO" sz="1100" dirty="0" err="1"/>
              <a:t>variantar</a:t>
            </a:r>
            <a:r>
              <a:rPr lang="nb-NO" sz="1100" dirty="0"/>
              <a:t>, og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kallest</a:t>
            </a:r>
            <a:r>
              <a:rPr lang="nb-NO" sz="1100" dirty="0"/>
              <a:t> gjerne «elles» eller «elles hvis». </a:t>
            </a:r>
          </a:p>
          <a:p>
            <a:endParaRPr lang="nb-NO" sz="400" dirty="0"/>
          </a:p>
          <a:p>
            <a:r>
              <a:rPr lang="nb-NO" sz="1100" dirty="0"/>
              <a:t>Elles – det som skal skje, om vilkåret i dersom-setningen er usant.</a:t>
            </a:r>
          </a:p>
          <a:p>
            <a:endParaRPr lang="nb-NO" sz="1100" dirty="0"/>
          </a:p>
          <a:p>
            <a:endParaRPr lang="nb-NO" sz="1100" dirty="0"/>
          </a:p>
          <a:p>
            <a:r>
              <a:rPr lang="nb-NO" sz="1100" dirty="0"/>
              <a:t>Elles hvis – det som skal skje om </a:t>
            </a:r>
            <a:r>
              <a:rPr lang="nb-NO" sz="1100" dirty="0" err="1"/>
              <a:t>eit</a:t>
            </a:r>
            <a:r>
              <a:rPr lang="nb-NO" sz="1100" dirty="0"/>
              <a:t> anna vilkår er sant.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7F6D385-736E-46F0-8B96-E37A5491E772}"/>
              </a:ext>
            </a:extLst>
          </p:cNvPr>
          <p:cNvSpPr txBox="1"/>
          <p:nvPr/>
        </p:nvSpPr>
        <p:spPr>
          <a:xfrm>
            <a:off x="474918" y="234370"/>
            <a:ext cx="58059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Viss-</a:t>
            </a:r>
            <a:r>
              <a:rPr lang="nb-NO" sz="1100" b="1" dirty="0" err="1"/>
              <a:t>setningar</a:t>
            </a:r>
            <a:r>
              <a:rPr lang="nb-NO" sz="1100" b="1" dirty="0"/>
              <a:t> (if-</a:t>
            </a:r>
            <a:r>
              <a:rPr lang="nb-NO" sz="1100" b="1" dirty="0" err="1"/>
              <a:t>setningar</a:t>
            </a:r>
            <a:r>
              <a:rPr lang="nb-NO" sz="1100" b="1" dirty="0"/>
              <a:t>)</a:t>
            </a:r>
          </a:p>
          <a:p>
            <a:endParaRPr lang="nb-NO" sz="400" dirty="0"/>
          </a:p>
          <a:p>
            <a:r>
              <a:rPr lang="nb-NO" sz="1100" dirty="0"/>
              <a:t>Viss-</a:t>
            </a:r>
            <a:r>
              <a:rPr lang="nb-NO" sz="1100" dirty="0" err="1"/>
              <a:t>setningar</a:t>
            </a:r>
            <a:r>
              <a:rPr lang="nb-NO" sz="1100" dirty="0"/>
              <a:t> svarer til viss-</a:t>
            </a:r>
            <a:r>
              <a:rPr lang="nb-NO" sz="1100" dirty="0" err="1"/>
              <a:t>klossar</a:t>
            </a:r>
            <a:r>
              <a:rPr lang="nb-NO" sz="1100" dirty="0"/>
              <a:t> i </a:t>
            </a:r>
            <a:r>
              <a:rPr lang="nb-NO" sz="1100" dirty="0" err="1"/>
              <a:t>Scratch</a:t>
            </a:r>
            <a:r>
              <a:rPr lang="nb-NO" sz="1100" dirty="0"/>
              <a:t> og </a:t>
            </a:r>
            <a:r>
              <a:rPr lang="nb-NO" sz="1100" dirty="0" err="1"/>
              <a:t>MakeCode</a:t>
            </a:r>
            <a:r>
              <a:rPr lang="nb-NO" sz="1100" dirty="0"/>
              <a:t>. Dei må romme </a:t>
            </a:r>
            <a:r>
              <a:rPr lang="nb-NO" sz="1100" dirty="0" err="1"/>
              <a:t>eit</a:t>
            </a:r>
            <a:r>
              <a:rPr lang="nb-NO" sz="1100" dirty="0"/>
              <a:t> krav, og dersom kravet er sant, vil det som «høyrer til» viss-setningen bli utført. I </a:t>
            </a:r>
            <a:r>
              <a:rPr lang="nb-NO" sz="1100" dirty="0" err="1"/>
              <a:t>dei</a:t>
            </a:r>
            <a:r>
              <a:rPr lang="nb-NO" sz="1100" dirty="0"/>
              <a:t> klossbaserte programmeringsspråka </a:t>
            </a:r>
            <a:r>
              <a:rPr lang="nb-NO" sz="1100" dirty="0" err="1"/>
              <a:t>puttar</a:t>
            </a:r>
            <a:r>
              <a:rPr lang="nb-NO" sz="1100" dirty="0"/>
              <a:t> vi inn det som skal skje med hjelp av </a:t>
            </a:r>
            <a:r>
              <a:rPr lang="nb-NO" sz="1100" dirty="0" err="1"/>
              <a:t>klossane</a:t>
            </a:r>
            <a:r>
              <a:rPr lang="nb-NO" sz="1100" dirty="0"/>
              <a:t> som </a:t>
            </a:r>
            <a:r>
              <a:rPr lang="nb-NO" sz="1100" dirty="0" err="1"/>
              <a:t>passar</a:t>
            </a:r>
            <a:r>
              <a:rPr lang="nb-NO" sz="1100" dirty="0"/>
              <a:t> slik som </a:t>
            </a:r>
            <a:r>
              <a:rPr lang="nb-NO" sz="1100" dirty="0" err="1"/>
              <a:t>puslespelbrikker</a:t>
            </a:r>
            <a:r>
              <a:rPr lang="nb-NO" sz="1100" dirty="0"/>
              <a:t>. I Pyton må vi </a:t>
            </a:r>
            <a:r>
              <a:rPr lang="nb-NO" sz="1100" dirty="0" err="1"/>
              <a:t>gjere</a:t>
            </a:r>
            <a:r>
              <a:rPr lang="nb-NO" sz="1100" dirty="0"/>
              <a:t> det same, </a:t>
            </a:r>
            <a:r>
              <a:rPr lang="nb-NO" sz="1100" dirty="0" err="1"/>
              <a:t>berre</a:t>
            </a:r>
            <a:r>
              <a:rPr lang="nb-NO" sz="1100" dirty="0"/>
              <a:t> at vi må skrive alt </a:t>
            </a:r>
            <a:r>
              <a:rPr lang="nb-NO" sz="1100" dirty="0" err="1"/>
              <a:t>sjølv</a:t>
            </a:r>
            <a:r>
              <a:rPr lang="nb-NO" sz="1100" dirty="0"/>
              <a:t>. </a:t>
            </a:r>
            <a:r>
              <a:rPr lang="nb-NO" sz="1100" dirty="0" err="1"/>
              <a:t>Sidan</a:t>
            </a:r>
            <a:r>
              <a:rPr lang="nb-NO" sz="1100" dirty="0"/>
              <a:t> vi nå </a:t>
            </a:r>
            <a:r>
              <a:rPr lang="nb-NO" sz="1100" dirty="0" err="1"/>
              <a:t>ikkje</a:t>
            </a:r>
            <a:r>
              <a:rPr lang="nb-NO" sz="1100" dirty="0"/>
              <a:t> har </a:t>
            </a:r>
            <a:r>
              <a:rPr lang="nb-NO" sz="1100" dirty="0" err="1"/>
              <a:t>klossar</a:t>
            </a:r>
            <a:r>
              <a:rPr lang="nb-NO" sz="1100" dirty="0"/>
              <a:t> for å vise kva som står «inni» viss-setningen, bruker vi innrykk i staden. Alt som står etter </a:t>
            </a:r>
            <a:r>
              <a:rPr lang="nb-NO" sz="1100" dirty="0" err="1"/>
              <a:t>ein</a:t>
            </a:r>
            <a:r>
              <a:rPr lang="nb-NO" sz="1100" dirty="0"/>
              <a:t> dersom-setning, med </a:t>
            </a:r>
            <a:r>
              <a:rPr lang="nb-NO" sz="1100" dirty="0" err="1"/>
              <a:t>eit</a:t>
            </a:r>
            <a:r>
              <a:rPr lang="nb-NO" sz="1100" dirty="0"/>
              <a:t> innrykk framføre, vil «stå inni» viss-setningen, og blir </a:t>
            </a:r>
            <a:r>
              <a:rPr lang="nb-NO" sz="1100" dirty="0" err="1"/>
              <a:t>berre</a:t>
            </a:r>
            <a:r>
              <a:rPr lang="nb-NO" sz="1100" dirty="0"/>
              <a:t> gjort om vilkåret i viss-setningen er sant.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214D406-7EC2-4CD2-83E8-1E88EE00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572" y="2457805"/>
            <a:ext cx="938213" cy="8839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83C9DF2-F65F-4DFE-8296-2D48EE50EEAD}"/>
              </a:ext>
            </a:extLst>
          </p:cNvPr>
          <p:cNvSpPr txBox="1"/>
          <p:nvPr/>
        </p:nvSpPr>
        <p:spPr>
          <a:xfrm>
            <a:off x="3533870" y="1839309"/>
            <a:ext cx="2747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Desse</a:t>
            </a:r>
            <a:r>
              <a:rPr lang="nb-NO" sz="1100" dirty="0"/>
              <a:t> to programma </a:t>
            </a:r>
            <a:r>
              <a:rPr lang="nb-NO" sz="1100" dirty="0" err="1"/>
              <a:t>gjer</a:t>
            </a:r>
            <a:r>
              <a:rPr lang="nb-NO" sz="1100" dirty="0"/>
              <a:t> det same, og kvar blokk i </a:t>
            </a:r>
            <a:r>
              <a:rPr lang="nb-NO" sz="1100" dirty="0" err="1"/>
              <a:t>Scratch</a:t>
            </a:r>
            <a:r>
              <a:rPr lang="nb-NO" sz="1100" dirty="0"/>
              <a:t> tilsvarer </a:t>
            </a:r>
            <a:r>
              <a:rPr lang="nb-NO" sz="1100" dirty="0" err="1"/>
              <a:t>éi</a:t>
            </a:r>
            <a:r>
              <a:rPr lang="nb-NO" sz="1100" dirty="0"/>
              <a:t> linje i Python, med to unnatak.</a:t>
            </a:r>
          </a:p>
          <a:p>
            <a:endParaRPr lang="nb-NO" sz="400" dirty="0"/>
          </a:p>
          <a:p>
            <a:r>
              <a:rPr lang="nb-NO" sz="1100" dirty="0"/>
              <a:t>I Python treng vi </a:t>
            </a:r>
            <a:r>
              <a:rPr lang="nb-NO" sz="1100" dirty="0" err="1"/>
              <a:t>ikkje</a:t>
            </a:r>
            <a:r>
              <a:rPr lang="nb-NO" sz="1100" dirty="0"/>
              <a:t> å trykke på </a:t>
            </a:r>
            <a:r>
              <a:rPr lang="nb-NO" sz="1100" dirty="0" err="1"/>
              <a:t>eit</a:t>
            </a:r>
            <a:r>
              <a:rPr lang="nb-NO" sz="1100" dirty="0"/>
              <a:t> flagg, vi trykker på </a:t>
            </a:r>
            <a:r>
              <a:rPr lang="nb-NO" sz="1100" dirty="0" err="1"/>
              <a:t>ein</a:t>
            </a:r>
            <a:r>
              <a:rPr lang="nb-NO" sz="1100" dirty="0"/>
              <a:t> «play-knapp» som får koden til å </a:t>
            </a:r>
            <a:r>
              <a:rPr lang="nb-NO" sz="1100" dirty="0" err="1"/>
              <a:t>byrje</a:t>
            </a:r>
            <a:r>
              <a:rPr lang="nb-NO" sz="1100" dirty="0"/>
              <a:t> å </a:t>
            </a:r>
            <a:r>
              <a:rPr lang="nb-NO" sz="1100" dirty="0" err="1"/>
              <a:t>køyre</a:t>
            </a:r>
            <a:r>
              <a:rPr lang="nb-NO" sz="1100" dirty="0"/>
              <a:t>. Dermed treng vi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 som svarer til den første blokka i </a:t>
            </a:r>
            <a:r>
              <a:rPr lang="nb-NO" sz="1100" dirty="0" err="1"/>
              <a:t>Scratch</a:t>
            </a:r>
            <a:r>
              <a:rPr lang="nb-NO" sz="1100" dirty="0"/>
              <a:t>-koden.</a:t>
            </a:r>
          </a:p>
          <a:p>
            <a:endParaRPr lang="nb-NO" sz="400" dirty="0"/>
          </a:p>
          <a:p>
            <a:r>
              <a:rPr lang="nb-NO" sz="1100" dirty="0"/>
              <a:t>I Python viser </a:t>
            </a:r>
            <a:r>
              <a:rPr lang="nb-NO" sz="1100" dirty="0" err="1"/>
              <a:t>ikkje</a:t>
            </a:r>
            <a:r>
              <a:rPr lang="nb-NO" sz="1100" dirty="0"/>
              <a:t> verdien på </a:t>
            </a:r>
            <a:r>
              <a:rPr lang="nb-NO" sz="1100" dirty="0" err="1"/>
              <a:t>variablane</a:t>
            </a:r>
            <a:r>
              <a:rPr lang="nb-NO" sz="1100" dirty="0"/>
              <a:t>, med mindre vi skriv </a:t>
            </a:r>
            <a:r>
              <a:rPr lang="nb-NO" sz="1100" dirty="0" err="1"/>
              <a:t>dei</a:t>
            </a:r>
            <a:r>
              <a:rPr lang="nb-NO" sz="1100" dirty="0"/>
              <a:t> ut til skjermen med å bruke </a:t>
            </a:r>
            <a:r>
              <a:rPr lang="nb-NO" sz="1100" dirty="0" err="1"/>
              <a:t>print</a:t>
            </a:r>
            <a:r>
              <a:rPr lang="nb-NO" sz="1100" dirty="0"/>
              <a:t>-kommandoen. I </a:t>
            </a:r>
            <a:r>
              <a:rPr lang="nb-NO" sz="1100" dirty="0" err="1"/>
              <a:t>Scratch</a:t>
            </a:r>
            <a:r>
              <a:rPr lang="nb-NO" sz="1100" dirty="0"/>
              <a:t> visest verdien til alle </a:t>
            </a:r>
            <a:r>
              <a:rPr lang="nb-NO" sz="1100" dirty="0" err="1"/>
              <a:t>variablane</a:t>
            </a:r>
            <a:r>
              <a:rPr lang="nb-NO" sz="1100" dirty="0"/>
              <a:t> heile tida, så der treng vi </a:t>
            </a:r>
            <a:r>
              <a:rPr lang="nb-NO" sz="1100" dirty="0" err="1"/>
              <a:t>ikkje</a:t>
            </a:r>
            <a:r>
              <a:rPr lang="nb-NO" sz="1100" dirty="0"/>
              <a:t> å få vist fram c på </a:t>
            </a:r>
            <a:r>
              <a:rPr lang="nb-NO" sz="1100" dirty="0" err="1"/>
              <a:t>nokon</a:t>
            </a:r>
            <a:r>
              <a:rPr lang="nb-NO" sz="1100" dirty="0"/>
              <a:t> spesiell måte.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34FD4508-4646-40F6-9A33-EC54AA8591E8}"/>
              </a:ext>
            </a:extLst>
          </p:cNvPr>
          <p:cNvCxnSpPr>
            <a:cxnSpLocks/>
          </p:cNvCxnSpPr>
          <p:nvPr/>
        </p:nvCxnSpPr>
        <p:spPr>
          <a:xfrm>
            <a:off x="1614055" y="2523283"/>
            <a:ext cx="837432" cy="15269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A89BDB7-BC5A-4B71-A743-42D6A339BE8C}"/>
              </a:ext>
            </a:extLst>
          </p:cNvPr>
          <p:cNvCxnSpPr>
            <a:cxnSpLocks/>
          </p:cNvCxnSpPr>
          <p:nvPr/>
        </p:nvCxnSpPr>
        <p:spPr>
          <a:xfrm flipV="1">
            <a:off x="1614055" y="2725215"/>
            <a:ext cx="880941" cy="8309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6E8B9B76-1821-4E27-98F5-DDCAC611B899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848359" y="2899796"/>
            <a:ext cx="675213" cy="20566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D73DE23-3AAB-43A6-8CF5-BAADEA029575}"/>
              </a:ext>
            </a:extLst>
          </p:cNvPr>
          <p:cNvCxnSpPr>
            <a:cxnSpLocks/>
          </p:cNvCxnSpPr>
          <p:nvPr/>
        </p:nvCxnSpPr>
        <p:spPr>
          <a:xfrm flipV="1">
            <a:off x="2221739" y="3099635"/>
            <a:ext cx="442880" cy="27275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20F7595-BA59-4797-A0CD-0A72A0977C0D}"/>
              </a:ext>
            </a:extLst>
          </p:cNvPr>
          <p:cNvSpPr txBox="1"/>
          <p:nvPr/>
        </p:nvSpPr>
        <p:spPr>
          <a:xfrm>
            <a:off x="3588840" y="4567964"/>
            <a:ext cx="2893677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Snakk om</a:t>
            </a:r>
          </a:p>
          <a:p>
            <a:endParaRPr lang="nb-NO" sz="400" dirty="0"/>
          </a:p>
          <a:p>
            <a:r>
              <a:rPr lang="nb-NO" sz="1100" dirty="0"/>
              <a:t>Kva måtte du endre i Python-programmet for at det </a:t>
            </a:r>
            <a:r>
              <a:rPr lang="nb-NO" sz="1100" dirty="0" err="1"/>
              <a:t>berre</a:t>
            </a:r>
            <a:r>
              <a:rPr lang="nb-NO" sz="1100" dirty="0"/>
              <a:t> skulle </a:t>
            </a:r>
            <a:r>
              <a:rPr lang="nb-NO" sz="1100" dirty="0" err="1"/>
              <a:t>rekne</a:t>
            </a:r>
            <a:r>
              <a:rPr lang="nb-NO" sz="1100" dirty="0"/>
              <a:t> ut c når verdien i b var større enn verdien i a?</a:t>
            </a:r>
          </a:p>
          <a:p>
            <a:endParaRPr lang="nb-NO" sz="400" dirty="0"/>
          </a:p>
          <a:p>
            <a:r>
              <a:rPr lang="nb-NO" sz="1100" dirty="0"/>
              <a:t>Kva for </a:t>
            </a:r>
            <a:r>
              <a:rPr lang="nb-NO" sz="1100" dirty="0" err="1"/>
              <a:t>ein</a:t>
            </a:r>
            <a:r>
              <a:rPr lang="nb-NO" sz="1100" dirty="0"/>
              <a:t> skilnad hadde det blitt dersom vi flytta linja med print(c) heilt til venstre i </a:t>
            </a:r>
            <a:r>
              <a:rPr lang="nb-NO" sz="1100" dirty="0" err="1"/>
              <a:t>Pythonkoden</a:t>
            </a:r>
            <a:r>
              <a:rPr lang="nb-NO" sz="1100" dirty="0"/>
              <a:t>, slik at ho </a:t>
            </a:r>
            <a:r>
              <a:rPr lang="nb-NO" sz="1100" dirty="0" err="1"/>
              <a:t>ikkje</a:t>
            </a:r>
            <a:r>
              <a:rPr lang="nb-NO" sz="1100" dirty="0"/>
              <a:t> sto med innrykk?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C3E00D8-D2BB-47FA-A171-B1D769095B3C}"/>
              </a:ext>
            </a:extLst>
          </p:cNvPr>
          <p:cNvSpPr txBox="1"/>
          <p:nvPr/>
        </p:nvSpPr>
        <p:spPr>
          <a:xfrm>
            <a:off x="393368" y="8390952"/>
            <a:ext cx="2857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Korleis skrive viss-</a:t>
            </a:r>
            <a:r>
              <a:rPr lang="nb-NO" sz="1100" b="1" dirty="0" err="1"/>
              <a:t>setningar</a:t>
            </a:r>
            <a:r>
              <a:rPr lang="nb-NO" sz="1100" b="1" dirty="0"/>
              <a:t> – ei oppskrift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55E5658-D18B-4E3F-86C4-5806E2F93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66" y="6836848"/>
            <a:ext cx="846694" cy="12363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A6672F29-3E9A-4539-A1D0-7B3088350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007" y="5217264"/>
            <a:ext cx="476345" cy="177103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837081ED-D78F-43ED-93C8-FE4951EA2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308" y="5827294"/>
            <a:ext cx="466820" cy="159702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9DBBB3E-8625-4FE7-A8FF-04D63E5EE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926" y="6867642"/>
            <a:ext cx="817646" cy="11747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B0A074C-E9BD-4638-8564-AF9187A83598}"/>
              </a:ext>
            </a:extLst>
          </p:cNvPr>
          <p:cNvSpPr txBox="1"/>
          <p:nvPr/>
        </p:nvSpPr>
        <p:spPr>
          <a:xfrm>
            <a:off x="453731" y="6127237"/>
            <a:ext cx="6028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r>
              <a:rPr lang="nb-NO" sz="1100" dirty="0"/>
              <a:t>Kva vil bli vist på skjermen for </a:t>
            </a:r>
            <a:r>
              <a:rPr lang="nb-NO" sz="1100" dirty="0" err="1"/>
              <a:t>desse</a:t>
            </a:r>
            <a:r>
              <a:rPr lang="nb-NO" sz="1100" dirty="0"/>
              <a:t> programma? Kan du lage </a:t>
            </a:r>
            <a:r>
              <a:rPr lang="nb-NO" sz="1100" dirty="0" err="1"/>
              <a:t>nokre</a:t>
            </a:r>
            <a:r>
              <a:rPr lang="nb-NO" sz="1100" dirty="0"/>
              <a:t> program </a:t>
            </a:r>
            <a:r>
              <a:rPr lang="nb-NO" sz="1100" dirty="0" err="1"/>
              <a:t>sjølv</a:t>
            </a:r>
            <a:r>
              <a:rPr lang="nb-NO" sz="1100" dirty="0"/>
              <a:t>? Få </a:t>
            </a:r>
            <a:r>
              <a:rPr lang="nb-NO" sz="1100" dirty="0" err="1"/>
              <a:t>ein</a:t>
            </a:r>
            <a:r>
              <a:rPr lang="nb-NO" sz="1100" dirty="0"/>
              <a:t> i klassen til å gisse kva som vil skje i programma dine, eller kan hende </a:t>
            </a:r>
            <a:r>
              <a:rPr lang="nb-NO" sz="1100" dirty="0" err="1"/>
              <a:t>læraren</a:t>
            </a:r>
            <a:r>
              <a:rPr lang="nb-NO" sz="1100" dirty="0"/>
              <a:t>?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96BAAC8E-790F-496F-AF9F-E2687BE833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31" y="8683161"/>
            <a:ext cx="4472639" cy="966807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5C4B4FE0-1627-4013-B21C-930642F47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074" y="6815541"/>
            <a:ext cx="783903" cy="14258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3C420185-3ED0-4AE8-9631-4AFF94FCEB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4859" y="6818892"/>
            <a:ext cx="820083" cy="14872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CD90B1C0-DA0C-49C4-91FB-F5A60F51E9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4291" y="6829677"/>
            <a:ext cx="808658" cy="14338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BC19071-0618-4A83-BD3C-E1FF4E72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12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E20B8-6928-49BB-9544-9E3004D2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711"/>
            <a:ext cx="5915025" cy="606735"/>
          </a:xfrm>
        </p:spPr>
        <p:txBody>
          <a:bodyPr/>
          <a:lstStyle/>
          <a:p>
            <a:r>
              <a:rPr lang="nb-NO" dirty="0" err="1"/>
              <a:t>While-lykkje</a:t>
            </a:r>
            <a:r>
              <a:rPr lang="nb-NO" dirty="0"/>
              <a:t> i Python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FC4A717-237C-403E-939A-7D70D6A7E96F}"/>
              </a:ext>
            </a:extLst>
          </p:cNvPr>
          <p:cNvSpPr txBox="1"/>
          <p:nvPr/>
        </p:nvSpPr>
        <p:spPr>
          <a:xfrm>
            <a:off x="471487" y="946462"/>
            <a:ext cx="6017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While-lykkjer</a:t>
            </a:r>
            <a:r>
              <a:rPr lang="nb-NO" sz="1100" dirty="0"/>
              <a:t> (</a:t>
            </a:r>
            <a:r>
              <a:rPr lang="nb-NO" sz="1100" dirty="0" err="1"/>
              <a:t>vilkårlykkjer</a:t>
            </a:r>
            <a:r>
              <a:rPr lang="nb-NO" sz="1100" dirty="0"/>
              <a:t>) svarer til «gjenta til-</a:t>
            </a:r>
            <a:r>
              <a:rPr lang="nb-NO" sz="1100" dirty="0" err="1"/>
              <a:t>lykkjene</a:t>
            </a:r>
            <a:r>
              <a:rPr lang="nb-NO" sz="1100" dirty="0"/>
              <a:t>» i </a:t>
            </a:r>
            <a:r>
              <a:rPr lang="nb-NO" sz="1100" dirty="0" err="1"/>
              <a:t>Scratch</a:t>
            </a:r>
            <a:r>
              <a:rPr lang="nb-NO" sz="1100" dirty="0"/>
              <a:t>. Dei må ha med </a:t>
            </a:r>
            <a:r>
              <a:rPr lang="nb-NO" sz="1100" dirty="0" err="1"/>
              <a:t>eit</a:t>
            </a:r>
            <a:r>
              <a:rPr lang="nb-NO" sz="1100" dirty="0"/>
              <a:t> vilkår som </a:t>
            </a:r>
            <a:r>
              <a:rPr lang="nb-NO" sz="1100" dirty="0" err="1"/>
              <a:t>fortel</a:t>
            </a:r>
            <a:r>
              <a:rPr lang="nb-NO" sz="1100" dirty="0"/>
              <a:t> kor mange gonger det som står inni </a:t>
            </a:r>
            <a:r>
              <a:rPr lang="nb-NO" sz="1100" dirty="0" err="1"/>
              <a:t>lykkja</a:t>
            </a:r>
            <a:r>
              <a:rPr lang="nb-NO" sz="1100" dirty="0"/>
              <a:t> skal </a:t>
            </a:r>
            <a:r>
              <a:rPr lang="nb-NO" sz="1100" dirty="0" err="1"/>
              <a:t>gjerast</a:t>
            </a:r>
            <a:r>
              <a:rPr lang="nb-NO" sz="1100" dirty="0"/>
              <a:t>. For </a:t>
            </a:r>
            <a:r>
              <a:rPr lang="nb-NO" sz="1100" dirty="0" err="1"/>
              <a:t>Scratch</a:t>
            </a:r>
            <a:r>
              <a:rPr lang="nb-NO" sz="1100" dirty="0"/>
              <a:t> er det slik at det som står inni </a:t>
            </a:r>
            <a:r>
              <a:rPr lang="nb-NO" sz="1100" dirty="0" err="1"/>
              <a:t>lykkja</a:t>
            </a:r>
            <a:r>
              <a:rPr lang="nb-NO" sz="1100" dirty="0"/>
              <a:t> blir gjort heilt til vilkåret blir sant (altså at </a:t>
            </a:r>
            <a:r>
              <a:rPr lang="nb-NO" sz="1100" dirty="0" err="1"/>
              <a:t>lykkja</a:t>
            </a:r>
            <a:r>
              <a:rPr lang="nb-NO" sz="1100" dirty="0"/>
              <a:t> går </a:t>
            </a:r>
            <a:r>
              <a:rPr lang="nb-NO" sz="1100" dirty="0" err="1"/>
              <a:t>medan</a:t>
            </a:r>
            <a:r>
              <a:rPr lang="nb-NO" sz="1100" dirty="0"/>
              <a:t> vilkåret er usant). I Python er det motsett, at det som står inni </a:t>
            </a:r>
            <a:r>
              <a:rPr lang="nb-NO" sz="1100" dirty="0" err="1"/>
              <a:t>lykkja</a:t>
            </a:r>
            <a:r>
              <a:rPr lang="nb-NO" sz="1100" dirty="0"/>
              <a:t> blir gjort heilt til vilkåret </a:t>
            </a:r>
            <a:r>
              <a:rPr lang="nb-NO" sz="1100" dirty="0" err="1"/>
              <a:t>ikkje</a:t>
            </a:r>
            <a:r>
              <a:rPr lang="nb-NO" sz="1100" dirty="0"/>
              <a:t> lenger er sant. Det </a:t>
            </a:r>
            <a:r>
              <a:rPr lang="nb-NO" sz="1100" dirty="0" err="1"/>
              <a:t>gjer</a:t>
            </a:r>
            <a:r>
              <a:rPr lang="nb-NO" sz="1100" dirty="0"/>
              <a:t> at sjølve vilkåret må </a:t>
            </a:r>
            <a:r>
              <a:rPr lang="nb-NO" sz="1100" dirty="0" err="1"/>
              <a:t>skrivast</a:t>
            </a:r>
            <a:r>
              <a:rPr lang="nb-NO" sz="1100" dirty="0"/>
              <a:t> på ulike </a:t>
            </a:r>
            <a:r>
              <a:rPr lang="nb-NO" sz="1100" dirty="0" err="1"/>
              <a:t>måtar</a:t>
            </a:r>
            <a:r>
              <a:rPr lang="nb-NO" sz="1100" dirty="0"/>
              <a:t> dersom </a:t>
            </a:r>
            <a:r>
              <a:rPr lang="nb-NO" sz="1100" dirty="0" err="1"/>
              <a:t>ein</a:t>
            </a:r>
            <a:r>
              <a:rPr lang="nb-NO" sz="1100" dirty="0"/>
              <a:t> skal oppnå det same med </a:t>
            </a:r>
            <a:r>
              <a:rPr lang="nb-NO" sz="1100" dirty="0" err="1"/>
              <a:t>Scratch</a:t>
            </a:r>
            <a:r>
              <a:rPr lang="nb-NO" sz="1100" dirty="0"/>
              <a:t> og Python.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4D869CC-ED36-4F56-A40E-B79AC073E063}"/>
              </a:ext>
            </a:extLst>
          </p:cNvPr>
          <p:cNvSpPr txBox="1"/>
          <p:nvPr/>
        </p:nvSpPr>
        <p:spPr>
          <a:xfrm>
            <a:off x="3561147" y="4511166"/>
            <a:ext cx="2857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Korleis skrive </a:t>
            </a:r>
            <a:r>
              <a:rPr lang="nb-NO" sz="1100" b="1" dirty="0" err="1"/>
              <a:t>while-lykkjer</a:t>
            </a:r>
            <a:r>
              <a:rPr lang="nb-NO" sz="1100" b="1" dirty="0"/>
              <a:t> – ei oppskrift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98181EC-76E1-4BAA-BB2A-B38725E9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267" y="4776089"/>
            <a:ext cx="2596390" cy="28174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0A3ECF9-8B49-4092-BB74-883C6041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2" y="2168962"/>
            <a:ext cx="1586740" cy="1866753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739E721-64FB-4C61-B69D-D2BCACC44605}"/>
              </a:ext>
            </a:extLst>
          </p:cNvPr>
          <p:cNvSpPr txBox="1"/>
          <p:nvPr/>
        </p:nvSpPr>
        <p:spPr>
          <a:xfrm>
            <a:off x="3533870" y="1839309"/>
            <a:ext cx="2955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Desse</a:t>
            </a:r>
            <a:r>
              <a:rPr lang="nb-NO" sz="1100" dirty="0"/>
              <a:t> to programma </a:t>
            </a:r>
            <a:r>
              <a:rPr lang="nb-NO" sz="1100" dirty="0" err="1"/>
              <a:t>gjer</a:t>
            </a:r>
            <a:r>
              <a:rPr lang="nb-NO" sz="1100" dirty="0"/>
              <a:t> det same, og kvar blokk i </a:t>
            </a:r>
            <a:r>
              <a:rPr lang="nb-NO" sz="1100" dirty="0" err="1"/>
              <a:t>Scratch</a:t>
            </a:r>
            <a:r>
              <a:rPr lang="nb-NO" sz="1100" dirty="0"/>
              <a:t> svarer til </a:t>
            </a:r>
            <a:r>
              <a:rPr lang="nb-NO" sz="1100" dirty="0" err="1"/>
              <a:t>éi</a:t>
            </a:r>
            <a:r>
              <a:rPr lang="nb-NO" sz="1100" dirty="0"/>
              <a:t> linje i Python, men med to unnatak.</a:t>
            </a:r>
          </a:p>
          <a:p>
            <a:endParaRPr lang="nb-NO" sz="400" dirty="0"/>
          </a:p>
          <a:p>
            <a:r>
              <a:rPr lang="nb-NO" sz="1100" dirty="0"/>
              <a:t>I Python treng vi </a:t>
            </a:r>
            <a:r>
              <a:rPr lang="nb-NO" sz="1100" dirty="0" err="1"/>
              <a:t>ikkje</a:t>
            </a:r>
            <a:r>
              <a:rPr lang="nb-NO" sz="1100" dirty="0"/>
              <a:t>  trykke på </a:t>
            </a:r>
            <a:r>
              <a:rPr lang="nb-NO" sz="1100" dirty="0" err="1"/>
              <a:t>eit</a:t>
            </a:r>
            <a:r>
              <a:rPr lang="nb-NO" sz="1100" dirty="0"/>
              <a:t> flagg, vi trykker på </a:t>
            </a:r>
            <a:r>
              <a:rPr lang="nb-NO" sz="1100" dirty="0" err="1"/>
              <a:t>ein</a:t>
            </a:r>
            <a:r>
              <a:rPr lang="nb-NO" sz="1100" dirty="0"/>
              <a:t> «play-knapp» som får koden til å </a:t>
            </a:r>
            <a:r>
              <a:rPr lang="nb-NO" sz="1100" dirty="0" err="1"/>
              <a:t>byrje</a:t>
            </a:r>
            <a:r>
              <a:rPr lang="nb-NO" sz="1100" dirty="0"/>
              <a:t> å </a:t>
            </a:r>
            <a:r>
              <a:rPr lang="nb-NO" sz="1100" dirty="0" err="1"/>
              <a:t>køyre</a:t>
            </a:r>
            <a:r>
              <a:rPr lang="nb-NO" sz="1100" dirty="0"/>
              <a:t>. Dermed treng vi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 som svarer til den første klossen i </a:t>
            </a:r>
            <a:r>
              <a:rPr lang="nb-NO" sz="1100" dirty="0" err="1"/>
              <a:t>Scratch</a:t>
            </a:r>
            <a:r>
              <a:rPr lang="nb-NO" sz="1100" dirty="0"/>
              <a:t>-koden.</a:t>
            </a:r>
          </a:p>
          <a:p>
            <a:endParaRPr lang="nb-NO" sz="400" dirty="0"/>
          </a:p>
          <a:p>
            <a:r>
              <a:rPr lang="nb-NO" sz="1100" dirty="0"/>
              <a:t>I Python viser </a:t>
            </a:r>
            <a:r>
              <a:rPr lang="nb-NO" sz="1100" dirty="0" err="1"/>
              <a:t>ikje</a:t>
            </a:r>
            <a:r>
              <a:rPr lang="nb-NO" sz="1100" dirty="0"/>
              <a:t> verdien på </a:t>
            </a:r>
            <a:r>
              <a:rPr lang="nb-NO" sz="1100" dirty="0" err="1"/>
              <a:t>variablane</a:t>
            </a:r>
            <a:r>
              <a:rPr lang="nb-NO" sz="1100" dirty="0"/>
              <a:t>, med mindre vi skriv </a:t>
            </a:r>
            <a:r>
              <a:rPr lang="nb-NO" sz="1100" dirty="0" err="1"/>
              <a:t>dei</a:t>
            </a:r>
            <a:r>
              <a:rPr lang="nb-NO" sz="1100" dirty="0"/>
              <a:t> ut til skjermen med å bruke </a:t>
            </a:r>
            <a:r>
              <a:rPr lang="nb-NO" sz="1100" dirty="0" err="1"/>
              <a:t>print</a:t>
            </a:r>
            <a:r>
              <a:rPr lang="nb-NO" sz="1100" dirty="0"/>
              <a:t>-kommandoen. I </a:t>
            </a:r>
            <a:r>
              <a:rPr lang="nb-NO" sz="1100" dirty="0" err="1"/>
              <a:t>Scratch</a:t>
            </a:r>
            <a:r>
              <a:rPr lang="nb-NO" sz="1100" dirty="0"/>
              <a:t> visest verdien til alle </a:t>
            </a:r>
            <a:r>
              <a:rPr lang="nb-NO" sz="1100" dirty="0" err="1"/>
              <a:t>variablane</a:t>
            </a:r>
            <a:r>
              <a:rPr lang="nb-NO" sz="1100" dirty="0"/>
              <a:t> heile tida, så der treng vi </a:t>
            </a:r>
            <a:r>
              <a:rPr lang="nb-NO" sz="1100" dirty="0" err="1"/>
              <a:t>ikkje</a:t>
            </a:r>
            <a:r>
              <a:rPr lang="nb-NO" sz="1100" dirty="0"/>
              <a:t> å få vist fram a på </a:t>
            </a:r>
            <a:r>
              <a:rPr lang="nb-NO" sz="1100" dirty="0" err="1"/>
              <a:t>nokon</a:t>
            </a:r>
            <a:r>
              <a:rPr lang="nb-NO" sz="1100" dirty="0"/>
              <a:t> særs måte, men vi rekk </a:t>
            </a:r>
            <a:r>
              <a:rPr lang="nb-NO" sz="1100" dirty="0" err="1"/>
              <a:t>ikkje</a:t>
            </a:r>
            <a:r>
              <a:rPr lang="nb-NO" sz="1100" dirty="0"/>
              <a:t> å sjå kva </a:t>
            </a:r>
            <a:r>
              <a:rPr lang="nb-NO" sz="1100" dirty="0" err="1"/>
              <a:t>verdiar</a:t>
            </a:r>
            <a:r>
              <a:rPr lang="nb-NO" sz="1100" dirty="0"/>
              <a:t> a har undervegs, </a:t>
            </a:r>
            <a:r>
              <a:rPr lang="nb-NO" sz="1100" dirty="0" err="1"/>
              <a:t>sidan</a:t>
            </a:r>
            <a:r>
              <a:rPr lang="nb-NO" sz="1100" dirty="0"/>
              <a:t> programmet går så raskt.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91907BCF-3121-4580-904E-DBD37EF92832}"/>
              </a:ext>
            </a:extLst>
          </p:cNvPr>
          <p:cNvCxnSpPr>
            <a:cxnSpLocks/>
          </p:cNvCxnSpPr>
          <p:nvPr/>
        </p:nvCxnSpPr>
        <p:spPr>
          <a:xfrm>
            <a:off x="1692898" y="2707916"/>
            <a:ext cx="686068" cy="49139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3C6CC5F-FE78-48EF-B903-5F4186353006}"/>
              </a:ext>
            </a:extLst>
          </p:cNvPr>
          <p:cNvSpPr txBox="1"/>
          <p:nvPr/>
        </p:nvSpPr>
        <p:spPr>
          <a:xfrm>
            <a:off x="471487" y="4344447"/>
            <a:ext cx="2955575" cy="1800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Snakk om</a:t>
            </a:r>
          </a:p>
          <a:p>
            <a:endParaRPr lang="nb-NO" sz="400" dirty="0"/>
          </a:p>
          <a:p>
            <a:r>
              <a:rPr lang="nb-NO" sz="1100" dirty="0"/>
              <a:t>Kva vil vise på skjermen for Python-programmet?</a:t>
            </a:r>
          </a:p>
          <a:p>
            <a:endParaRPr lang="nb-NO" sz="400" dirty="0"/>
          </a:p>
          <a:p>
            <a:r>
              <a:rPr lang="nb-NO" sz="1100" dirty="0"/>
              <a:t>Vilkåret i </a:t>
            </a:r>
            <a:r>
              <a:rPr lang="nb-NO" sz="1100" dirty="0" err="1"/>
              <a:t>dei</a:t>
            </a:r>
            <a:r>
              <a:rPr lang="nb-NO" sz="1100" dirty="0"/>
              <a:t> to programma er </a:t>
            </a:r>
            <a:r>
              <a:rPr lang="nb-NO" sz="1100" dirty="0" err="1"/>
              <a:t>ikkje</a:t>
            </a:r>
            <a:r>
              <a:rPr lang="nb-NO" sz="1100" dirty="0"/>
              <a:t> like. Kva ville </a:t>
            </a:r>
            <a:r>
              <a:rPr lang="nb-NO" sz="1100" dirty="0" err="1"/>
              <a:t>Pythonprogrammet</a:t>
            </a:r>
            <a:r>
              <a:rPr lang="nb-NO" sz="1100" dirty="0"/>
              <a:t> vist dersom </a:t>
            </a:r>
            <a:r>
              <a:rPr lang="nb-NO" sz="1100" dirty="0" err="1"/>
              <a:t>ein</a:t>
            </a:r>
            <a:r>
              <a:rPr lang="nb-NO" sz="1100" dirty="0"/>
              <a:t> brukte vilkåret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Scratch</a:t>
            </a:r>
            <a:r>
              <a:rPr lang="nb-NO" sz="1100" dirty="0"/>
              <a:t>-programmet direkte?</a:t>
            </a:r>
          </a:p>
          <a:p>
            <a:endParaRPr lang="nb-NO" sz="400" dirty="0"/>
          </a:p>
          <a:p>
            <a:r>
              <a:rPr lang="nb-NO" sz="1100" dirty="0"/>
              <a:t>Kva for </a:t>
            </a:r>
            <a:r>
              <a:rPr lang="nb-NO" sz="1100" dirty="0" err="1"/>
              <a:t>ein</a:t>
            </a:r>
            <a:r>
              <a:rPr lang="nb-NO" sz="1100" dirty="0"/>
              <a:t> verdi ville a hatt, dersom vi brukte vilkåret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Pythonprogrammet</a:t>
            </a:r>
            <a:r>
              <a:rPr lang="nb-NO" sz="1100" dirty="0"/>
              <a:t> direkte i </a:t>
            </a:r>
            <a:r>
              <a:rPr lang="nb-NO" sz="1100" dirty="0" err="1"/>
              <a:t>Scratch</a:t>
            </a:r>
            <a:r>
              <a:rPr lang="nb-NO" sz="1100" dirty="0"/>
              <a:t>-programmet?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49B24144-FE04-49F0-B9B8-1DE040F5F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803" y="2707916"/>
            <a:ext cx="997217" cy="788843"/>
          </a:xfrm>
          <a:prstGeom prst="rect">
            <a:avLst/>
          </a:prstGeom>
        </p:spPr>
      </p:pic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26BE30BE-A2BD-4D0A-8699-E2961C1CD763}"/>
              </a:ext>
            </a:extLst>
          </p:cNvPr>
          <p:cNvCxnSpPr>
            <a:cxnSpLocks/>
          </p:cNvCxnSpPr>
          <p:nvPr/>
        </p:nvCxnSpPr>
        <p:spPr>
          <a:xfrm flipV="1">
            <a:off x="1692898" y="2932161"/>
            <a:ext cx="686068" cy="93999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1CF7BB43-BDB7-4DA8-8B7F-B8CED55C2B75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2132661" y="3102338"/>
            <a:ext cx="357142" cy="20650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DBCC31C6-0D15-4377-A740-B0269DAEE46B}"/>
              </a:ext>
            </a:extLst>
          </p:cNvPr>
          <p:cNvCxnSpPr>
            <a:cxnSpLocks/>
          </p:cNvCxnSpPr>
          <p:nvPr/>
        </p:nvCxnSpPr>
        <p:spPr>
          <a:xfrm flipV="1">
            <a:off x="1965122" y="3251963"/>
            <a:ext cx="674169" cy="395333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ED74BB9A-D8DC-4EC5-85CD-61B810513F69}"/>
              </a:ext>
            </a:extLst>
          </p:cNvPr>
          <p:cNvSpPr txBox="1"/>
          <p:nvPr/>
        </p:nvSpPr>
        <p:spPr>
          <a:xfrm>
            <a:off x="453731" y="6354005"/>
            <a:ext cx="602878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Hva vil bli vist på skjermen for </a:t>
            </a:r>
            <a:r>
              <a:rPr lang="nb-NO" sz="1100" dirty="0" err="1"/>
              <a:t>desse</a:t>
            </a:r>
            <a:r>
              <a:rPr lang="nb-NO" sz="1100" dirty="0"/>
              <a:t> programma? </a:t>
            </a:r>
          </a:p>
          <a:p>
            <a:endParaRPr lang="nb-NO" sz="400" dirty="0"/>
          </a:p>
          <a:p>
            <a:r>
              <a:rPr lang="nb-NO" sz="1100" dirty="0"/>
              <a:t>Skriv ned kva du trur vil bli vist på skjermen, og skriv inn programma med </a:t>
            </a:r>
            <a:r>
              <a:rPr lang="nb-NO" sz="1100" dirty="0" err="1"/>
              <a:t>Pythonkode</a:t>
            </a:r>
            <a:r>
              <a:rPr lang="nb-NO" sz="1100" dirty="0"/>
              <a:t> etterpå.</a:t>
            </a:r>
          </a:p>
          <a:p>
            <a:r>
              <a:rPr lang="nb-NO" sz="1100" dirty="0" err="1"/>
              <a:t>Køyr</a:t>
            </a:r>
            <a:r>
              <a:rPr lang="nb-NO" sz="1100" dirty="0"/>
              <a:t> koden, og sjekk om du får det svaret du trudde du skulle få. </a:t>
            </a:r>
          </a:p>
          <a:p>
            <a:endParaRPr lang="nb-NO" sz="400" dirty="0"/>
          </a:p>
          <a:p>
            <a:pPr marL="228600" indent="-228600">
              <a:buFont typeface="+mj-lt"/>
              <a:buAutoNum type="arabicPeriod" startAt="2"/>
            </a:pPr>
            <a:r>
              <a:rPr lang="nb-NO" sz="1100" dirty="0"/>
              <a:t>Dersom du </a:t>
            </a:r>
            <a:r>
              <a:rPr lang="nb-NO" sz="1100" dirty="0" err="1"/>
              <a:t>ikkje</a:t>
            </a:r>
            <a:r>
              <a:rPr lang="nb-NO" sz="1100" dirty="0"/>
              <a:t> fikk svaret du trudde, kva var grunnen til det, trur du? Diskuter gjerne med andre.</a:t>
            </a:r>
          </a:p>
          <a:p>
            <a:pPr marL="228600" indent="-228600">
              <a:buFont typeface="+mj-lt"/>
              <a:buAutoNum type="arabicPeriod" startAt="2"/>
            </a:pPr>
            <a:endParaRPr lang="nb-NO" sz="400" dirty="0"/>
          </a:p>
          <a:p>
            <a:pPr marL="228600" indent="-228600">
              <a:buFont typeface="+mj-lt"/>
              <a:buAutoNum type="arabicPeriod" startAt="2"/>
            </a:pPr>
            <a:r>
              <a:rPr lang="nb-NO" sz="1100" dirty="0"/>
              <a:t>Kan du lage </a:t>
            </a:r>
            <a:r>
              <a:rPr lang="nb-NO" sz="1100" dirty="0" err="1"/>
              <a:t>nokre</a:t>
            </a:r>
            <a:r>
              <a:rPr lang="nb-NO" sz="1100" dirty="0"/>
              <a:t> program </a:t>
            </a:r>
            <a:r>
              <a:rPr lang="nb-NO" sz="1100" dirty="0" err="1"/>
              <a:t>sjølv</a:t>
            </a:r>
            <a:r>
              <a:rPr lang="nb-NO" sz="1100" dirty="0"/>
              <a:t>? Få </a:t>
            </a:r>
            <a:r>
              <a:rPr lang="nb-NO" sz="1100" dirty="0" err="1"/>
              <a:t>ein</a:t>
            </a:r>
            <a:r>
              <a:rPr lang="nb-NO" sz="1100" dirty="0"/>
              <a:t> i klassen til å gisse kva som vil skje i programma dine, eller kan hende </a:t>
            </a:r>
            <a:r>
              <a:rPr lang="nb-NO" sz="1100" dirty="0" err="1"/>
              <a:t>læraren</a:t>
            </a:r>
            <a:r>
              <a:rPr lang="nb-NO" sz="1100" dirty="0"/>
              <a:t>?</a:t>
            </a:r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BC98A962-79C8-4554-B545-029AAABED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579" y="8007421"/>
            <a:ext cx="952483" cy="811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95AE3BE2-5A7B-4564-A8E5-FC8490B64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249" y="8007421"/>
            <a:ext cx="925750" cy="7848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ED02F245-0716-4F3A-A19A-DEC436E27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14" y="8007486"/>
            <a:ext cx="942957" cy="8082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236D3555-C98D-4705-A3E3-8CF46812C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8869" y="8011165"/>
            <a:ext cx="952482" cy="7971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D7E8E34-13F0-4162-A05A-017374D3B356}"/>
              </a:ext>
            </a:extLst>
          </p:cNvPr>
          <p:cNvSpPr txBox="1"/>
          <p:nvPr/>
        </p:nvSpPr>
        <p:spPr>
          <a:xfrm>
            <a:off x="3561147" y="5431786"/>
            <a:ext cx="282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Pass på å sette alt som skal </a:t>
            </a:r>
            <a:r>
              <a:rPr lang="nb-NO" sz="1100" dirty="0" err="1"/>
              <a:t>vere</a:t>
            </a:r>
            <a:r>
              <a:rPr lang="nb-NO" sz="1100" dirty="0"/>
              <a:t> inni </a:t>
            </a:r>
            <a:r>
              <a:rPr lang="nb-NO" sz="1100" dirty="0" err="1"/>
              <a:t>while-lykkja</a:t>
            </a:r>
            <a:r>
              <a:rPr lang="nb-NO" sz="1100" dirty="0"/>
              <a:t> med innrykk. Dersom det </a:t>
            </a:r>
            <a:r>
              <a:rPr lang="nb-NO" sz="1100" dirty="0" err="1"/>
              <a:t>ikkje</a:t>
            </a:r>
            <a:r>
              <a:rPr lang="nb-NO" sz="1100" dirty="0"/>
              <a:t> står med innrykk, vil det ikke skje før </a:t>
            </a:r>
            <a:r>
              <a:rPr lang="nb-NO" sz="1100" dirty="0" err="1"/>
              <a:t>lykkja</a:t>
            </a:r>
            <a:r>
              <a:rPr lang="nb-NO" sz="1100" dirty="0"/>
              <a:t> er ferdig, og programmet held fram.</a:t>
            </a:r>
          </a:p>
        </p:txBody>
      </p: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EF153B23-4D47-4093-8F5E-AF959E4D5839}"/>
              </a:ext>
            </a:extLst>
          </p:cNvPr>
          <p:cNvCxnSpPr>
            <a:cxnSpLocks/>
          </p:cNvCxnSpPr>
          <p:nvPr/>
        </p:nvCxnSpPr>
        <p:spPr>
          <a:xfrm flipV="1">
            <a:off x="3781958" y="5078638"/>
            <a:ext cx="65837" cy="353148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Bilde 45">
            <a:extLst>
              <a:ext uri="{FF2B5EF4-FFF2-40B4-BE49-F238E27FC236}">
                <a16:creationId xmlns:a16="http://schemas.microsoft.com/office/drawing/2014/main" id="{7A778F72-2AC3-41B6-92FD-383899688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227" y="8007421"/>
            <a:ext cx="942957" cy="979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BF9F00-0B05-4986-8975-22F07310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96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7A7CC-D210-423B-8200-F650883B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06659"/>
            <a:ext cx="5915025" cy="698722"/>
          </a:xfrm>
        </p:spPr>
        <p:txBody>
          <a:bodyPr/>
          <a:lstStyle/>
          <a:p>
            <a:r>
              <a:rPr lang="nb-NO" dirty="0"/>
              <a:t>For-</a:t>
            </a:r>
            <a:r>
              <a:rPr lang="nb-NO" dirty="0" err="1"/>
              <a:t>lykkjer</a:t>
            </a:r>
            <a:r>
              <a:rPr lang="nb-NO" dirty="0"/>
              <a:t> i Python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66B36EB-32D9-4F2A-BC5F-205CC034E872}"/>
              </a:ext>
            </a:extLst>
          </p:cNvPr>
          <p:cNvSpPr txBox="1"/>
          <p:nvPr/>
        </p:nvSpPr>
        <p:spPr>
          <a:xfrm>
            <a:off x="471487" y="946462"/>
            <a:ext cx="60179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For-</a:t>
            </a:r>
            <a:r>
              <a:rPr lang="nb-NO" sz="1100" dirty="0" err="1"/>
              <a:t>lykkjer</a:t>
            </a:r>
            <a:r>
              <a:rPr lang="nb-NO" sz="1100" dirty="0"/>
              <a:t> (</a:t>
            </a:r>
            <a:r>
              <a:rPr lang="nb-NO" sz="1100" dirty="0" err="1"/>
              <a:t>teljelykkjer</a:t>
            </a:r>
            <a:r>
              <a:rPr lang="nb-NO" sz="1100" dirty="0"/>
              <a:t>) svarer til «repeter </a:t>
            </a:r>
            <a:r>
              <a:rPr lang="nb-NO" sz="1100" dirty="0" err="1"/>
              <a:t>eit</a:t>
            </a:r>
            <a:r>
              <a:rPr lang="nb-NO" sz="1100" dirty="0"/>
              <a:t> visst tal gonger-</a:t>
            </a:r>
            <a:r>
              <a:rPr lang="nb-NO" sz="1100" dirty="0" err="1"/>
              <a:t>lykkjene</a:t>
            </a:r>
            <a:r>
              <a:rPr lang="nb-NO" sz="1100" dirty="0"/>
              <a:t>» i </a:t>
            </a:r>
            <a:r>
              <a:rPr lang="nb-NO" sz="1100" dirty="0" err="1"/>
              <a:t>Scratch</a:t>
            </a:r>
            <a:r>
              <a:rPr lang="nb-NO" sz="1100" dirty="0"/>
              <a:t>.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lykkjene</a:t>
            </a:r>
            <a:r>
              <a:rPr lang="nb-NO" sz="1100" dirty="0"/>
              <a:t> </a:t>
            </a:r>
            <a:r>
              <a:rPr lang="nb-NO" sz="1100" dirty="0" err="1"/>
              <a:t>gjentek</a:t>
            </a:r>
            <a:r>
              <a:rPr lang="nb-NO" sz="1100" dirty="0"/>
              <a:t> det som står inni </a:t>
            </a:r>
            <a:r>
              <a:rPr lang="nb-NO" sz="1100" dirty="0" err="1"/>
              <a:t>dei</a:t>
            </a:r>
            <a:r>
              <a:rPr lang="nb-NO" sz="1100" dirty="0"/>
              <a:t> så mange gonger som vi ønsker. I </a:t>
            </a:r>
            <a:r>
              <a:rPr lang="nb-NO" sz="1100" dirty="0" err="1"/>
              <a:t>Scratch</a:t>
            </a:r>
            <a:r>
              <a:rPr lang="nb-NO" sz="1100" dirty="0"/>
              <a:t> kan vi </a:t>
            </a:r>
            <a:r>
              <a:rPr lang="nb-NO" sz="1100" dirty="0" err="1"/>
              <a:t>berre</a:t>
            </a:r>
            <a:r>
              <a:rPr lang="nb-NO" sz="1100" dirty="0"/>
              <a:t> skrive direkte kor mange gonger vi vil gjenta </a:t>
            </a:r>
            <a:r>
              <a:rPr lang="nb-NO" sz="1100" dirty="0" err="1"/>
              <a:t>lykkja</a:t>
            </a:r>
            <a:r>
              <a:rPr lang="nb-NO" sz="1100" dirty="0"/>
              <a:t>, men i Python er det litt annleis. Der blir det oppretta </a:t>
            </a:r>
            <a:r>
              <a:rPr lang="nb-NO" sz="1100" dirty="0" err="1"/>
              <a:t>ein</a:t>
            </a:r>
            <a:r>
              <a:rPr lang="nb-NO" sz="1100" dirty="0"/>
              <a:t> variabel som </a:t>
            </a:r>
            <a:r>
              <a:rPr lang="nb-NO" sz="1100" dirty="0" err="1"/>
              <a:t>heiter</a:t>
            </a:r>
            <a:r>
              <a:rPr lang="nb-NO" sz="1100" dirty="0"/>
              <a:t> i, vi kan gjerne kalle det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teljevariabel</a:t>
            </a:r>
            <a:r>
              <a:rPr lang="nb-NO" sz="1100" dirty="0"/>
              <a:t>. Han tek til på den talverdien som står først i parentesen til for-</a:t>
            </a:r>
            <a:r>
              <a:rPr lang="nb-NO" sz="1100" dirty="0" err="1"/>
              <a:t>lykkja</a:t>
            </a:r>
            <a:r>
              <a:rPr lang="nb-NO" sz="1100" dirty="0"/>
              <a:t>, i dømet vårt er det 0. Det andre </a:t>
            </a:r>
            <a:r>
              <a:rPr lang="nb-NO" sz="1100" dirty="0" err="1"/>
              <a:t>talet</a:t>
            </a:r>
            <a:r>
              <a:rPr lang="nb-NO" sz="1100" dirty="0"/>
              <a:t> i parentesen viser kva tal </a:t>
            </a:r>
            <a:r>
              <a:rPr lang="nb-NO" sz="1100" dirty="0" err="1"/>
              <a:t>teljervariabelen</a:t>
            </a:r>
            <a:r>
              <a:rPr lang="nb-NO" sz="1100" dirty="0"/>
              <a:t> i skal  </a:t>
            </a:r>
            <a:r>
              <a:rPr lang="nb-NO" sz="1100" dirty="0" err="1"/>
              <a:t>telje</a:t>
            </a:r>
            <a:r>
              <a:rPr lang="nb-NO" sz="1100" dirty="0"/>
              <a:t> seg opp til (men </a:t>
            </a:r>
            <a:r>
              <a:rPr lang="nb-NO" sz="1100" dirty="0" err="1"/>
              <a:t>ikkje</a:t>
            </a:r>
            <a:r>
              <a:rPr lang="nb-NO" sz="1100" dirty="0"/>
              <a:t> inkludert). I situasjonen vår skal i </a:t>
            </a:r>
            <a:r>
              <a:rPr lang="nb-NO" sz="1100" dirty="0" err="1"/>
              <a:t>telje</a:t>
            </a:r>
            <a:r>
              <a:rPr lang="nb-NO" sz="1100" dirty="0"/>
              <a:t> seg opp til verdien 5. Det siste </a:t>
            </a:r>
            <a:r>
              <a:rPr lang="nb-NO" sz="1100" dirty="0" err="1"/>
              <a:t>talet</a:t>
            </a:r>
            <a:r>
              <a:rPr lang="nb-NO" sz="1100" dirty="0"/>
              <a:t> inni parentesen seier kor store steg vi skal </a:t>
            </a:r>
            <a:r>
              <a:rPr lang="nb-NO" sz="1100" dirty="0" err="1"/>
              <a:t>auke</a:t>
            </a:r>
            <a:r>
              <a:rPr lang="nb-NO" sz="1100" dirty="0"/>
              <a:t> verdien til </a:t>
            </a:r>
            <a:r>
              <a:rPr lang="nb-NO" sz="1100" dirty="0" err="1"/>
              <a:t>teljevariabelen</a:t>
            </a:r>
            <a:r>
              <a:rPr lang="nb-NO" sz="1100" dirty="0"/>
              <a:t> i med. I dømet vårt skal vi </a:t>
            </a:r>
            <a:r>
              <a:rPr lang="nb-NO" sz="1100" dirty="0" err="1"/>
              <a:t>telje</a:t>
            </a:r>
            <a:r>
              <a:rPr lang="nb-NO" sz="1100" dirty="0"/>
              <a:t> med 1, altså seier vi at </a:t>
            </a:r>
            <a:r>
              <a:rPr lang="nb-NO" sz="1100" dirty="0" err="1"/>
              <a:t>teljervariabelen</a:t>
            </a:r>
            <a:r>
              <a:rPr lang="nb-NO" sz="1100" dirty="0"/>
              <a:t> tek til på 0, vi tel opp til 5 med å </a:t>
            </a:r>
            <a:r>
              <a:rPr lang="nb-NO" sz="1100" dirty="0" err="1"/>
              <a:t>auke</a:t>
            </a:r>
            <a:r>
              <a:rPr lang="nb-NO" sz="1100" dirty="0"/>
              <a:t> med 1 kvar gong. Da vil i </a:t>
            </a:r>
            <a:r>
              <a:rPr lang="nb-NO" sz="1100" dirty="0" err="1"/>
              <a:t>vere</a:t>
            </a:r>
            <a:r>
              <a:rPr lang="nb-NO" sz="1100" dirty="0"/>
              <a:t> 0, 1, 2, 3, 4 før </a:t>
            </a:r>
            <a:r>
              <a:rPr lang="nb-NO" sz="1100" dirty="0" err="1"/>
              <a:t>lykkja</a:t>
            </a:r>
            <a:r>
              <a:rPr lang="nb-NO" sz="1100" dirty="0"/>
              <a:t> blir avslutta.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8AC4B3B-D707-4F73-86F3-C8A01525B5A8}"/>
              </a:ext>
            </a:extLst>
          </p:cNvPr>
          <p:cNvSpPr txBox="1"/>
          <p:nvPr/>
        </p:nvSpPr>
        <p:spPr>
          <a:xfrm>
            <a:off x="420020" y="5017116"/>
            <a:ext cx="601795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Desse</a:t>
            </a:r>
            <a:r>
              <a:rPr lang="nb-NO" sz="1100" dirty="0"/>
              <a:t> to programma </a:t>
            </a:r>
            <a:r>
              <a:rPr lang="nb-NO" sz="1100" dirty="0" err="1"/>
              <a:t>gjer</a:t>
            </a:r>
            <a:r>
              <a:rPr lang="nb-NO" sz="1100" dirty="0"/>
              <a:t> det same, men her svarer </a:t>
            </a:r>
            <a:r>
              <a:rPr lang="nb-NO" sz="1100" dirty="0" err="1"/>
              <a:t>ikkje</a:t>
            </a:r>
            <a:r>
              <a:rPr lang="nb-NO" sz="1100" dirty="0"/>
              <a:t> kvar kloss i </a:t>
            </a:r>
            <a:r>
              <a:rPr lang="nb-NO" sz="1100" dirty="0" err="1"/>
              <a:t>Scratch</a:t>
            </a:r>
            <a:r>
              <a:rPr lang="nb-NO" sz="1100" dirty="0"/>
              <a:t> til </a:t>
            </a:r>
            <a:r>
              <a:rPr lang="nb-NO" sz="1100" dirty="0" err="1"/>
              <a:t>éi</a:t>
            </a:r>
            <a:r>
              <a:rPr lang="nb-NO" sz="1100" dirty="0"/>
              <a:t> linje i Python. Her er tre av blokkene i </a:t>
            </a:r>
            <a:r>
              <a:rPr lang="nb-NO" sz="1100" dirty="0" err="1"/>
              <a:t>Scratch</a:t>
            </a:r>
            <a:r>
              <a:rPr lang="nb-NO" sz="1100" dirty="0"/>
              <a:t> innbakte i for-</a:t>
            </a:r>
            <a:r>
              <a:rPr lang="nb-NO" sz="1100" dirty="0" err="1"/>
              <a:t>lykkja</a:t>
            </a:r>
            <a:r>
              <a:rPr lang="nb-NO" sz="1100" dirty="0"/>
              <a:t> i python. I tillegg er det to </a:t>
            </a:r>
            <a:r>
              <a:rPr lang="nb-NO" sz="1100" dirty="0" err="1"/>
              <a:t>klossar</a:t>
            </a:r>
            <a:r>
              <a:rPr lang="nb-NO" sz="1100" dirty="0"/>
              <a:t> i </a:t>
            </a:r>
            <a:r>
              <a:rPr lang="nb-NO" sz="1100" dirty="0" err="1"/>
              <a:t>Scratch</a:t>
            </a:r>
            <a:r>
              <a:rPr lang="nb-NO" sz="1100" dirty="0"/>
              <a:t> som </a:t>
            </a:r>
            <a:r>
              <a:rPr lang="nb-NO" sz="1100" dirty="0" err="1"/>
              <a:t>ikkje</a:t>
            </a:r>
            <a:r>
              <a:rPr lang="nb-NO" sz="1100" dirty="0"/>
              <a:t> svarer til </a:t>
            </a:r>
            <a:r>
              <a:rPr lang="nb-NO" sz="1100" dirty="0" err="1"/>
              <a:t>nokon</a:t>
            </a:r>
            <a:r>
              <a:rPr lang="nb-NO" sz="1100" dirty="0"/>
              <a:t> linjer i Python.</a:t>
            </a:r>
          </a:p>
          <a:p>
            <a:endParaRPr lang="nb-NO" sz="400" dirty="0"/>
          </a:p>
          <a:p>
            <a:r>
              <a:rPr lang="nb-NO" sz="1100" dirty="0"/>
              <a:t>I Python treng vi </a:t>
            </a:r>
            <a:r>
              <a:rPr lang="nb-NO" sz="1100" dirty="0" err="1"/>
              <a:t>ikkje</a:t>
            </a:r>
            <a:r>
              <a:rPr lang="nb-NO" sz="1100" dirty="0"/>
              <a:t>  trykke på </a:t>
            </a:r>
            <a:r>
              <a:rPr lang="nb-NO" sz="1100" dirty="0" err="1"/>
              <a:t>eit</a:t>
            </a:r>
            <a:r>
              <a:rPr lang="nb-NO" sz="1100" dirty="0"/>
              <a:t> flagg, vi trykker på </a:t>
            </a:r>
            <a:r>
              <a:rPr lang="nb-NO" sz="1100" dirty="0" err="1"/>
              <a:t>ein</a:t>
            </a:r>
            <a:r>
              <a:rPr lang="nb-NO" sz="1100" dirty="0"/>
              <a:t> «play-knapp» som får koden til å </a:t>
            </a:r>
            <a:r>
              <a:rPr lang="nb-NO" sz="1100" dirty="0" err="1"/>
              <a:t>byrje</a:t>
            </a:r>
            <a:r>
              <a:rPr lang="nb-NO" sz="1100" dirty="0"/>
              <a:t> å </a:t>
            </a:r>
            <a:r>
              <a:rPr lang="nb-NO" sz="1100" dirty="0" err="1"/>
              <a:t>køyre</a:t>
            </a:r>
            <a:r>
              <a:rPr lang="nb-NO" sz="1100" dirty="0"/>
              <a:t>. Dermed treng vi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 som svarer til den første klossen i </a:t>
            </a:r>
            <a:r>
              <a:rPr lang="nb-NO" sz="1100" dirty="0" err="1"/>
              <a:t>Scratch</a:t>
            </a:r>
            <a:r>
              <a:rPr lang="nb-NO" sz="1100" dirty="0"/>
              <a:t>-koden.</a:t>
            </a:r>
          </a:p>
          <a:p>
            <a:endParaRPr lang="nb-NO" sz="400" dirty="0"/>
          </a:p>
          <a:p>
            <a:r>
              <a:rPr lang="nb-NO" sz="1100" dirty="0"/>
              <a:t>I Python viser </a:t>
            </a:r>
            <a:r>
              <a:rPr lang="nb-NO" sz="1100" dirty="0" err="1"/>
              <a:t>ikkje</a:t>
            </a:r>
            <a:r>
              <a:rPr lang="nb-NO" sz="1100" dirty="0"/>
              <a:t> verdien på </a:t>
            </a:r>
            <a:r>
              <a:rPr lang="nb-NO" sz="1100" dirty="0" err="1"/>
              <a:t>variablane</a:t>
            </a:r>
            <a:r>
              <a:rPr lang="nb-NO" sz="1100" dirty="0"/>
              <a:t> med mindre vi skriv </a:t>
            </a:r>
            <a:r>
              <a:rPr lang="nb-NO" sz="1100" dirty="0" err="1"/>
              <a:t>dei</a:t>
            </a:r>
            <a:r>
              <a:rPr lang="nb-NO" sz="1100" dirty="0"/>
              <a:t> ut til skjermen med å bruke </a:t>
            </a:r>
            <a:r>
              <a:rPr lang="nb-NO" sz="1100" dirty="0" err="1"/>
              <a:t>print</a:t>
            </a:r>
            <a:r>
              <a:rPr lang="nb-NO" sz="1100" dirty="0"/>
              <a:t>-kommandoen. I </a:t>
            </a:r>
            <a:r>
              <a:rPr lang="nb-NO" sz="1100" dirty="0" err="1"/>
              <a:t>Scratch</a:t>
            </a:r>
            <a:r>
              <a:rPr lang="nb-NO" sz="1100" dirty="0"/>
              <a:t> visest verdien til alle </a:t>
            </a:r>
            <a:r>
              <a:rPr lang="nb-NO" sz="1100" dirty="0" err="1"/>
              <a:t>variablane</a:t>
            </a:r>
            <a:r>
              <a:rPr lang="nb-NO" sz="1100" dirty="0"/>
              <a:t> heile tida, så der treng vi </a:t>
            </a:r>
            <a:r>
              <a:rPr lang="nb-NO" sz="1100" dirty="0" err="1"/>
              <a:t>ikkje</a:t>
            </a:r>
            <a:r>
              <a:rPr lang="nb-NO" sz="1100" dirty="0"/>
              <a:t> å få vist fram a på </a:t>
            </a:r>
            <a:r>
              <a:rPr lang="nb-NO" sz="1100" dirty="0" err="1"/>
              <a:t>nokon</a:t>
            </a:r>
            <a:r>
              <a:rPr lang="nb-NO" sz="1100" dirty="0"/>
              <a:t> særs måte, men vi rekk </a:t>
            </a:r>
            <a:r>
              <a:rPr lang="nb-NO" sz="1100" dirty="0" err="1"/>
              <a:t>ikkje</a:t>
            </a:r>
            <a:r>
              <a:rPr lang="nb-NO" sz="1100" dirty="0"/>
              <a:t> å sjå kva </a:t>
            </a:r>
            <a:r>
              <a:rPr lang="nb-NO" sz="1100" dirty="0" err="1"/>
              <a:t>verdiar</a:t>
            </a:r>
            <a:r>
              <a:rPr lang="nb-NO" sz="1100" dirty="0"/>
              <a:t> han har undervegs </a:t>
            </a:r>
            <a:r>
              <a:rPr lang="nb-NO" sz="1100" dirty="0" err="1"/>
              <a:t>sidan</a:t>
            </a:r>
            <a:r>
              <a:rPr lang="nb-NO" sz="1100" dirty="0"/>
              <a:t> det går så raskt. For å kunne sjå kva for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verdiar</a:t>
            </a:r>
            <a:r>
              <a:rPr lang="nb-NO" sz="1100" dirty="0"/>
              <a:t> variabelen i </a:t>
            </a:r>
            <a:r>
              <a:rPr lang="nb-NO" sz="1100" dirty="0" err="1"/>
              <a:t>Scratch</a:t>
            </a:r>
            <a:r>
              <a:rPr lang="nb-NO" sz="1100" dirty="0"/>
              <a:t> har, har vi denne gongen lagt inn </a:t>
            </a:r>
            <a:r>
              <a:rPr lang="nb-NO" sz="1100" dirty="0" err="1"/>
              <a:t>ein</a:t>
            </a:r>
            <a:r>
              <a:rPr lang="nb-NO" sz="1100" dirty="0"/>
              <a:t> kloss som seier «vent 1 sekund», og denne </a:t>
            </a:r>
            <a:r>
              <a:rPr lang="nb-NO" sz="1100" dirty="0" err="1"/>
              <a:t>gjer</a:t>
            </a:r>
            <a:r>
              <a:rPr lang="nb-NO" sz="1100" dirty="0"/>
              <a:t> at programmet tek </a:t>
            </a:r>
            <a:r>
              <a:rPr lang="nb-NO" sz="1100" dirty="0" err="1"/>
              <a:t>ein</a:t>
            </a:r>
            <a:r>
              <a:rPr lang="nb-NO" sz="1100" dirty="0"/>
              <a:t> pause i </a:t>
            </a:r>
            <a:r>
              <a:rPr lang="nb-NO" sz="1100" dirty="0" err="1"/>
              <a:t>eitt</a:t>
            </a:r>
            <a:r>
              <a:rPr lang="nb-NO" sz="1100" dirty="0"/>
              <a:t> sekund. Da rekk vi å sjå verdien på variabelen før programmet går </a:t>
            </a:r>
            <a:r>
              <a:rPr lang="nb-NO" sz="1100" dirty="0" err="1"/>
              <a:t>vidare</a:t>
            </a:r>
            <a:r>
              <a:rPr lang="nb-NO" sz="1100" dirty="0"/>
              <a:t> att.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B267127-A7A5-4FCE-A988-F35231EC53A3}"/>
              </a:ext>
            </a:extLst>
          </p:cNvPr>
          <p:cNvSpPr txBox="1"/>
          <p:nvPr/>
        </p:nvSpPr>
        <p:spPr>
          <a:xfrm>
            <a:off x="3065452" y="3158838"/>
            <a:ext cx="3372525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Snakk om</a:t>
            </a:r>
          </a:p>
          <a:p>
            <a:endParaRPr lang="nb-NO" sz="400" dirty="0"/>
          </a:p>
          <a:p>
            <a:r>
              <a:rPr lang="nb-NO" sz="1100" dirty="0"/>
              <a:t>Kva ville skjedd om vi brukte variabel a i staden for </a:t>
            </a:r>
            <a:r>
              <a:rPr lang="nb-NO" sz="1100" dirty="0" err="1"/>
              <a:t>talet</a:t>
            </a:r>
            <a:r>
              <a:rPr lang="nb-NO" sz="1100" dirty="0"/>
              <a:t> 4 i </a:t>
            </a:r>
            <a:r>
              <a:rPr lang="nb-NO" sz="1100" dirty="0" err="1"/>
              <a:t>lykkja</a:t>
            </a:r>
            <a:r>
              <a:rPr lang="nb-NO" sz="1100" dirty="0"/>
              <a:t> i </a:t>
            </a:r>
            <a:r>
              <a:rPr lang="nb-NO" sz="1100" dirty="0" err="1"/>
              <a:t>Scratch</a:t>
            </a:r>
            <a:r>
              <a:rPr lang="nb-NO" sz="1100" dirty="0"/>
              <a:t>?</a:t>
            </a:r>
            <a:endParaRPr lang="nb-NO" sz="400" dirty="0"/>
          </a:p>
          <a:p>
            <a:endParaRPr lang="nb-NO" sz="400" dirty="0"/>
          </a:p>
          <a:p>
            <a:r>
              <a:rPr lang="nb-NO" sz="1100" dirty="0"/>
              <a:t>Går både </a:t>
            </a:r>
            <a:r>
              <a:rPr lang="nb-NO" sz="1100" dirty="0" err="1"/>
              <a:t>Scratch</a:t>
            </a:r>
            <a:r>
              <a:rPr lang="nb-NO" sz="1100" dirty="0"/>
              <a:t>-programmet og </a:t>
            </a:r>
            <a:r>
              <a:rPr lang="nb-NO" sz="1100" dirty="0" err="1"/>
              <a:t>Pythonprogrammet</a:t>
            </a:r>
            <a:r>
              <a:rPr lang="nb-NO" sz="1100" dirty="0"/>
              <a:t> gjennom </a:t>
            </a:r>
            <a:r>
              <a:rPr lang="nb-NO" sz="1100" dirty="0" err="1"/>
              <a:t>lykkja</a:t>
            </a:r>
            <a:r>
              <a:rPr lang="nb-NO" sz="1100" dirty="0"/>
              <a:t> like mange gonger?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3514368-8701-4A95-AE93-957C9508D7D4}"/>
              </a:ext>
            </a:extLst>
          </p:cNvPr>
          <p:cNvSpPr txBox="1"/>
          <p:nvPr/>
        </p:nvSpPr>
        <p:spPr>
          <a:xfrm>
            <a:off x="2474949" y="4270249"/>
            <a:ext cx="2857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Korleis skrive for-</a:t>
            </a:r>
            <a:r>
              <a:rPr lang="nb-NO" sz="1100" b="1" dirty="0" err="1"/>
              <a:t>lykkjer</a:t>
            </a:r>
            <a:r>
              <a:rPr lang="nb-NO" sz="1100" b="1" dirty="0"/>
              <a:t> – ei oppskrift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86B92B9C-6933-44AF-A4A4-2288F1F8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29" y="4542924"/>
            <a:ext cx="3927999" cy="28240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17A6A9A-287A-42D5-86E2-354B380E4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4" y="2625845"/>
            <a:ext cx="1677573" cy="221326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B9349ABE-E146-4B0D-8527-EC374919B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84" y="2690579"/>
            <a:ext cx="1821118" cy="314821"/>
          </a:xfrm>
          <a:prstGeom prst="rect">
            <a:avLst/>
          </a:prstGeom>
        </p:spPr>
      </p:pic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7B218FC9-DA26-45A2-9DF9-A739DDAF2884}"/>
              </a:ext>
            </a:extLst>
          </p:cNvPr>
          <p:cNvCxnSpPr>
            <a:cxnSpLocks/>
          </p:cNvCxnSpPr>
          <p:nvPr/>
        </p:nvCxnSpPr>
        <p:spPr>
          <a:xfrm flipV="1">
            <a:off x="2007932" y="2726779"/>
            <a:ext cx="287045" cy="577807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D9263459-204D-449D-94FC-CDC35FD27D69}"/>
              </a:ext>
            </a:extLst>
          </p:cNvPr>
          <p:cNvCxnSpPr>
            <a:cxnSpLocks/>
          </p:cNvCxnSpPr>
          <p:nvPr/>
        </p:nvCxnSpPr>
        <p:spPr>
          <a:xfrm flipV="1">
            <a:off x="1922153" y="2788405"/>
            <a:ext cx="412692" cy="863277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9CB44510-5DF4-41B9-87EB-CD265348CDE0}"/>
              </a:ext>
            </a:extLst>
          </p:cNvPr>
          <p:cNvCxnSpPr>
            <a:cxnSpLocks/>
          </p:cNvCxnSpPr>
          <p:nvPr/>
        </p:nvCxnSpPr>
        <p:spPr>
          <a:xfrm flipV="1">
            <a:off x="2294977" y="2851961"/>
            <a:ext cx="79737" cy="1520641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B54FAA2-5BA2-47F9-B94A-E5765F56246B}"/>
              </a:ext>
            </a:extLst>
          </p:cNvPr>
          <p:cNvSpPr txBox="1"/>
          <p:nvPr/>
        </p:nvSpPr>
        <p:spPr>
          <a:xfrm>
            <a:off x="420020" y="7094608"/>
            <a:ext cx="354423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vil bli vist på skjermen for </a:t>
            </a:r>
            <a:r>
              <a:rPr lang="nb-NO" sz="1100" dirty="0" err="1"/>
              <a:t>desse</a:t>
            </a:r>
            <a:r>
              <a:rPr lang="nb-NO" sz="1100" dirty="0"/>
              <a:t> fem programma? </a:t>
            </a:r>
          </a:p>
          <a:p>
            <a:endParaRPr lang="nb-NO" sz="400" dirty="0"/>
          </a:p>
          <a:p>
            <a:r>
              <a:rPr lang="nb-NO" sz="1100" dirty="0"/>
              <a:t>Skriv ned kva du trur vil visest på skjermen, og skriv inn programma med </a:t>
            </a:r>
            <a:r>
              <a:rPr lang="nb-NO" sz="1100" dirty="0" err="1"/>
              <a:t>Pythonkode</a:t>
            </a:r>
            <a:r>
              <a:rPr lang="nb-NO" sz="1100" dirty="0"/>
              <a:t> etterpå.</a:t>
            </a:r>
          </a:p>
          <a:p>
            <a:r>
              <a:rPr lang="nb-NO" sz="1100" dirty="0" err="1"/>
              <a:t>Køyr</a:t>
            </a:r>
            <a:r>
              <a:rPr lang="nb-NO" sz="1100" dirty="0"/>
              <a:t> koden, og sjekk om du får det svaret du trudde du skulle få. </a:t>
            </a:r>
          </a:p>
          <a:p>
            <a:endParaRPr lang="nb-NO" sz="400" dirty="0"/>
          </a:p>
          <a:p>
            <a:pPr marL="228600" indent="-228600">
              <a:buFont typeface="+mj-lt"/>
              <a:buAutoNum type="arabicPeriod" startAt="2"/>
            </a:pPr>
            <a:r>
              <a:rPr lang="nb-NO" sz="1100" dirty="0"/>
              <a:t>Dersom du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fekk</a:t>
            </a:r>
            <a:r>
              <a:rPr lang="nb-NO" sz="1100" dirty="0"/>
              <a:t> svaret du trudde, hva var grunnen til det, trur du? Diskuter gjerne med andre.</a:t>
            </a:r>
          </a:p>
          <a:p>
            <a:pPr marL="228600" indent="-228600">
              <a:buFont typeface="+mj-lt"/>
              <a:buAutoNum type="arabicPeriod" startAt="2"/>
            </a:pPr>
            <a:endParaRPr lang="nb-NO" sz="400" dirty="0"/>
          </a:p>
          <a:p>
            <a:pPr marL="228600" indent="-228600">
              <a:buFont typeface="+mj-lt"/>
              <a:buAutoNum type="arabicPeriod" startAt="2"/>
            </a:pPr>
            <a:r>
              <a:rPr lang="nb-NO" sz="1100" dirty="0"/>
              <a:t>Kan du lage </a:t>
            </a:r>
            <a:r>
              <a:rPr lang="nb-NO" sz="1100" dirty="0" err="1"/>
              <a:t>nokre</a:t>
            </a:r>
            <a:r>
              <a:rPr lang="nb-NO" sz="1100" dirty="0"/>
              <a:t> program </a:t>
            </a:r>
            <a:r>
              <a:rPr lang="nb-NO" sz="1100" dirty="0" err="1"/>
              <a:t>sjølv</a:t>
            </a:r>
            <a:r>
              <a:rPr lang="nb-NO" sz="1100" dirty="0"/>
              <a:t>? Få </a:t>
            </a:r>
            <a:r>
              <a:rPr lang="nb-NO" sz="1100" dirty="0" err="1"/>
              <a:t>ein</a:t>
            </a:r>
            <a:r>
              <a:rPr lang="nb-NO" sz="1100" dirty="0"/>
              <a:t> i klassen til å gisse kva som vil skje i programma dine, eller kan hende </a:t>
            </a:r>
            <a:r>
              <a:rPr lang="nb-NO" sz="1100" dirty="0" err="1"/>
              <a:t>læraren</a:t>
            </a:r>
            <a:r>
              <a:rPr lang="nb-NO" sz="1100" dirty="0"/>
              <a:t>?</a:t>
            </a:r>
          </a:p>
        </p:txBody>
      </p:sp>
      <p:pic>
        <p:nvPicPr>
          <p:cNvPr id="44" name="Bilde 43">
            <a:extLst>
              <a:ext uri="{FF2B5EF4-FFF2-40B4-BE49-F238E27FC236}">
                <a16:creationId xmlns:a16="http://schemas.microsoft.com/office/drawing/2014/main" id="{212BB8F6-DAF3-44F8-93B5-20F89650F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974" y="7260752"/>
            <a:ext cx="1926048" cy="3441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90160C99-E406-4701-B6B7-67283CFAA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702" y="7739122"/>
            <a:ext cx="1936320" cy="3749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03D70D58-F8FB-4D6E-B7BA-134495BAA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702" y="8248308"/>
            <a:ext cx="2013362" cy="3492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5DFE8D48-ED32-43EC-8C28-87F0E5A46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38" y="8731814"/>
            <a:ext cx="2013362" cy="338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6024BC95-7F0D-4414-8861-5F110FE14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974" y="9205047"/>
            <a:ext cx="2003090" cy="3338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AEFD484-DAC8-484C-AA84-6AD1138A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7465" y="9253882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27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7455BA-F1E0-49B1-859A-FC356F20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85" y="275471"/>
            <a:ext cx="5915025" cy="816486"/>
          </a:xfrm>
        </p:spPr>
        <p:txBody>
          <a:bodyPr/>
          <a:lstStyle/>
          <a:p>
            <a:r>
              <a:rPr lang="nb-NO" dirty="0"/>
              <a:t>Lister i Python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27568B8-512E-4330-BCF3-568B24E50EC2}"/>
              </a:ext>
            </a:extLst>
          </p:cNvPr>
          <p:cNvSpPr txBox="1"/>
          <p:nvPr/>
        </p:nvSpPr>
        <p:spPr>
          <a:xfrm>
            <a:off x="381217" y="1129393"/>
            <a:ext cx="47035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Ofte treng vi å bruke mange </a:t>
            </a:r>
            <a:r>
              <a:rPr lang="nb-NO" sz="1100" dirty="0" err="1"/>
              <a:t>variablar</a:t>
            </a:r>
            <a:r>
              <a:rPr lang="nb-NO" sz="1100" dirty="0"/>
              <a:t>, og da kan det </a:t>
            </a:r>
            <a:r>
              <a:rPr lang="nb-NO" sz="1100" dirty="0" err="1"/>
              <a:t>vere</a:t>
            </a:r>
            <a:r>
              <a:rPr lang="nb-NO" sz="1100" dirty="0"/>
              <a:t> greit å lage ei liste eller </a:t>
            </a:r>
            <a:r>
              <a:rPr lang="nb-NO" sz="1100" dirty="0" err="1"/>
              <a:t>ein</a:t>
            </a:r>
            <a:r>
              <a:rPr lang="nb-NO" sz="1100" dirty="0"/>
              <a:t> tabell (array i Python). Dersom </a:t>
            </a:r>
            <a:r>
              <a:rPr lang="nb-NO" sz="1100" dirty="0" err="1"/>
              <a:t>éin</a:t>
            </a:r>
            <a:r>
              <a:rPr lang="nb-NO" sz="1100" dirty="0"/>
              <a:t> variabel svarer til </a:t>
            </a:r>
            <a:r>
              <a:rPr lang="nb-NO" sz="1100" dirty="0" err="1"/>
              <a:t>éin</a:t>
            </a:r>
            <a:r>
              <a:rPr lang="nb-NO" sz="1100" dirty="0"/>
              <a:t> skuff som har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namn</a:t>
            </a:r>
            <a:r>
              <a:rPr lang="nb-NO" sz="1100" dirty="0"/>
              <a:t> og </a:t>
            </a:r>
            <a:r>
              <a:rPr lang="nb-NO" sz="1100" dirty="0" err="1"/>
              <a:t>ein</a:t>
            </a:r>
            <a:r>
              <a:rPr lang="nb-NO" sz="1100" dirty="0"/>
              <a:t> verdi, er ei liste som </a:t>
            </a:r>
            <a:r>
              <a:rPr lang="nb-NO" sz="1100" dirty="0" err="1"/>
              <a:t>ein</a:t>
            </a:r>
            <a:r>
              <a:rPr lang="nb-NO" sz="1100" dirty="0"/>
              <a:t> kommode med </a:t>
            </a:r>
            <a:r>
              <a:rPr lang="nb-NO" sz="1100" dirty="0" err="1"/>
              <a:t>fleire</a:t>
            </a:r>
            <a:r>
              <a:rPr lang="nb-NO" sz="1100" dirty="0"/>
              <a:t> </a:t>
            </a:r>
            <a:r>
              <a:rPr lang="nb-NO" sz="1100" dirty="0" err="1"/>
              <a:t>skuffar</a:t>
            </a:r>
            <a:r>
              <a:rPr lang="nb-NO" sz="1100" dirty="0"/>
              <a:t>. Kvar variabel er </a:t>
            </a:r>
            <a:r>
              <a:rPr lang="nb-NO" sz="1100" dirty="0" err="1"/>
              <a:t>eitt</a:t>
            </a:r>
            <a:r>
              <a:rPr lang="nb-NO" sz="1100" dirty="0"/>
              <a:t> element i lista, og kvart element har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namn</a:t>
            </a:r>
            <a:r>
              <a:rPr lang="nb-NO" sz="1100" dirty="0"/>
              <a:t> og </a:t>
            </a:r>
            <a:r>
              <a:rPr lang="nb-NO" sz="1100" dirty="0" err="1"/>
              <a:t>ein</a:t>
            </a:r>
            <a:r>
              <a:rPr lang="nb-NO" sz="1100" dirty="0"/>
              <a:t> verdi. </a:t>
            </a:r>
            <a:r>
              <a:rPr lang="nb-NO" sz="1100" dirty="0" err="1"/>
              <a:t>Namnet</a:t>
            </a:r>
            <a:r>
              <a:rPr lang="nb-NO" sz="1100" dirty="0"/>
              <a:t> på elementet er </a:t>
            </a:r>
            <a:r>
              <a:rPr lang="nb-NO" sz="1100" dirty="0" err="1"/>
              <a:t>namnet</a:t>
            </a:r>
            <a:r>
              <a:rPr lang="nb-NO" sz="1100" dirty="0"/>
              <a:t> på heile lista </a:t>
            </a:r>
            <a:r>
              <a:rPr lang="nb-NO" sz="1100" dirty="0" err="1"/>
              <a:t>saman</a:t>
            </a:r>
            <a:r>
              <a:rPr lang="nb-NO" sz="1100" dirty="0"/>
              <a:t> med plasseringa på lista, altså kva for ei rad det høyrer til.</a:t>
            </a:r>
          </a:p>
          <a:p>
            <a:endParaRPr lang="nb-NO" sz="400" dirty="0"/>
          </a:p>
          <a:p>
            <a:r>
              <a:rPr lang="nb-NO" sz="1100" dirty="0"/>
              <a:t>Dermed treng vi </a:t>
            </a:r>
            <a:r>
              <a:rPr lang="nb-NO" sz="1100" dirty="0" err="1"/>
              <a:t>ikkje</a:t>
            </a:r>
            <a:r>
              <a:rPr lang="nb-NO" sz="1100" dirty="0"/>
              <a:t> å lage et eige </a:t>
            </a:r>
            <a:r>
              <a:rPr lang="nb-NO" sz="1100" dirty="0" err="1"/>
              <a:t>namn</a:t>
            </a:r>
            <a:r>
              <a:rPr lang="nb-NO" sz="1100" dirty="0"/>
              <a:t> til kvart element. Det er og enkelt å bruke ei </a:t>
            </a:r>
            <a:r>
              <a:rPr lang="nb-NO" sz="1100" dirty="0" err="1"/>
              <a:t>lykkje</a:t>
            </a:r>
            <a:r>
              <a:rPr lang="nb-NO" sz="1100" dirty="0"/>
              <a:t> for å gå gjennom alle elementa for å bruke </a:t>
            </a:r>
            <a:r>
              <a:rPr lang="nb-NO" sz="1100" dirty="0" err="1"/>
              <a:t>dei</a:t>
            </a:r>
            <a:r>
              <a:rPr lang="nb-NO" sz="1100" dirty="0"/>
              <a:t>, til dømes i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reknestykke</a:t>
            </a:r>
            <a:r>
              <a:rPr lang="nb-NO" sz="1100" dirty="0"/>
              <a:t>.</a:t>
            </a:r>
          </a:p>
          <a:p>
            <a:endParaRPr lang="nb-NO" sz="400" dirty="0"/>
          </a:p>
          <a:p>
            <a:r>
              <a:rPr lang="nb-NO" sz="1100" dirty="0"/>
              <a:t>Ei liste har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namn</a:t>
            </a:r>
            <a:r>
              <a:rPr lang="nb-NO" sz="1100" dirty="0"/>
              <a:t> og element med kvart sitt nummer. Det som er litt spesielt med lister </a:t>
            </a:r>
            <a:r>
              <a:rPr lang="nb-NO" sz="1100" dirty="0" err="1"/>
              <a:t>innan</a:t>
            </a:r>
            <a:r>
              <a:rPr lang="nb-NO" sz="1100" dirty="0"/>
              <a:t> programmering, er at det første elementet er element nummer 0. Det er fort gjort å </a:t>
            </a:r>
            <a:r>
              <a:rPr lang="nb-NO" sz="1100" dirty="0" err="1"/>
              <a:t>gløyme</a:t>
            </a:r>
            <a:r>
              <a:rPr lang="nb-NO" sz="1100" dirty="0"/>
              <a:t> når </a:t>
            </a:r>
            <a:r>
              <a:rPr lang="nb-NO" sz="1100" dirty="0" err="1"/>
              <a:t>ein</a:t>
            </a:r>
            <a:r>
              <a:rPr lang="nb-NO" sz="1100" dirty="0"/>
              <a:t> programmerer, og er alltid lurt å sjekke som </a:t>
            </a:r>
            <a:r>
              <a:rPr lang="nb-NO" sz="1100" dirty="0" err="1"/>
              <a:t>ein</a:t>
            </a:r>
            <a:r>
              <a:rPr lang="nb-NO" sz="1100" dirty="0"/>
              <a:t> del av feilsøkinga. Ei liste har i utgangspunktet </a:t>
            </a:r>
            <a:r>
              <a:rPr lang="nb-NO" sz="1100" dirty="0" err="1"/>
              <a:t>berre</a:t>
            </a:r>
            <a:r>
              <a:rPr lang="nb-NO" sz="1100" dirty="0"/>
              <a:t> element med </a:t>
            </a:r>
            <a:r>
              <a:rPr lang="nb-NO" sz="1100" dirty="0" err="1"/>
              <a:t>éin</a:t>
            </a:r>
            <a:r>
              <a:rPr lang="nb-NO" sz="1100" dirty="0"/>
              <a:t> datatype. Det går </a:t>
            </a:r>
            <a:r>
              <a:rPr lang="nb-NO" sz="1100" dirty="0" err="1"/>
              <a:t>ikkje</a:t>
            </a:r>
            <a:r>
              <a:rPr lang="nb-NO" sz="1100" dirty="0"/>
              <a:t> an å bruke </a:t>
            </a:r>
            <a:r>
              <a:rPr lang="nb-NO" sz="1100" dirty="0" err="1"/>
              <a:t>nokon</a:t>
            </a:r>
            <a:r>
              <a:rPr lang="nb-NO" sz="1100" dirty="0"/>
              <a:t> </a:t>
            </a:r>
            <a:r>
              <a:rPr lang="nb-NO" sz="1100" dirty="0" err="1"/>
              <a:t>heiltal</a:t>
            </a:r>
            <a:r>
              <a:rPr lang="nb-NO" sz="1100" dirty="0"/>
              <a:t> og </a:t>
            </a:r>
            <a:r>
              <a:rPr lang="nb-NO" sz="1100" dirty="0" err="1"/>
              <a:t>nokon</a:t>
            </a:r>
            <a:r>
              <a:rPr lang="nb-NO" sz="1100" dirty="0"/>
              <a:t> </a:t>
            </a:r>
            <a:r>
              <a:rPr lang="nb-NO" sz="1100" dirty="0" err="1"/>
              <a:t>tekstverdiar</a:t>
            </a:r>
            <a:r>
              <a:rPr lang="nb-NO" sz="1100" dirty="0"/>
              <a:t> i same liste. Ei liste er i utgangspunktet ei lang rekke med element, og er med det </a:t>
            </a:r>
            <a:r>
              <a:rPr lang="nb-NO" sz="1100" dirty="0" err="1"/>
              <a:t>eindimensjonal</a:t>
            </a:r>
            <a:r>
              <a:rPr lang="nb-NO" sz="1100" dirty="0"/>
              <a:t>.</a:t>
            </a:r>
          </a:p>
          <a:p>
            <a:endParaRPr lang="nb-NO" sz="400" dirty="0"/>
          </a:p>
          <a:p>
            <a:r>
              <a:rPr lang="nb-NO" sz="1100" dirty="0" err="1"/>
              <a:t>Namnet</a:t>
            </a:r>
            <a:r>
              <a:rPr lang="nb-NO" sz="1100" dirty="0"/>
              <a:t> på lista må </a:t>
            </a:r>
            <a:r>
              <a:rPr lang="nb-NO" sz="1100" dirty="0" err="1"/>
              <a:t>vere</a:t>
            </a:r>
            <a:r>
              <a:rPr lang="nb-NO" sz="1100" dirty="0"/>
              <a:t> </a:t>
            </a:r>
            <a:r>
              <a:rPr lang="nb-NO" sz="1100" dirty="0" err="1"/>
              <a:t>eitt</a:t>
            </a:r>
            <a:r>
              <a:rPr lang="nb-NO" sz="1100" dirty="0"/>
              <a:t> </a:t>
            </a:r>
            <a:r>
              <a:rPr lang="nb-NO" sz="1100" dirty="0" err="1"/>
              <a:t>samanhengande</a:t>
            </a:r>
            <a:r>
              <a:rPr lang="nb-NO" sz="1100" dirty="0"/>
              <a:t> ord for at Python skal </a:t>
            </a:r>
            <a:r>
              <a:rPr lang="nb-NO" sz="1100" dirty="0" err="1"/>
              <a:t>skjøne</a:t>
            </a:r>
            <a:r>
              <a:rPr lang="nb-NO" sz="1100" dirty="0"/>
              <a:t> det. </a:t>
            </a:r>
            <a:r>
              <a:rPr lang="nb-NO" sz="1100" dirty="0" err="1"/>
              <a:t>Innan</a:t>
            </a:r>
            <a:r>
              <a:rPr lang="nb-NO" sz="1100" dirty="0"/>
              <a:t> programmering er det </a:t>
            </a:r>
            <a:r>
              <a:rPr lang="nb-NO" sz="1100" dirty="0" err="1"/>
              <a:t>vanleg</a:t>
            </a:r>
            <a:r>
              <a:rPr lang="nb-NO" sz="1100" dirty="0"/>
              <a:t> å bruke _ som mellomrom for </a:t>
            </a:r>
            <a:r>
              <a:rPr lang="nb-NO" sz="1100" dirty="0" err="1"/>
              <a:t>namn</a:t>
            </a:r>
            <a:r>
              <a:rPr lang="nb-NO" sz="1100" dirty="0"/>
              <a:t> på </a:t>
            </a:r>
            <a:r>
              <a:rPr lang="nb-NO" sz="1100" dirty="0" err="1"/>
              <a:t>variablar</a:t>
            </a:r>
            <a:r>
              <a:rPr lang="nb-NO" sz="1100" dirty="0"/>
              <a:t>, lister og </a:t>
            </a:r>
            <a:r>
              <a:rPr lang="nb-NO" sz="1100" dirty="0" err="1"/>
              <a:t>tabellar</a:t>
            </a:r>
            <a:r>
              <a:rPr lang="nb-NO" sz="1100" dirty="0"/>
              <a:t>. </a:t>
            </a:r>
            <a:r>
              <a:rPr lang="nb-NO" sz="1100" dirty="0" err="1"/>
              <a:t>Bokstavane</a:t>
            </a:r>
            <a:r>
              <a:rPr lang="nb-NO" sz="1100" dirty="0"/>
              <a:t> æ, ø og å bør vi unngå, </a:t>
            </a:r>
            <a:r>
              <a:rPr lang="nb-NO" sz="1100" dirty="0" err="1"/>
              <a:t>sidan</a:t>
            </a:r>
            <a:r>
              <a:rPr lang="nb-NO" sz="1100" dirty="0"/>
              <a:t> </a:t>
            </a:r>
            <a:r>
              <a:rPr lang="nb-NO" sz="1100" dirty="0" err="1"/>
              <a:t>nokre</a:t>
            </a:r>
            <a:r>
              <a:rPr lang="nb-NO" sz="1100" dirty="0"/>
              <a:t> Python-</a:t>
            </a:r>
            <a:r>
              <a:rPr lang="nb-NO" sz="1100" dirty="0" err="1"/>
              <a:t>editorar</a:t>
            </a:r>
            <a:r>
              <a:rPr lang="nb-NO" sz="1100" dirty="0"/>
              <a:t>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taklar</a:t>
            </a:r>
            <a:r>
              <a:rPr lang="nb-NO" sz="1100" dirty="0"/>
              <a:t> </a:t>
            </a:r>
            <a:r>
              <a:rPr lang="nb-NO" sz="1100" dirty="0" err="1"/>
              <a:t>namn</a:t>
            </a:r>
            <a:r>
              <a:rPr lang="nb-NO" sz="1100" dirty="0"/>
              <a:t> som bruker andre enn engelske </a:t>
            </a:r>
            <a:r>
              <a:rPr lang="nb-NO" sz="1100" dirty="0" err="1"/>
              <a:t>teikn</a:t>
            </a:r>
            <a:r>
              <a:rPr lang="nb-NO" sz="1100" dirty="0"/>
              <a:t>. 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5BC2DC7-438A-4FEE-86FC-3D8902EE0FE5}"/>
              </a:ext>
            </a:extLst>
          </p:cNvPr>
          <p:cNvSpPr txBox="1"/>
          <p:nvPr/>
        </p:nvSpPr>
        <p:spPr>
          <a:xfrm>
            <a:off x="5381367" y="2121160"/>
            <a:ext cx="103683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Ønskeliste</a:t>
            </a:r>
          </a:p>
          <a:p>
            <a:endParaRPr lang="nb-NO" sz="400" dirty="0"/>
          </a:p>
          <a:p>
            <a:r>
              <a:rPr lang="nb-NO" sz="1100" dirty="0"/>
              <a:t>0.    Hund</a:t>
            </a:r>
          </a:p>
          <a:p>
            <a:pPr marL="228600" indent="-228600">
              <a:buAutoNum type="arabicPeriod"/>
            </a:pPr>
            <a:r>
              <a:rPr lang="nb-NO" sz="1100" dirty="0"/>
              <a:t>Mobil</a:t>
            </a:r>
          </a:p>
          <a:p>
            <a:pPr marL="228600" indent="-228600">
              <a:buAutoNum type="arabicPeriod"/>
            </a:pPr>
            <a:r>
              <a:rPr lang="nb-NO" sz="1100" dirty="0"/>
              <a:t>Sko</a:t>
            </a:r>
          </a:p>
          <a:p>
            <a:pPr marL="228600" indent="-228600">
              <a:buAutoNum type="arabicPeriod"/>
            </a:pPr>
            <a:r>
              <a:rPr lang="nb-NO" sz="1100" dirty="0"/>
              <a:t>Bukse</a:t>
            </a:r>
          </a:p>
          <a:p>
            <a:pPr marL="228600" indent="-228600">
              <a:buAutoNum type="arabicPeriod"/>
            </a:pPr>
            <a:r>
              <a:rPr lang="nb-NO" sz="1100" dirty="0"/>
              <a:t>Hagenisse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0211F9C-7C96-4C21-ADDD-36E13DD6EEAC}"/>
              </a:ext>
            </a:extLst>
          </p:cNvPr>
          <p:cNvSpPr txBox="1"/>
          <p:nvPr/>
        </p:nvSpPr>
        <p:spPr>
          <a:xfrm>
            <a:off x="4374491" y="7634270"/>
            <a:ext cx="1704661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Diskusjonsoppgåver</a:t>
            </a:r>
            <a:endParaRPr lang="nb-NO" sz="1100" b="1" dirty="0"/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Kvifor</a:t>
            </a:r>
            <a:r>
              <a:rPr lang="nb-NO" sz="1100" dirty="0"/>
              <a:t> er det liten vits i å bruke ei </a:t>
            </a:r>
            <a:r>
              <a:rPr lang="nb-NO" sz="1100" dirty="0" err="1"/>
              <a:t>lykkje</a:t>
            </a:r>
            <a:r>
              <a:rPr lang="nb-NO" sz="1100" dirty="0"/>
              <a:t> for å legge </a:t>
            </a:r>
            <a:r>
              <a:rPr lang="nb-NO" sz="1100" dirty="0" err="1"/>
              <a:t>saman</a:t>
            </a:r>
            <a:r>
              <a:rPr lang="nb-NO" sz="1100" dirty="0"/>
              <a:t> mange </a:t>
            </a:r>
            <a:r>
              <a:rPr lang="nb-NO" sz="1100" dirty="0" err="1"/>
              <a:t>variablar</a:t>
            </a:r>
            <a:r>
              <a:rPr lang="nb-NO" sz="1100" dirty="0"/>
              <a:t>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 err="1"/>
              <a:t>Kvifor</a:t>
            </a:r>
            <a:r>
              <a:rPr lang="nb-NO" sz="1100" dirty="0"/>
              <a:t> er det enkelt å bruke ei </a:t>
            </a:r>
            <a:r>
              <a:rPr lang="nb-NO" sz="1100" dirty="0" err="1"/>
              <a:t>lykkje</a:t>
            </a:r>
            <a:r>
              <a:rPr lang="nb-NO" sz="1100" dirty="0"/>
              <a:t> for å </a:t>
            </a:r>
            <a:r>
              <a:rPr lang="nb-NO" sz="1100" dirty="0" err="1"/>
              <a:t>gjere</a:t>
            </a:r>
            <a:r>
              <a:rPr lang="nb-NO" sz="1100" dirty="0"/>
              <a:t> det same dersom du har alle </a:t>
            </a:r>
            <a:r>
              <a:rPr lang="nb-NO" sz="1100" dirty="0" err="1"/>
              <a:t>verdiane</a:t>
            </a:r>
            <a:r>
              <a:rPr lang="nb-NO" sz="1100" dirty="0"/>
              <a:t> i ei liste?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E7633EDC-9166-4115-BE7E-C4B7675F7BA0}"/>
              </a:ext>
            </a:extLst>
          </p:cNvPr>
          <p:cNvSpPr/>
          <p:nvPr/>
        </p:nvSpPr>
        <p:spPr>
          <a:xfrm>
            <a:off x="5452804" y="3043238"/>
            <a:ext cx="847984" cy="221456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6B580876-0FB8-41D9-BEB1-BE357969F29B}"/>
              </a:ext>
            </a:extLst>
          </p:cNvPr>
          <p:cNvCxnSpPr>
            <a:cxnSpLocks/>
          </p:cNvCxnSpPr>
          <p:nvPr/>
        </p:nvCxnSpPr>
        <p:spPr>
          <a:xfrm flipV="1">
            <a:off x="5761542" y="3317646"/>
            <a:ext cx="138241" cy="222858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F2E2A95-4ECC-4D04-962E-C188D046586C}"/>
              </a:ext>
            </a:extLst>
          </p:cNvPr>
          <p:cNvSpPr txBox="1"/>
          <p:nvPr/>
        </p:nvSpPr>
        <p:spPr>
          <a:xfrm>
            <a:off x="5366122" y="3540504"/>
            <a:ext cx="11980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Eit</a:t>
            </a:r>
            <a:r>
              <a:rPr lang="nb-NO" sz="1100" dirty="0"/>
              <a:t> element har både et </a:t>
            </a:r>
            <a:r>
              <a:rPr lang="nb-NO" sz="1100" dirty="0" err="1"/>
              <a:t>namn</a:t>
            </a:r>
            <a:r>
              <a:rPr lang="nb-NO" sz="1100" dirty="0"/>
              <a:t> og </a:t>
            </a:r>
            <a:r>
              <a:rPr lang="nb-NO" sz="1100" dirty="0" err="1"/>
              <a:t>ein</a:t>
            </a:r>
            <a:r>
              <a:rPr lang="nb-NO" sz="1100" dirty="0"/>
              <a:t> verdi.</a:t>
            </a:r>
          </a:p>
          <a:p>
            <a:endParaRPr lang="nb-NO" sz="400" dirty="0"/>
          </a:p>
          <a:p>
            <a:r>
              <a:rPr lang="nb-NO" sz="1100" dirty="0"/>
              <a:t>Kva er </a:t>
            </a:r>
            <a:r>
              <a:rPr lang="nb-NO" sz="1100" dirty="0" err="1"/>
              <a:t>namnet</a:t>
            </a:r>
            <a:r>
              <a:rPr lang="nb-NO" sz="1100" dirty="0"/>
              <a:t> og kva er verdien til dette elementet?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6089B2-EF98-4B9B-A31A-6A818D33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a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D03CF9B-F12F-4015-AB59-84D68BBDD99D}"/>
              </a:ext>
            </a:extLst>
          </p:cNvPr>
          <p:cNvSpPr txBox="1"/>
          <p:nvPr/>
        </p:nvSpPr>
        <p:spPr>
          <a:xfrm>
            <a:off x="357935" y="4873895"/>
            <a:ext cx="500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Oversyn over </a:t>
            </a:r>
            <a:r>
              <a:rPr lang="nb-NO" dirty="0" err="1"/>
              <a:t>nokre</a:t>
            </a:r>
            <a:r>
              <a:rPr lang="nb-NO" dirty="0"/>
              <a:t> nyttige </a:t>
            </a:r>
            <a:r>
              <a:rPr lang="nb-NO" dirty="0" err="1"/>
              <a:t>kommandoar</a:t>
            </a:r>
            <a:r>
              <a:rPr lang="nb-NO" dirty="0"/>
              <a:t> i Python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D9F344A-EAC9-49D8-B05D-D055012CEFC8}"/>
              </a:ext>
            </a:extLst>
          </p:cNvPr>
          <p:cNvSpPr txBox="1"/>
          <p:nvPr/>
        </p:nvSpPr>
        <p:spPr>
          <a:xfrm>
            <a:off x="2032550" y="7519568"/>
            <a:ext cx="207214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Slettar</a:t>
            </a:r>
            <a:r>
              <a:rPr lang="nb-NO" sz="1100" dirty="0"/>
              <a:t> element tre, i ei liste med minst fire element.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1D5E1B9-8D0D-414A-A75A-BB9E06FEFC69}"/>
              </a:ext>
            </a:extLst>
          </p:cNvPr>
          <p:cNvSpPr txBox="1"/>
          <p:nvPr/>
        </p:nvSpPr>
        <p:spPr>
          <a:xfrm>
            <a:off x="4374492" y="6799276"/>
            <a:ext cx="170466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Finn kor mange element det er i ei liste.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451B85C-949B-41E3-A11D-295C835E8B92}"/>
              </a:ext>
            </a:extLst>
          </p:cNvPr>
          <p:cNvSpPr txBox="1"/>
          <p:nvPr/>
        </p:nvSpPr>
        <p:spPr>
          <a:xfrm>
            <a:off x="2032551" y="8095935"/>
            <a:ext cx="204882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Legg til verdien fire som </a:t>
            </a:r>
            <a:r>
              <a:rPr lang="nb-NO" sz="1100" dirty="0" err="1"/>
              <a:t>eit</a:t>
            </a:r>
            <a:r>
              <a:rPr lang="nb-NO" sz="1100" dirty="0"/>
              <a:t> nytt element i ei liste som </a:t>
            </a:r>
            <a:r>
              <a:rPr lang="nb-NO" sz="1100" dirty="0" err="1"/>
              <a:t>heiter</a:t>
            </a:r>
            <a:r>
              <a:rPr lang="nb-NO" sz="1100" dirty="0"/>
              <a:t> liste. Det har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 å </a:t>
            </a:r>
            <a:r>
              <a:rPr lang="nb-NO" sz="1100" dirty="0" err="1"/>
              <a:t>seie</a:t>
            </a:r>
            <a:r>
              <a:rPr lang="nb-NO" sz="1100" dirty="0"/>
              <a:t> kor mange element som er i lista </a:t>
            </a:r>
            <a:r>
              <a:rPr lang="nb-NO" sz="1100" dirty="0" err="1"/>
              <a:t>frå</a:t>
            </a:r>
            <a:r>
              <a:rPr lang="nb-NO" sz="1100" dirty="0"/>
              <a:t> før, for verdien blir alltid lagt i </a:t>
            </a:r>
            <a:r>
              <a:rPr lang="nb-NO" sz="1100" dirty="0" err="1"/>
              <a:t>eit</a:t>
            </a:r>
            <a:r>
              <a:rPr lang="nb-NO" sz="1100" dirty="0"/>
              <a:t> nytt element etter det siste elementet i den </a:t>
            </a:r>
            <a:r>
              <a:rPr lang="nb-NO" sz="1100" dirty="0" err="1"/>
              <a:t>opprinnelege</a:t>
            </a:r>
            <a:r>
              <a:rPr lang="nb-NO" sz="1100" dirty="0"/>
              <a:t> lista.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6778D08-8897-477C-ABD7-06ABBA5597F1}"/>
              </a:ext>
            </a:extLst>
          </p:cNvPr>
          <p:cNvSpPr txBox="1"/>
          <p:nvPr/>
        </p:nvSpPr>
        <p:spPr>
          <a:xfrm>
            <a:off x="2032550" y="6772131"/>
            <a:ext cx="2057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Legg inn verdien 7 i element tre, i ei liste med minst fire element.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6ED4BF0-0B82-428E-9A24-64471F1A9508}"/>
              </a:ext>
            </a:extLst>
          </p:cNvPr>
          <p:cNvSpPr txBox="1"/>
          <p:nvPr/>
        </p:nvSpPr>
        <p:spPr>
          <a:xfrm>
            <a:off x="4374491" y="5762355"/>
            <a:ext cx="170466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Hentar</a:t>
            </a:r>
            <a:r>
              <a:rPr lang="nb-NO" sz="1100" dirty="0"/>
              <a:t> verdien til element to i lista, og skriv det på skjermen.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1217223-6E86-456A-A9DA-461188813053}"/>
              </a:ext>
            </a:extLst>
          </p:cNvPr>
          <p:cNvSpPr txBox="1"/>
          <p:nvPr/>
        </p:nvSpPr>
        <p:spPr>
          <a:xfrm>
            <a:off x="2550253" y="6193971"/>
            <a:ext cx="153578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Lagar</a:t>
            </a:r>
            <a:r>
              <a:rPr lang="nb-NO" sz="1100" dirty="0"/>
              <a:t> ei liste med </a:t>
            </a:r>
            <a:r>
              <a:rPr lang="nb-NO" sz="1100" dirty="0" err="1"/>
              <a:t>verdiane</a:t>
            </a:r>
            <a:r>
              <a:rPr lang="nb-NO" sz="1100" dirty="0"/>
              <a:t> 1, 3, 5, 7.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8243E04-0C8C-4BD4-8352-09717AA4DF53}"/>
              </a:ext>
            </a:extLst>
          </p:cNvPr>
          <p:cNvSpPr txBox="1"/>
          <p:nvPr/>
        </p:nvSpPr>
        <p:spPr>
          <a:xfrm>
            <a:off x="1578448" y="5500745"/>
            <a:ext cx="128358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Lagar</a:t>
            </a:r>
            <a:r>
              <a:rPr lang="nb-NO" sz="1100" dirty="0"/>
              <a:t> ei tom liste.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8673984-39E4-45F2-A254-9F017E7E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7" y="5534720"/>
            <a:ext cx="1046661" cy="21780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005971B-DBF1-481A-8965-42AC5F9C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7" y="6936396"/>
            <a:ext cx="1306814" cy="2238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33EE5F6-2086-4D4D-A65F-F7FD9F271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35" y="8309776"/>
            <a:ext cx="1536716" cy="2117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04E38B0-4901-45F0-8983-5987E36A9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491" y="5510379"/>
            <a:ext cx="1569474" cy="223348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4F04FFEB-0413-4DF2-A3A0-B07AE85AF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35" y="7626111"/>
            <a:ext cx="1258413" cy="217802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3998C77C-7D42-4547-B41A-EEC4E0934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4491" y="6578155"/>
            <a:ext cx="910309" cy="201685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A035C70-6B44-4B3A-A56B-1AE9AF0F3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218" y="6228218"/>
            <a:ext cx="2048822" cy="234323"/>
          </a:xfrm>
          <a:prstGeom prst="rect">
            <a:avLst/>
          </a:prstGeom>
        </p:spPr>
      </p:pic>
      <p:pic>
        <p:nvPicPr>
          <p:cNvPr id="27" name="Bilde 26" descr="Et bilde som inneholder møbler, bord, kommode med skuffer, sete&#10;&#10;Automatisk generert beskrivelse">
            <a:extLst>
              <a:ext uri="{FF2B5EF4-FFF2-40B4-BE49-F238E27FC236}">
                <a16:creationId xmlns:a16="http://schemas.microsoft.com/office/drawing/2014/main" id="{D67B7429-D8D7-408F-A473-CDEC40488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26" y="48384"/>
            <a:ext cx="1405196" cy="18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21EC9F-3166-46FF-9B78-A082E80A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14658"/>
            <a:ext cx="3320337" cy="641942"/>
          </a:xfrm>
        </p:spPr>
        <p:txBody>
          <a:bodyPr/>
          <a:lstStyle/>
          <a:p>
            <a:r>
              <a:rPr lang="nb-NO" dirty="0" err="1"/>
              <a:t>Tabellar</a:t>
            </a:r>
            <a:r>
              <a:rPr lang="nb-NO" dirty="0"/>
              <a:t> i Python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BC35E9C-BC7C-4D46-892F-80F14641A680}"/>
              </a:ext>
            </a:extLst>
          </p:cNvPr>
          <p:cNvSpPr txBox="1"/>
          <p:nvPr/>
        </p:nvSpPr>
        <p:spPr>
          <a:xfrm>
            <a:off x="471487" y="863779"/>
            <a:ext cx="48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Ein</a:t>
            </a:r>
            <a:r>
              <a:rPr lang="nb-NO" sz="1100" dirty="0"/>
              <a:t> tabell (array) kan </a:t>
            </a:r>
            <a:r>
              <a:rPr lang="nb-NO" sz="1100" dirty="0" err="1"/>
              <a:t>innehalde</a:t>
            </a:r>
            <a:r>
              <a:rPr lang="nb-NO" sz="1100" dirty="0"/>
              <a:t> </a:t>
            </a:r>
            <a:r>
              <a:rPr lang="nb-NO" sz="1100" dirty="0" err="1"/>
              <a:t>fleire</a:t>
            </a:r>
            <a:r>
              <a:rPr lang="nb-NO" sz="1100" dirty="0"/>
              <a:t> typer data, og han kan </a:t>
            </a:r>
            <a:r>
              <a:rPr lang="nb-NO" sz="1100" dirty="0" err="1"/>
              <a:t>vere</a:t>
            </a:r>
            <a:r>
              <a:rPr lang="nb-NO" sz="1100" dirty="0"/>
              <a:t> todimensjonal. Det vil </a:t>
            </a:r>
            <a:r>
              <a:rPr lang="nb-NO" sz="1100" dirty="0" err="1"/>
              <a:t>seie</a:t>
            </a:r>
            <a:r>
              <a:rPr lang="nb-NO" sz="1100" dirty="0"/>
              <a:t> at han har </a:t>
            </a:r>
            <a:r>
              <a:rPr lang="nb-NO" sz="1100" dirty="0" err="1"/>
              <a:t>meir</a:t>
            </a:r>
            <a:r>
              <a:rPr lang="nb-NO" sz="1100" dirty="0"/>
              <a:t> enn </a:t>
            </a:r>
            <a:r>
              <a:rPr lang="nb-NO" sz="1100" dirty="0" err="1"/>
              <a:t>éin</a:t>
            </a:r>
            <a:r>
              <a:rPr lang="nb-NO" sz="1100" dirty="0"/>
              <a:t> kolonne med data. Da treng vi to tal for å forklare kva for </a:t>
            </a:r>
            <a:r>
              <a:rPr lang="nb-NO" sz="1100" dirty="0" err="1"/>
              <a:t>eit</a:t>
            </a:r>
            <a:r>
              <a:rPr lang="nb-NO" sz="1100" dirty="0"/>
              <a:t> element i tabellen vi </a:t>
            </a:r>
            <a:r>
              <a:rPr lang="nb-NO" sz="1100" dirty="0" err="1"/>
              <a:t>snakkar</a:t>
            </a:r>
            <a:r>
              <a:rPr lang="nb-NO" sz="1100" dirty="0"/>
              <a:t> om. Det blir på same måten som </a:t>
            </a:r>
            <a:r>
              <a:rPr lang="nb-NO" sz="1100" dirty="0" err="1"/>
              <a:t>eit</a:t>
            </a:r>
            <a:r>
              <a:rPr lang="nb-NO" sz="1100" dirty="0"/>
              <a:t> punkt i </a:t>
            </a:r>
            <a:r>
              <a:rPr lang="nb-NO" sz="1100" dirty="0" err="1"/>
              <a:t>eit</a:t>
            </a:r>
            <a:r>
              <a:rPr lang="nb-NO" sz="1100" dirty="0"/>
              <a:t> koordinatsystem, der vi må bruke både x- og y- koordinaten for å plassere </a:t>
            </a:r>
            <a:r>
              <a:rPr lang="nb-NO" sz="1100" dirty="0" err="1"/>
              <a:t>eit</a:t>
            </a:r>
            <a:r>
              <a:rPr lang="nb-NO" sz="1100" dirty="0"/>
              <a:t> punkt. Det første elementet tek til på 0 for </a:t>
            </a:r>
            <a:r>
              <a:rPr lang="nb-NO" sz="1100" dirty="0" err="1"/>
              <a:t>tabellar</a:t>
            </a:r>
            <a:r>
              <a:rPr lang="nb-NO" sz="1100" dirty="0"/>
              <a:t> og, både for radene og for </a:t>
            </a:r>
            <a:r>
              <a:rPr lang="nb-NO" sz="1100" dirty="0" err="1"/>
              <a:t>kolonnane</a:t>
            </a:r>
            <a:r>
              <a:rPr lang="nb-NO" sz="1100" dirty="0"/>
              <a:t>. </a:t>
            </a:r>
            <a:r>
              <a:rPr lang="nb-NO" sz="1100" dirty="0" err="1"/>
              <a:t>Tabellar</a:t>
            </a:r>
            <a:r>
              <a:rPr lang="nb-NO" sz="1100" dirty="0"/>
              <a:t> </a:t>
            </a:r>
            <a:r>
              <a:rPr lang="nb-NO" sz="1100" dirty="0" err="1"/>
              <a:t>finnest</a:t>
            </a:r>
            <a:r>
              <a:rPr lang="nb-NO" sz="1100" dirty="0"/>
              <a:t> i </a:t>
            </a:r>
            <a:r>
              <a:rPr lang="nb-NO" sz="1100" dirty="0" err="1"/>
              <a:t>numpy</a:t>
            </a:r>
            <a:r>
              <a:rPr lang="nb-NO" sz="1100" dirty="0"/>
              <a:t>-biblioteket, og må </a:t>
            </a:r>
            <a:r>
              <a:rPr lang="nb-NO" sz="1100" dirty="0" err="1"/>
              <a:t>importerast</a:t>
            </a:r>
            <a:r>
              <a:rPr lang="nb-NO" sz="1100" dirty="0"/>
              <a:t>: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7C2D885-C051-48EA-841B-ED7AA09E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7</a:t>
            </a:fld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B7762E9-5D0F-4FBA-B9EF-CD7EC39A510B}"/>
              </a:ext>
            </a:extLst>
          </p:cNvPr>
          <p:cNvSpPr txBox="1"/>
          <p:nvPr/>
        </p:nvSpPr>
        <p:spPr>
          <a:xfrm>
            <a:off x="693713" y="4793444"/>
            <a:ext cx="399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Oversyn over </a:t>
            </a:r>
            <a:r>
              <a:rPr lang="nb-NO" dirty="0" err="1"/>
              <a:t>nokre</a:t>
            </a:r>
            <a:r>
              <a:rPr lang="nb-NO" dirty="0"/>
              <a:t> nyttige </a:t>
            </a:r>
            <a:r>
              <a:rPr lang="nb-NO" dirty="0" err="1"/>
              <a:t>kommandoar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E65B08D-FF40-4365-B05E-B133257962C1}"/>
              </a:ext>
            </a:extLst>
          </p:cNvPr>
          <p:cNvSpPr txBox="1"/>
          <p:nvPr/>
        </p:nvSpPr>
        <p:spPr>
          <a:xfrm>
            <a:off x="471487" y="1925234"/>
            <a:ext cx="5687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Reine tekstfiler (.</a:t>
            </a:r>
            <a:r>
              <a:rPr lang="nb-NO" sz="1100" dirty="0" err="1"/>
              <a:t>txt</a:t>
            </a:r>
            <a:r>
              <a:rPr lang="nb-NO" sz="1100" dirty="0"/>
              <a:t>-filer) </a:t>
            </a:r>
            <a:r>
              <a:rPr lang="nb-NO" sz="1100" dirty="0" err="1"/>
              <a:t>frå</a:t>
            </a:r>
            <a:r>
              <a:rPr lang="nb-NO" sz="1100" dirty="0"/>
              <a:t> statistisk sentralbyrå gir todimensjonale (2D ) </a:t>
            </a:r>
            <a:r>
              <a:rPr lang="nb-NO" sz="1100" dirty="0" err="1"/>
              <a:t>tabellar</a:t>
            </a:r>
            <a:r>
              <a:rPr lang="nb-NO" sz="1100" dirty="0"/>
              <a:t> i Python, og er med det viktige når vi skal analysere data og lage matematiske </a:t>
            </a:r>
            <a:r>
              <a:rPr lang="nb-NO" sz="1100" dirty="0" err="1"/>
              <a:t>modellar</a:t>
            </a:r>
            <a:r>
              <a:rPr lang="nb-NO" sz="1100" dirty="0"/>
              <a:t>. Det er ganske enkelt å </a:t>
            </a:r>
            <a:r>
              <a:rPr lang="nb-NO" sz="1100" dirty="0" err="1"/>
              <a:t>gjere</a:t>
            </a:r>
            <a:r>
              <a:rPr lang="nb-NO" sz="1100" dirty="0"/>
              <a:t> om </a:t>
            </a:r>
            <a:r>
              <a:rPr lang="nb-NO" sz="1100" dirty="0" err="1"/>
              <a:t>ein</a:t>
            </a:r>
            <a:r>
              <a:rPr lang="nb-NO" sz="1100" dirty="0"/>
              <a:t> 2D- array til </a:t>
            </a:r>
            <a:r>
              <a:rPr lang="nb-NO" sz="1100" dirty="0" err="1"/>
              <a:t>ein</a:t>
            </a:r>
            <a:r>
              <a:rPr lang="nb-NO" sz="1100" dirty="0"/>
              <a:t> 1D-array som er det </a:t>
            </a:r>
            <a:r>
              <a:rPr lang="nb-NO" sz="1100" dirty="0" err="1"/>
              <a:t>fit_function</a:t>
            </a:r>
            <a:r>
              <a:rPr lang="nb-NO" sz="1100" dirty="0"/>
              <a:t>() tek inn av data (sjå kapittel 13).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708A3CB-BD14-4216-BFA6-87780CC0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81" y="1774505"/>
            <a:ext cx="1299557" cy="134582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5155B838-B1AB-4434-9BD1-A5B09FBD7F16}"/>
              </a:ext>
            </a:extLst>
          </p:cNvPr>
          <p:cNvSpPr txBox="1"/>
          <p:nvPr/>
        </p:nvSpPr>
        <p:spPr>
          <a:xfrm>
            <a:off x="2522405" y="6681490"/>
            <a:ext cx="314547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tabell med to rader og tre </a:t>
            </a:r>
            <a:r>
              <a:rPr lang="nb-NO" sz="1100" dirty="0" err="1"/>
              <a:t>kolonnar</a:t>
            </a:r>
            <a:r>
              <a:rPr lang="nb-NO" sz="1100" dirty="0"/>
              <a:t>, der alle verdiene er null. 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38C1A66E-3262-4E92-B42C-D263BE04D748}"/>
              </a:ext>
            </a:extLst>
          </p:cNvPr>
          <p:cNvSpPr txBox="1"/>
          <p:nvPr/>
        </p:nvSpPr>
        <p:spPr>
          <a:xfrm>
            <a:off x="3473463" y="8026792"/>
            <a:ext cx="252306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1D-tabell med 11 </a:t>
            </a:r>
            <a:r>
              <a:rPr lang="nb-NO" sz="1100" dirty="0" err="1"/>
              <a:t>verdiar</a:t>
            </a:r>
            <a:r>
              <a:rPr lang="nb-NO" sz="1100" dirty="0"/>
              <a:t> </a:t>
            </a:r>
            <a:r>
              <a:rPr lang="nb-NO" sz="1100" dirty="0" err="1"/>
              <a:t>jamnt</a:t>
            </a:r>
            <a:r>
              <a:rPr lang="nb-NO" sz="1100" dirty="0"/>
              <a:t> fordelt </a:t>
            </a:r>
            <a:r>
              <a:rPr lang="nb-NO" sz="1100" dirty="0" err="1"/>
              <a:t>frå</a:t>
            </a:r>
            <a:r>
              <a:rPr lang="nb-NO" sz="1100" dirty="0"/>
              <a:t> og med null til og med fem.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CC5C99F-0C12-4CF1-987E-3C69606A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6814564"/>
            <a:ext cx="1669680" cy="15991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7B7B13CD-7EFA-428F-8FE3-5F4558B3F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7499028"/>
            <a:ext cx="2670594" cy="152848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CAEA9138-876F-468F-B260-C921FA750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8176427"/>
            <a:ext cx="1948810" cy="131619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4AF8D31-6CCF-4CC8-9E64-595B90194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" y="8832597"/>
            <a:ext cx="1447812" cy="157094"/>
          </a:xfrm>
          <a:prstGeom prst="rect">
            <a:avLst/>
          </a:prstGeom>
        </p:spPr>
      </p:pic>
      <p:pic>
        <p:nvPicPr>
          <p:cNvPr id="2048" name="Bilde 2047">
            <a:extLst>
              <a:ext uri="{FF2B5EF4-FFF2-40B4-BE49-F238E27FC236}">
                <a16:creationId xmlns:a16="http://schemas.microsoft.com/office/drawing/2014/main" id="{4CE87EB8-5A7F-4FB7-8E43-C0DD6760A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" y="6114843"/>
            <a:ext cx="1643001" cy="170283"/>
          </a:xfrm>
          <a:prstGeom prst="rect">
            <a:avLst/>
          </a:prstGeom>
        </p:spPr>
      </p:pic>
      <p:sp>
        <p:nvSpPr>
          <p:cNvPr id="35" name="TekstSylinder 34">
            <a:extLst>
              <a:ext uri="{FF2B5EF4-FFF2-40B4-BE49-F238E27FC236}">
                <a16:creationId xmlns:a16="http://schemas.microsoft.com/office/drawing/2014/main" id="{BDEC2DC6-C873-4338-AAA8-7276ACA7BD85}"/>
              </a:ext>
            </a:extLst>
          </p:cNvPr>
          <p:cNvSpPr txBox="1"/>
          <p:nvPr/>
        </p:nvSpPr>
        <p:spPr>
          <a:xfrm>
            <a:off x="2522405" y="5983517"/>
            <a:ext cx="314547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Skriv ut verdien til elementet i rad tre og kolonne </a:t>
            </a:r>
            <a:r>
              <a:rPr lang="nb-NO" sz="1100" dirty="0" err="1"/>
              <a:t>ein</a:t>
            </a:r>
            <a:r>
              <a:rPr lang="nb-NO" sz="1100" dirty="0"/>
              <a:t>, altså 1500 </a:t>
            </a:r>
            <a:r>
              <a:rPr lang="nb-NO" sz="1100" dirty="0" err="1"/>
              <a:t>frå</a:t>
            </a:r>
            <a:r>
              <a:rPr lang="nb-NO" sz="1100" dirty="0"/>
              <a:t> budsjettet på denne sida.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CA9A91DC-40BE-40C9-A015-8E59212D6E96}"/>
              </a:ext>
            </a:extLst>
          </p:cNvPr>
          <p:cNvSpPr txBox="1"/>
          <p:nvPr/>
        </p:nvSpPr>
        <p:spPr>
          <a:xfrm>
            <a:off x="3473463" y="8674135"/>
            <a:ext cx="2523062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Gjer</a:t>
            </a:r>
            <a:r>
              <a:rPr lang="nb-NO" sz="1100" dirty="0"/>
              <a:t> om en 2D-tabell til </a:t>
            </a:r>
            <a:r>
              <a:rPr lang="nb-NO" sz="1100" dirty="0" err="1"/>
              <a:t>ein</a:t>
            </a:r>
            <a:r>
              <a:rPr lang="nb-NO" sz="1100" dirty="0"/>
              <a:t> 1D-tabell. Alle radene i 2D-tabellen blir lagt etter </a:t>
            </a:r>
            <a:r>
              <a:rPr lang="nb-NO" sz="1100" dirty="0" err="1"/>
              <a:t>kvarandre</a:t>
            </a:r>
            <a:r>
              <a:rPr lang="nb-NO" sz="1100" dirty="0"/>
              <a:t> til ei lang rad.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656834D6-DBBA-418B-AC5A-C0B685C10B9B}"/>
              </a:ext>
            </a:extLst>
          </p:cNvPr>
          <p:cNvSpPr txBox="1"/>
          <p:nvPr/>
        </p:nvSpPr>
        <p:spPr>
          <a:xfrm>
            <a:off x="3473463" y="7296164"/>
            <a:ext cx="2523062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tabell med to rader og tre </a:t>
            </a:r>
            <a:r>
              <a:rPr lang="nb-NO" sz="1100" dirty="0" err="1"/>
              <a:t>kolonnar</a:t>
            </a:r>
            <a:r>
              <a:rPr lang="nb-NO" sz="1100" dirty="0"/>
              <a:t>. </a:t>
            </a:r>
            <a:r>
              <a:rPr lang="nb-NO" sz="1100" dirty="0" err="1"/>
              <a:t>Tala</a:t>
            </a:r>
            <a:r>
              <a:rPr lang="nb-NO" sz="1100" dirty="0"/>
              <a:t> </a:t>
            </a:r>
            <a:r>
              <a:rPr lang="nb-NO" sz="1100" dirty="0" err="1"/>
              <a:t>innanfor</a:t>
            </a:r>
            <a:r>
              <a:rPr lang="nb-NO" sz="1100" dirty="0"/>
              <a:t> </a:t>
            </a:r>
            <a:r>
              <a:rPr lang="nb-NO" sz="1100" dirty="0" err="1"/>
              <a:t>parentesane</a:t>
            </a:r>
            <a:r>
              <a:rPr lang="nb-NO" sz="1100" dirty="0"/>
              <a:t> gjev </a:t>
            </a:r>
            <a:r>
              <a:rPr lang="nb-NO" sz="1100" dirty="0" err="1"/>
              <a:t>verdiane</a:t>
            </a:r>
            <a:r>
              <a:rPr lang="nb-NO" sz="1100" dirty="0"/>
              <a:t> til elementa i kvar rad. 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B64C0F22-879E-43CC-ABEE-2D86ABF9B2E8}"/>
              </a:ext>
            </a:extLst>
          </p:cNvPr>
          <p:cNvSpPr txBox="1"/>
          <p:nvPr/>
        </p:nvSpPr>
        <p:spPr>
          <a:xfrm>
            <a:off x="2522405" y="5285166"/>
            <a:ext cx="314547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Endrar</a:t>
            </a:r>
            <a:r>
              <a:rPr lang="nb-NO" sz="1100" dirty="0"/>
              <a:t> verdien </a:t>
            </a:r>
            <a:r>
              <a:rPr lang="nb-NO" sz="1100" dirty="0" err="1"/>
              <a:t>frå</a:t>
            </a:r>
            <a:r>
              <a:rPr lang="nb-NO" sz="1100" dirty="0"/>
              <a:t> 1500 til 2000 i elementet i rad sju og kolonne to i budsjett-tabellen på denne sida. </a:t>
            </a:r>
          </a:p>
        </p:txBody>
      </p:sp>
      <p:pic>
        <p:nvPicPr>
          <p:cNvPr id="2052" name="Bilde 2051">
            <a:extLst>
              <a:ext uri="{FF2B5EF4-FFF2-40B4-BE49-F238E27FC236}">
                <a16:creationId xmlns:a16="http://schemas.microsoft.com/office/drawing/2014/main" id="{7A3FE712-3E30-42DF-81B1-224F8C0C90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" y="5415469"/>
            <a:ext cx="1726477" cy="170283"/>
          </a:xfrm>
          <a:prstGeom prst="rect">
            <a:avLst/>
          </a:prstGeom>
        </p:spPr>
      </p:pic>
      <p:graphicFrame>
        <p:nvGraphicFramePr>
          <p:cNvPr id="2054" name="Tabell 2053">
            <a:extLst>
              <a:ext uri="{FF2B5EF4-FFF2-40B4-BE49-F238E27FC236}">
                <a16:creationId xmlns:a16="http://schemas.microsoft.com/office/drawing/2014/main" id="{6A8C5BCB-02EA-495E-9340-92AA9C5F2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20616"/>
              </p:ext>
            </p:extLst>
          </p:nvPr>
        </p:nvGraphicFramePr>
        <p:xfrm>
          <a:off x="541854" y="3454353"/>
          <a:ext cx="4301609" cy="1158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298">
                  <a:extLst>
                    <a:ext uri="{9D8B030D-6E8A-4147-A177-3AD203B41FA5}">
                      <a16:colId xmlns:a16="http://schemas.microsoft.com/office/drawing/2014/main" val="228217263"/>
                    </a:ext>
                  </a:extLst>
                </a:gridCol>
                <a:gridCol w="507316">
                  <a:extLst>
                    <a:ext uri="{9D8B030D-6E8A-4147-A177-3AD203B41FA5}">
                      <a16:colId xmlns:a16="http://schemas.microsoft.com/office/drawing/2014/main" val="3637437930"/>
                    </a:ext>
                  </a:extLst>
                </a:gridCol>
                <a:gridCol w="866663">
                  <a:extLst>
                    <a:ext uri="{9D8B030D-6E8A-4147-A177-3AD203B41FA5}">
                      <a16:colId xmlns:a16="http://schemas.microsoft.com/office/drawing/2014/main" val="3222462783"/>
                    </a:ext>
                  </a:extLst>
                </a:gridCol>
                <a:gridCol w="803248">
                  <a:extLst>
                    <a:ext uri="{9D8B030D-6E8A-4147-A177-3AD203B41FA5}">
                      <a16:colId xmlns:a16="http://schemas.microsoft.com/office/drawing/2014/main" val="333781947"/>
                    </a:ext>
                  </a:extLst>
                </a:gridCol>
                <a:gridCol w="908939">
                  <a:extLst>
                    <a:ext uri="{9D8B030D-6E8A-4147-A177-3AD203B41FA5}">
                      <a16:colId xmlns:a16="http://schemas.microsoft.com/office/drawing/2014/main" val="1086153731"/>
                    </a:ext>
                  </a:extLst>
                </a:gridCol>
                <a:gridCol w="634145">
                  <a:extLst>
                    <a:ext uri="{9D8B030D-6E8A-4147-A177-3AD203B41FA5}">
                      <a16:colId xmlns:a16="http://schemas.microsoft.com/office/drawing/2014/main" val="1031861149"/>
                    </a:ext>
                  </a:extLst>
                </a:gridCol>
              </a:tblGrid>
              <a:tr h="165568"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b="1" u="none" strike="noStrike" dirty="0" err="1">
                          <a:effectLst/>
                        </a:rPr>
                        <a:t>Månad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b="1" u="none" strike="noStrike" dirty="0">
                          <a:effectLst/>
                        </a:rPr>
                        <a:t>Inntekt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b="1" u="none" strike="noStrike" dirty="0">
                          <a:effectLst/>
                        </a:rPr>
                        <a:t>Klede og snacks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b="1" u="none" strike="noStrike" dirty="0">
                          <a:effectLst/>
                        </a:rPr>
                        <a:t>Mobilutgifter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b="1" u="none" strike="noStrike" dirty="0">
                          <a:effectLst/>
                        </a:rPr>
                        <a:t>Diverse utgifter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b="1" u="none" strike="noStrike" dirty="0">
                          <a:effectLst/>
                        </a:rPr>
                        <a:t>SUM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1767599"/>
                  </a:ext>
                </a:extLst>
              </a:tr>
              <a:tr h="16556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900" u="none" strike="noStrike">
                          <a:effectLst/>
                        </a:rPr>
                        <a:t>Januar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1500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 dirty="0">
                          <a:effectLst/>
                        </a:rPr>
                        <a:t>300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 dirty="0">
                          <a:effectLst/>
                        </a:rPr>
                        <a:t>100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4488011"/>
                  </a:ext>
                </a:extLst>
              </a:tr>
              <a:tr h="16556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900" u="none" strike="noStrike">
                          <a:effectLst/>
                        </a:rPr>
                        <a:t>Februar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1500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300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 dirty="0">
                          <a:effectLst/>
                        </a:rPr>
                        <a:t>100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5309808"/>
                  </a:ext>
                </a:extLst>
              </a:tr>
              <a:tr h="16556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900" u="none" strike="noStrike">
                          <a:effectLst/>
                        </a:rPr>
                        <a:t>Mars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3000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1900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300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 dirty="0">
                          <a:effectLst/>
                        </a:rPr>
                        <a:t>100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700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8222622"/>
                  </a:ext>
                </a:extLst>
              </a:tr>
              <a:tr h="16556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900" u="none" strike="noStrike">
                          <a:effectLst/>
                        </a:rPr>
                        <a:t>April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1500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300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 dirty="0">
                          <a:effectLst/>
                        </a:rPr>
                        <a:t>100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1795813"/>
                  </a:ext>
                </a:extLst>
              </a:tr>
              <a:tr h="16556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900" u="none" strike="noStrike">
                          <a:effectLst/>
                        </a:rPr>
                        <a:t>Mai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1500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300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 dirty="0">
                          <a:effectLst/>
                        </a:rPr>
                        <a:t>100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2082695"/>
                  </a:ext>
                </a:extLst>
              </a:tr>
              <a:tr h="165568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900" u="none" strike="noStrike">
                          <a:effectLst/>
                        </a:rPr>
                        <a:t>Juni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2500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1000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300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>
                          <a:effectLst/>
                        </a:rPr>
                        <a:t>300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900" u="none" strike="noStrike" dirty="0">
                          <a:effectLst/>
                        </a:rPr>
                        <a:t>900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8858019"/>
                  </a:ext>
                </a:extLst>
              </a:tr>
            </a:tbl>
          </a:graphicData>
        </a:graphic>
      </p:graphicFrame>
      <p:sp>
        <p:nvSpPr>
          <p:cNvPr id="44" name="TekstSylinder 43">
            <a:extLst>
              <a:ext uri="{FF2B5EF4-FFF2-40B4-BE49-F238E27FC236}">
                <a16:creationId xmlns:a16="http://schemas.microsoft.com/office/drawing/2014/main" id="{D5B6D97F-F179-4975-BD53-3570557B58C2}"/>
              </a:ext>
            </a:extLst>
          </p:cNvPr>
          <p:cNvSpPr txBox="1"/>
          <p:nvPr/>
        </p:nvSpPr>
        <p:spPr>
          <a:xfrm>
            <a:off x="471487" y="2540791"/>
            <a:ext cx="5687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Tabellen under har </a:t>
            </a:r>
            <a:r>
              <a:rPr lang="nb-NO" sz="1100" dirty="0" err="1"/>
              <a:t>namnet</a:t>
            </a:r>
            <a:r>
              <a:rPr lang="nb-NO" sz="1100" dirty="0"/>
              <a:t> budsjett. Akkurat som for lister, </a:t>
            </a:r>
            <a:r>
              <a:rPr lang="nb-NO" sz="1100" dirty="0" err="1"/>
              <a:t>byrjar</a:t>
            </a:r>
            <a:r>
              <a:rPr lang="nb-NO" sz="1100" dirty="0"/>
              <a:t> vi å telle på null. Dette gjeld for både radene (vassrett) og </a:t>
            </a:r>
            <a:r>
              <a:rPr lang="nb-NO" sz="1100" dirty="0" err="1"/>
              <a:t>kolonnane</a:t>
            </a:r>
            <a:r>
              <a:rPr lang="nb-NO" sz="1100" dirty="0"/>
              <a:t> (loddrett). Rad null i budsjett-tabellen </a:t>
            </a:r>
            <a:r>
              <a:rPr lang="nb-NO" sz="1100" dirty="0" err="1"/>
              <a:t>inneheld</a:t>
            </a:r>
            <a:r>
              <a:rPr lang="nb-NO" sz="1100" dirty="0"/>
              <a:t> </a:t>
            </a:r>
            <a:r>
              <a:rPr lang="nb-NO" sz="1100" dirty="0" err="1"/>
              <a:t>tekstverdiane</a:t>
            </a:r>
            <a:r>
              <a:rPr lang="nb-NO" sz="1100" dirty="0"/>
              <a:t>: </a:t>
            </a:r>
            <a:r>
              <a:rPr lang="nb-NO" sz="1100" dirty="0" err="1"/>
              <a:t>Månad</a:t>
            </a:r>
            <a:r>
              <a:rPr lang="nb-NO" sz="1100" dirty="0"/>
              <a:t>, Inntekt, Klede og snacks, Mobilutgifter, Diverse utgifter, SUM. Kolonne null </a:t>
            </a:r>
            <a:r>
              <a:rPr lang="nb-NO" sz="1100" dirty="0" err="1"/>
              <a:t>inneheld</a:t>
            </a:r>
            <a:r>
              <a:rPr lang="nb-NO" sz="1100" dirty="0"/>
              <a:t> </a:t>
            </a:r>
            <a:r>
              <a:rPr lang="nb-NO" sz="1100" dirty="0" err="1"/>
              <a:t>Månad</a:t>
            </a:r>
            <a:r>
              <a:rPr lang="nb-NO" sz="1100" dirty="0"/>
              <a:t>, Januar, Februar, Mars, April, Mai, Juni. </a:t>
            </a: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424E4AA6-AC87-4C1B-AEBB-3AAC8D3B2CCC}"/>
              </a:ext>
            </a:extLst>
          </p:cNvPr>
          <p:cNvSpPr/>
          <p:nvPr/>
        </p:nvSpPr>
        <p:spPr>
          <a:xfrm>
            <a:off x="4312194" y="3941731"/>
            <a:ext cx="434365" cy="207984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BF0B302D-E098-47A3-BD55-24C67159EC82}"/>
              </a:ext>
            </a:extLst>
          </p:cNvPr>
          <p:cNvSpPr txBox="1"/>
          <p:nvPr/>
        </p:nvSpPr>
        <p:spPr>
          <a:xfrm>
            <a:off x="5161981" y="3450441"/>
            <a:ext cx="145910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Dette er element [3,5] og har verdien 700.</a:t>
            </a:r>
          </a:p>
        </p:txBody>
      </p:sp>
      <p:cxnSp>
        <p:nvCxnSpPr>
          <p:cNvPr id="47" name="Rett pilkobling 46">
            <a:extLst>
              <a:ext uri="{FF2B5EF4-FFF2-40B4-BE49-F238E27FC236}">
                <a16:creationId xmlns:a16="http://schemas.microsoft.com/office/drawing/2014/main" id="{150A4F4B-8637-4715-A56D-51378FEB1315}"/>
              </a:ext>
            </a:extLst>
          </p:cNvPr>
          <p:cNvCxnSpPr>
            <a:cxnSpLocks/>
          </p:cNvCxnSpPr>
          <p:nvPr/>
        </p:nvCxnSpPr>
        <p:spPr>
          <a:xfrm flipH="1">
            <a:off x="4709295" y="3701166"/>
            <a:ext cx="353359" cy="18843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ktangel: avrundede hjørner 47">
            <a:extLst>
              <a:ext uri="{FF2B5EF4-FFF2-40B4-BE49-F238E27FC236}">
                <a16:creationId xmlns:a16="http://schemas.microsoft.com/office/drawing/2014/main" id="{9BD67374-0296-4728-A36B-0C01B19B04BF}"/>
              </a:ext>
            </a:extLst>
          </p:cNvPr>
          <p:cNvSpPr/>
          <p:nvPr/>
        </p:nvSpPr>
        <p:spPr>
          <a:xfrm>
            <a:off x="5161981" y="3414492"/>
            <a:ext cx="1459104" cy="50895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9B2345BD-689A-4451-99CF-1B8CCC92104D}"/>
              </a:ext>
            </a:extLst>
          </p:cNvPr>
          <p:cNvSpPr txBox="1"/>
          <p:nvPr/>
        </p:nvSpPr>
        <p:spPr>
          <a:xfrm>
            <a:off x="4966104" y="4119262"/>
            <a:ext cx="1704661" cy="1000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Diskusjonsoppgåver</a:t>
            </a:r>
            <a:endParaRPr lang="nb-NO" sz="1100" b="1" dirty="0"/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for </a:t>
            </a:r>
            <a:r>
              <a:rPr lang="nb-NO" sz="1100" dirty="0" err="1"/>
              <a:t>ein</a:t>
            </a:r>
            <a:r>
              <a:rPr lang="nb-NO" sz="1100" dirty="0"/>
              <a:t> verdi har element [0,0]?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for </a:t>
            </a:r>
            <a:r>
              <a:rPr lang="nb-NO" sz="1100" dirty="0" err="1"/>
              <a:t>eit</a:t>
            </a:r>
            <a:r>
              <a:rPr lang="nb-NO" sz="1100" dirty="0"/>
              <a:t> element har verdien 3000?</a:t>
            </a:r>
          </a:p>
        </p:txBody>
      </p:sp>
      <p:pic>
        <p:nvPicPr>
          <p:cNvPr id="2058" name="Bilde 2057">
            <a:extLst>
              <a:ext uri="{FF2B5EF4-FFF2-40B4-BE49-F238E27FC236}">
                <a16:creationId xmlns:a16="http://schemas.microsoft.com/office/drawing/2014/main" id="{60B7680A-8ED3-4B10-9DAA-4C6623DD5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" y="9119094"/>
            <a:ext cx="692689" cy="566026"/>
          </a:xfrm>
          <a:prstGeom prst="rect">
            <a:avLst/>
          </a:prstGeom>
        </p:spPr>
      </p:pic>
      <p:pic>
        <p:nvPicPr>
          <p:cNvPr id="2059" name="Bilde 2058">
            <a:extLst>
              <a:ext uri="{FF2B5EF4-FFF2-40B4-BE49-F238E27FC236}">
                <a16:creationId xmlns:a16="http://schemas.microsoft.com/office/drawing/2014/main" id="{98730FE5-9F28-4532-8788-30A21630F2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0016" y="9228507"/>
            <a:ext cx="1223803" cy="336645"/>
          </a:xfrm>
          <a:prstGeom prst="rect">
            <a:avLst/>
          </a:prstGeom>
        </p:spPr>
      </p:pic>
      <p:cxnSp>
        <p:nvCxnSpPr>
          <p:cNvPr id="59" name="Rett pilkobling 58">
            <a:extLst>
              <a:ext uri="{FF2B5EF4-FFF2-40B4-BE49-F238E27FC236}">
                <a16:creationId xmlns:a16="http://schemas.microsoft.com/office/drawing/2014/main" id="{6B68DD33-7C42-46DF-AF28-D409481619C1}"/>
              </a:ext>
            </a:extLst>
          </p:cNvPr>
          <p:cNvCxnSpPr>
            <a:cxnSpLocks/>
          </p:cNvCxnSpPr>
          <p:nvPr/>
        </p:nvCxnSpPr>
        <p:spPr>
          <a:xfrm>
            <a:off x="1292987" y="9445098"/>
            <a:ext cx="336145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Et bilde som inneholder møbler, innendørs, kommode med skuffer, kjøkken apparat&#10;&#10;Automatisk generert beskrivelse">
            <a:extLst>
              <a:ext uri="{FF2B5EF4-FFF2-40B4-BE49-F238E27FC236}">
                <a16:creationId xmlns:a16="http://schemas.microsoft.com/office/drawing/2014/main" id="{17AA8DA3-5286-4274-81CA-E488A5C530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26" y="38710"/>
            <a:ext cx="1461860" cy="17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2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46AFA3-BCB9-44D2-B185-5174FDFB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83664"/>
            <a:ext cx="5915025" cy="712577"/>
          </a:xfrm>
        </p:spPr>
        <p:txBody>
          <a:bodyPr/>
          <a:lstStyle/>
          <a:p>
            <a:r>
              <a:rPr lang="nb-NO" dirty="0" err="1"/>
              <a:t>Funksjonar</a:t>
            </a:r>
            <a:r>
              <a:rPr lang="nb-NO" dirty="0"/>
              <a:t> i Python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4B63030-7A98-4745-8602-E215E6E21597}"/>
              </a:ext>
            </a:extLst>
          </p:cNvPr>
          <p:cNvSpPr txBox="1"/>
          <p:nvPr/>
        </p:nvSpPr>
        <p:spPr>
          <a:xfrm>
            <a:off x="393368" y="8768457"/>
            <a:ext cx="3297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Korleis definere og bruke </a:t>
            </a:r>
            <a:r>
              <a:rPr lang="nb-NO" sz="1100" b="1" dirty="0" err="1"/>
              <a:t>funksjonar</a:t>
            </a:r>
            <a:r>
              <a:rPr lang="nb-NO" sz="1100" b="1" dirty="0"/>
              <a:t> – ei oppskrift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9B1DCBE-0B88-43BE-BE0B-CE0DFF05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9066060"/>
            <a:ext cx="2117476" cy="39299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3A8D255-088E-4559-8B79-5E9ECEC9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9597043"/>
            <a:ext cx="869174" cy="12580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FEA21F3-45DC-42EE-B47F-BA50716DC858}"/>
              </a:ext>
            </a:extLst>
          </p:cNvPr>
          <p:cNvSpPr txBox="1"/>
          <p:nvPr/>
        </p:nvSpPr>
        <p:spPr>
          <a:xfrm>
            <a:off x="471487" y="866146"/>
            <a:ext cx="6017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Funksjonar</a:t>
            </a:r>
            <a:r>
              <a:rPr lang="nb-NO" sz="1100" dirty="0"/>
              <a:t> i Python svarer til «lag </a:t>
            </a:r>
            <a:r>
              <a:rPr lang="nb-NO" sz="1100" dirty="0" err="1"/>
              <a:t>ein</a:t>
            </a:r>
            <a:r>
              <a:rPr lang="nb-NO" sz="1100" dirty="0"/>
              <a:t> ny kloss» i </a:t>
            </a:r>
            <a:r>
              <a:rPr lang="nb-NO" sz="1100" dirty="0" err="1"/>
              <a:t>Scratch</a:t>
            </a:r>
            <a:r>
              <a:rPr lang="nb-NO" sz="1100" dirty="0"/>
              <a:t>, og er </a:t>
            </a:r>
            <a:r>
              <a:rPr lang="nb-NO" sz="1100" dirty="0" err="1"/>
              <a:t>eigentleg</a:t>
            </a:r>
            <a:r>
              <a:rPr lang="nb-NO" sz="1100" dirty="0"/>
              <a:t> </a:t>
            </a:r>
            <a:r>
              <a:rPr lang="nb-NO" sz="1100" dirty="0" err="1"/>
              <a:t>berre</a:t>
            </a:r>
            <a:r>
              <a:rPr lang="nb-NO" sz="1100" dirty="0"/>
              <a:t> småprogram. Faktisk treng </a:t>
            </a:r>
            <a:r>
              <a:rPr lang="nb-NO" sz="1100" dirty="0" err="1"/>
              <a:t>ein</a:t>
            </a:r>
            <a:r>
              <a:rPr lang="nb-NO" sz="1100" dirty="0"/>
              <a:t> funksjon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vere</a:t>
            </a:r>
            <a:r>
              <a:rPr lang="nb-NO" sz="1100" dirty="0"/>
              <a:t> veldig liten heller, men det som </a:t>
            </a:r>
            <a:r>
              <a:rPr lang="nb-NO" sz="1100" dirty="0" err="1"/>
              <a:t>skil</a:t>
            </a:r>
            <a:r>
              <a:rPr lang="nb-NO" sz="1100" dirty="0"/>
              <a:t> han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vanleg</a:t>
            </a:r>
            <a:r>
              <a:rPr lang="nb-NO" sz="1100" dirty="0"/>
              <a:t> program, er at han må bli definert før han kan brukast. Når funksjonen er definert, kan vi bruke han så mange gonger vi ønsker </a:t>
            </a:r>
            <a:r>
              <a:rPr lang="nb-NO" sz="1100" dirty="0" err="1"/>
              <a:t>utan</a:t>
            </a:r>
            <a:r>
              <a:rPr lang="nb-NO" sz="1100" dirty="0"/>
              <a:t> å skrive all koden på ny, </a:t>
            </a:r>
            <a:r>
              <a:rPr lang="nb-NO" sz="1100" dirty="0" err="1"/>
              <a:t>berre</a:t>
            </a:r>
            <a:r>
              <a:rPr lang="nb-NO" sz="1100" dirty="0"/>
              <a:t> med å skrive </a:t>
            </a:r>
            <a:r>
              <a:rPr lang="nb-NO" sz="1100" dirty="0" err="1"/>
              <a:t>éi</a:t>
            </a:r>
            <a:r>
              <a:rPr lang="nb-NO" sz="1100" dirty="0"/>
              <a:t> kodelinje.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D94BF3F-D55F-448C-9077-36A330DCCD69}"/>
              </a:ext>
            </a:extLst>
          </p:cNvPr>
          <p:cNvSpPr txBox="1"/>
          <p:nvPr/>
        </p:nvSpPr>
        <p:spPr>
          <a:xfrm>
            <a:off x="3042139" y="2858285"/>
            <a:ext cx="35163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Desse</a:t>
            </a:r>
            <a:r>
              <a:rPr lang="nb-NO" sz="1100" dirty="0"/>
              <a:t> to programma </a:t>
            </a:r>
            <a:r>
              <a:rPr lang="nb-NO" sz="1100" dirty="0" err="1"/>
              <a:t>gjer</a:t>
            </a:r>
            <a:r>
              <a:rPr lang="nb-NO" sz="1100" dirty="0"/>
              <a:t> det same, men her </a:t>
            </a:r>
            <a:r>
              <a:rPr lang="nb-NO" sz="1100" dirty="0" err="1"/>
              <a:t>svarar</a:t>
            </a:r>
            <a:r>
              <a:rPr lang="nb-NO" sz="1100" dirty="0"/>
              <a:t> </a:t>
            </a:r>
            <a:r>
              <a:rPr lang="nb-NO" sz="1100" dirty="0" err="1"/>
              <a:t>ikkje</a:t>
            </a:r>
            <a:r>
              <a:rPr lang="nb-NO" sz="1100" dirty="0"/>
              <a:t> kvar kloss i </a:t>
            </a:r>
            <a:r>
              <a:rPr lang="nb-NO" sz="1100" dirty="0" err="1"/>
              <a:t>Scratch</a:t>
            </a:r>
            <a:r>
              <a:rPr lang="nb-NO" sz="1100" dirty="0"/>
              <a:t> til </a:t>
            </a:r>
            <a:r>
              <a:rPr lang="nb-NO" sz="1100" dirty="0" err="1"/>
              <a:t>éi</a:t>
            </a:r>
            <a:r>
              <a:rPr lang="nb-NO" sz="1100" dirty="0"/>
              <a:t> linje i Python. Funksjonen som blir definert, </a:t>
            </a:r>
            <a:r>
              <a:rPr lang="nb-NO" sz="1100" dirty="0" err="1"/>
              <a:t>inneheld</a:t>
            </a:r>
            <a:r>
              <a:rPr lang="nb-NO" sz="1100" dirty="0"/>
              <a:t> ei for-</a:t>
            </a:r>
            <a:r>
              <a:rPr lang="nb-NO" sz="1100" dirty="0" err="1"/>
              <a:t>lykkje</a:t>
            </a:r>
            <a:r>
              <a:rPr lang="nb-NO" sz="1100" dirty="0"/>
              <a:t> som </a:t>
            </a:r>
            <a:r>
              <a:rPr lang="nb-NO" sz="1100" dirty="0" err="1"/>
              <a:t>ikkje</a:t>
            </a:r>
            <a:r>
              <a:rPr lang="nb-NO" sz="1100" dirty="0"/>
              <a:t> er bygd opp på heilt lik måte i </a:t>
            </a:r>
            <a:r>
              <a:rPr lang="nb-NO" sz="1100" dirty="0" err="1"/>
              <a:t>Scratch</a:t>
            </a:r>
            <a:r>
              <a:rPr lang="nb-NO" sz="1100" dirty="0"/>
              <a:t> og Python (se for-</a:t>
            </a:r>
            <a:r>
              <a:rPr lang="nb-NO" sz="1100" dirty="0" err="1"/>
              <a:t>lykkje</a:t>
            </a:r>
            <a:r>
              <a:rPr lang="nb-NO" sz="1100" dirty="0"/>
              <a:t>-sida).</a:t>
            </a:r>
          </a:p>
          <a:p>
            <a:endParaRPr lang="nb-NO" sz="400" dirty="0"/>
          </a:p>
          <a:p>
            <a:r>
              <a:rPr lang="nb-NO" sz="1100" dirty="0"/>
              <a:t>I Python treng vi </a:t>
            </a:r>
            <a:r>
              <a:rPr lang="nb-NO" sz="1100" dirty="0" err="1"/>
              <a:t>ikkje</a:t>
            </a:r>
            <a:r>
              <a:rPr lang="nb-NO" sz="1100" dirty="0"/>
              <a:t> trykke på </a:t>
            </a:r>
            <a:r>
              <a:rPr lang="nb-NO" sz="1100" dirty="0" err="1"/>
              <a:t>eit</a:t>
            </a:r>
            <a:r>
              <a:rPr lang="nb-NO" sz="1100" dirty="0"/>
              <a:t> flagg, men vi må legge inn ei linje for å vise variabelen på skjermen. For å kunne sjå alle </a:t>
            </a:r>
            <a:r>
              <a:rPr lang="nb-NO" sz="1100" dirty="0" err="1"/>
              <a:t>verdiane</a:t>
            </a:r>
            <a:r>
              <a:rPr lang="nb-NO" sz="1100" dirty="0"/>
              <a:t> på skjermen, har vi lagt inn </a:t>
            </a:r>
            <a:r>
              <a:rPr lang="nb-NO" sz="1100" dirty="0" err="1"/>
              <a:t>ein</a:t>
            </a:r>
            <a:r>
              <a:rPr lang="nb-NO" sz="1100" dirty="0"/>
              <a:t> pause på </a:t>
            </a:r>
            <a:r>
              <a:rPr lang="nb-NO" sz="1100" dirty="0" err="1"/>
              <a:t>eitt</a:t>
            </a:r>
            <a:r>
              <a:rPr lang="nb-NO" sz="1100" dirty="0"/>
              <a:t> sekund i </a:t>
            </a:r>
            <a:r>
              <a:rPr lang="nb-NO" sz="1100" dirty="0" err="1"/>
              <a:t>Scratch</a:t>
            </a:r>
            <a:r>
              <a:rPr lang="nb-NO" sz="1100" dirty="0"/>
              <a:t>-programmet.</a:t>
            </a:r>
          </a:p>
          <a:p>
            <a:endParaRPr lang="nb-NO" sz="400" dirty="0"/>
          </a:p>
          <a:p>
            <a:r>
              <a:rPr lang="nb-NO" sz="1100" dirty="0"/>
              <a:t>Både i </a:t>
            </a:r>
            <a:r>
              <a:rPr lang="nb-NO" sz="1100" dirty="0" err="1"/>
              <a:t>Scratch</a:t>
            </a:r>
            <a:r>
              <a:rPr lang="nb-NO" sz="1100" dirty="0"/>
              <a:t> og Python kan </a:t>
            </a:r>
            <a:r>
              <a:rPr lang="nb-NO" sz="1100" dirty="0" err="1"/>
              <a:t>funksjonane</a:t>
            </a:r>
            <a:r>
              <a:rPr lang="nb-NO" sz="1100" dirty="0"/>
              <a:t> ta imot inn-</a:t>
            </a:r>
            <a:r>
              <a:rPr lang="nb-NO" sz="1100" dirty="0" err="1"/>
              <a:t>verdiar</a:t>
            </a:r>
            <a:r>
              <a:rPr lang="nb-NO" sz="1100" dirty="0"/>
              <a:t>. Det vil </a:t>
            </a:r>
            <a:r>
              <a:rPr lang="nb-NO" sz="1100" dirty="0" err="1"/>
              <a:t>seie</a:t>
            </a:r>
            <a:r>
              <a:rPr lang="nb-NO" sz="1100" dirty="0"/>
              <a:t> at når vi bruker funksjonen, må vi </a:t>
            </a:r>
            <a:r>
              <a:rPr lang="nb-NO" sz="1100" dirty="0" err="1"/>
              <a:t>oppgje</a:t>
            </a:r>
            <a:r>
              <a:rPr lang="nb-NO" sz="1100" dirty="0"/>
              <a:t> </a:t>
            </a:r>
            <a:r>
              <a:rPr lang="nb-NO" sz="1100" dirty="0" err="1"/>
              <a:t>éin</a:t>
            </a:r>
            <a:r>
              <a:rPr lang="nb-NO" sz="1100" dirty="0"/>
              <a:t> eller </a:t>
            </a:r>
            <a:r>
              <a:rPr lang="nb-NO" sz="1100" dirty="0" err="1"/>
              <a:t>fleire</a:t>
            </a:r>
            <a:r>
              <a:rPr lang="nb-NO" sz="1100" dirty="0"/>
              <a:t> </a:t>
            </a:r>
            <a:r>
              <a:rPr lang="nb-NO" sz="1100" dirty="0" err="1"/>
              <a:t>verdiar</a:t>
            </a:r>
            <a:r>
              <a:rPr lang="nb-NO" sz="1100" dirty="0"/>
              <a:t> som blir plasserte i </a:t>
            </a:r>
            <a:r>
              <a:rPr lang="nb-NO" sz="1100" dirty="0" err="1"/>
              <a:t>variablar</a:t>
            </a:r>
            <a:r>
              <a:rPr lang="nb-NO" sz="1100" dirty="0"/>
              <a:t>.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verdiane</a:t>
            </a:r>
            <a:r>
              <a:rPr lang="nb-NO" sz="1100" dirty="0"/>
              <a:t> blir da brukt til </a:t>
            </a:r>
            <a:r>
              <a:rPr lang="nb-NO" sz="1100" dirty="0" err="1"/>
              <a:t>noko</a:t>
            </a:r>
            <a:r>
              <a:rPr lang="nb-NO" sz="1100" dirty="0"/>
              <a:t> i funksjonen, gjerne ei utrekning. I dømet </a:t>
            </a:r>
            <a:r>
              <a:rPr lang="nb-NO" sz="1100" dirty="0" err="1"/>
              <a:t>heiter</a:t>
            </a:r>
            <a:r>
              <a:rPr lang="nb-NO" sz="1100" dirty="0"/>
              <a:t> variabelen til inn-verdien i </a:t>
            </a:r>
            <a:r>
              <a:rPr lang="nb-NO" sz="1100" dirty="0" err="1"/>
              <a:t>Pythonprogrammet</a:t>
            </a:r>
            <a:r>
              <a:rPr lang="nb-NO" sz="1100" dirty="0"/>
              <a:t> inndata.</a:t>
            </a:r>
          </a:p>
          <a:p>
            <a:endParaRPr lang="nb-NO" sz="400" dirty="0"/>
          </a:p>
          <a:p>
            <a:r>
              <a:rPr lang="nb-NO" sz="1100" dirty="0" err="1"/>
              <a:t>Ein</a:t>
            </a:r>
            <a:r>
              <a:rPr lang="nb-NO" sz="1100" dirty="0"/>
              <a:t> viktig skilnad mellom </a:t>
            </a:r>
            <a:r>
              <a:rPr lang="nb-NO" sz="1100" dirty="0" err="1"/>
              <a:t>funksjonar</a:t>
            </a:r>
            <a:r>
              <a:rPr lang="nb-NO" sz="1100" dirty="0"/>
              <a:t> i </a:t>
            </a:r>
            <a:r>
              <a:rPr lang="nb-NO" sz="1100" dirty="0" err="1"/>
              <a:t>Scratch</a:t>
            </a:r>
            <a:r>
              <a:rPr lang="nb-NO" sz="1100" dirty="0"/>
              <a:t> og Python, er at i Python kan </a:t>
            </a:r>
            <a:r>
              <a:rPr lang="nb-NO" sz="1100" dirty="0" err="1"/>
              <a:t>funksjonane</a:t>
            </a:r>
            <a:r>
              <a:rPr lang="nb-NO" sz="1100" dirty="0"/>
              <a:t> gi oss </a:t>
            </a:r>
            <a:r>
              <a:rPr lang="nb-NO" sz="1100" dirty="0" err="1"/>
              <a:t>ein</a:t>
            </a:r>
            <a:r>
              <a:rPr lang="nb-NO" sz="1100" dirty="0"/>
              <a:t> ut-verdi. Det vil </a:t>
            </a:r>
            <a:r>
              <a:rPr lang="nb-NO" sz="1100" dirty="0" err="1"/>
              <a:t>seie</a:t>
            </a:r>
            <a:r>
              <a:rPr lang="nb-NO" sz="1100" dirty="0"/>
              <a:t> at vi til dømes kan bruke </a:t>
            </a:r>
            <a:r>
              <a:rPr lang="nb-NO" sz="1100" dirty="0" err="1"/>
              <a:t>ein</a:t>
            </a:r>
            <a:r>
              <a:rPr lang="nb-NO" sz="1100" dirty="0"/>
              <a:t> funksjon til å </a:t>
            </a:r>
            <a:r>
              <a:rPr lang="nb-NO" sz="1100" dirty="0" err="1"/>
              <a:t>rekne</a:t>
            </a:r>
            <a:r>
              <a:rPr lang="nb-NO" sz="1100" dirty="0"/>
              <a:t> ut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reknestykke</a:t>
            </a:r>
            <a:r>
              <a:rPr lang="nb-NO" sz="1100" dirty="0"/>
              <a:t> for oss, og gi oss </a:t>
            </a:r>
            <a:r>
              <a:rPr lang="nb-NO" sz="1100" dirty="0" err="1"/>
              <a:t>eit</a:t>
            </a:r>
            <a:r>
              <a:rPr lang="nb-NO" sz="1100" dirty="0"/>
              <a:t> tal attende. Dette </a:t>
            </a:r>
            <a:r>
              <a:rPr lang="nb-NO" sz="1100" dirty="0" err="1"/>
              <a:t>talet</a:t>
            </a:r>
            <a:r>
              <a:rPr lang="nb-NO" sz="1100" dirty="0"/>
              <a:t> kan vi til dømes sette inn i nye </a:t>
            </a:r>
            <a:r>
              <a:rPr lang="nb-NO" sz="1100" dirty="0" err="1"/>
              <a:t>reknestykke</a:t>
            </a:r>
            <a:r>
              <a:rPr lang="nb-NO" sz="1100" dirty="0"/>
              <a:t>, i viss-</a:t>
            </a:r>
            <a:r>
              <a:rPr lang="nb-NO" sz="1100" dirty="0" err="1"/>
              <a:t>setningar</a:t>
            </a:r>
            <a:r>
              <a:rPr lang="nb-NO" sz="1100" dirty="0"/>
              <a:t> eller i </a:t>
            </a:r>
            <a:r>
              <a:rPr lang="nb-NO" sz="1100" dirty="0" err="1"/>
              <a:t>lykkjer</a:t>
            </a:r>
            <a:r>
              <a:rPr lang="nb-NO" sz="1100" dirty="0"/>
              <a:t>. I </a:t>
            </a:r>
            <a:r>
              <a:rPr lang="nb-NO" sz="1100" dirty="0" err="1"/>
              <a:t>Scratch</a:t>
            </a:r>
            <a:r>
              <a:rPr lang="nb-NO" sz="1100" dirty="0"/>
              <a:t> går </a:t>
            </a:r>
            <a:r>
              <a:rPr lang="nb-NO" sz="1100" dirty="0" err="1"/>
              <a:t>ikkje</a:t>
            </a:r>
            <a:r>
              <a:rPr lang="nb-NO" sz="1100" dirty="0"/>
              <a:t> dette an.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55C6097-14B9-4097-B61C-F49F1B42BC01}"/>
              </a:ext>
            </a:extLst>
          </p:cNvPr>
          <p:cNvSpPr txBox="1"/>
          <p:nvPr/>
        </p:nvSpPr>
        <p:spPr>
          <a:xfrm>
            <a:off x="318127" y="5215321"/>
            <a:ext cx="2576076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Snakk om</a:t>
            </a:r>
          </a:p>
          <a:p>
            <a:endParaRPr lang="nb-NO" sz="400" dirty="0"/>
          </a:p>
          <a:p>
            <a:r>
              <a:rPr lang="nb-NO" sz="1100" dirty="0" err="1"/>
              <a:t>Kvifor</a:t>
            </a:r>
            <a:r>
              <a:rPr lang="nb-NO" sz="1100" dirty="0"/>
              <a:t> må vi ha med at vi skal sette variabelen a til 0 i </a:t>
            </a:r>
            <a:r>
              <a:rPr lang="nb-NO" sz="1100" dirty="0" err="1"/>
              <a:t>Scratch</a:t>
            </a:r>
            <a:r>
              <a:rPr lang="nb-NO" sz="1100" dirty="0"/>
              <a:t>-programmet?</a:t>
            </a:r>
            <a:endParaRPr lang="nb-NO" sz="400" dirty="0"/>
          </a:p>
          <a:p>
            <a:endParaRPr lang="nb-NO" sz="400" dirty="0"/>
          </a:p>
          <a:p>
            <a:r>
              <a:rPr lang="nb-NO" sz="1100" dirty="0"/>
              <a:t>Går både </a:t>
            </a:r>
            <a:r>
              <a:rPr lang="nb-NO" sz="1100" dirty="0" err="1"/>
              <a:t>Scratch</a:t>
            </a:r>
            <a:r>
              <a:rPr lang="nb-NO" sz="1100" dirty="0"/>
              <a:t>-programmet og </a:t>
            </a:r>
            <a:r>
              <a:rPr lang="nb-NO" sz="1100" dirty="0" err="1"/>
              <a:t>Pythonprogrammet</a:t>
            </a:r>
            <a:r>
              <a:rPr lang="nb-NO" sz="1100" dirty="0"/>
              <a:t> gjennom </a:t>
            </a:r>
            <a:r>
              <a:rPr lang="nb-NO" sz="1100" dirty="0" err="1"/>
              <a:t>lykkja</a:t>
            </a:r>
            <a:r>
              <a:rPr lang="nb-NO" sz="1100" dirty="0"/>
              <a:t> like mange gonger?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5031A10-DB9D-4615-BC7D-94737A50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1684615"/>
            <a:ext cx="2244243" cy="197385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96A733C-D30F-4493-AD25-B49EBA7A5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3712080"/>
            <a:ext cx="1318155" cy="125731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50FAF20-1EEE-4A72-98EB-5275C289C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006" y="1739844"/>
            <a:ext cx="2100137" cy="67519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EC0C367-D4C3-4B1F-B98B-468383965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2037" y="6798860"/>
            <a:ext cx="1740403" cy="668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8C88ED9-8B0F-4532-9BEC-17C4C6895550}"/>
              </a:ext>
            </a:extLst>
          </p:cNvPr>
          <p:cNvSpPr txBox="1"/>
          <p:nvPr/>
        </p:nvSpPr>
        <p:spPr>
          <a:xfrm>
            <a:off x="300672" y="6592086"/>
            <a:ext cx="38543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vil bli vist på skjermen for </a:t>
            </a:r>
            <a:r>
              <a:rPr lang="nb-NO" sz="1100" dirty="0" err="1"/>
              <a:t>desse</a:t>
            </a:r>
            <a:r>
              <a:rPr lang="nb-NO" sz="1100" dirty="0"/>
              <a:t> tre programma? </a:t>
            </a:r>
          </a:p>
          <a:p>
            <a:endParaRPr lang="nb-NO" sz="400" dirty="0"/>
          </a:p>
          <a:p>
            <a:r>
              <a:rPr lang="nb-NO" sz="1100" dirty="0"/>
              <a:t>Skriv ned kva du trur vil </a:t>
            </a:r>
            <a:r>
              <a:rPr lang="nb-NO" sz="1100" dirty="0" err="1"/>
              <a:t>visast</a:t>
            </a:r>
            <a:r>
              <a:rPr lang="nb-NO" sz="1100" dirty="0"/>
              <a:t> på skjermen, og skriv inn programma med </a:t>
            </a:r>
            <a:r>
              <a:rPr lang="nb-NO" sz="1100" dirty="0" err="1"/>
              <a:t>Pythonkode</a:t>
            </a:r>
            <a:r>
              <a:rPr lang="nb-NO" sz="1100" dirty="0"/>
              <a:t> etterpå.</a:t>
            </a:r>
          </a:p>
          <a:p>
            <a:r>
              <a:rPr lang="nb-NO" sz="1100" dirty="0" err="1"/>
              <a:t>Køyr</a:t>
            </a:r>
            <a:r>
              <a:rPr lang="nb-NO" sz="1100" dirty="0"/>
              <a:t> koden, og sjekk om du får det svaret du trudde du skulle få. </a:t>
            </a:r>
          </a:p>
          <a:p>
            <a:endParaRPr lang="nb-NO" sz="400" dirty="0"/>
          </a:p>
          <a:p>
            <a:pPr marL="228600" indent="-228600">
              <a:buFont typeface="+mj-lt"/>
              <a:buAutoNum type="arabicPeriod" startAt="2"/>
            </a:pPr>
            <a:r>
              <a:rPr lang="nb-NO" sz="1100" dirty="0"/>
              <a:t>Dersom du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fekk</a:t>
            </a:r>
            <a:r>
              <a:rPr lang="nb-NO" sz="1100" dirty="0"/>
              <a:t> svaret du trudde, kva var grunnen til det, trur du? Diskuter gjerne med andre.</a:t>
            </a:r>
          </a:p>
          <a:p>
            <a:pPr marL="228600" indent="-228600">
              <a:buFont typeface="+mj-lt"/>
              <a:buAutoNum type="arabicPeriod" startAt="2"/>
            </a:pPr>
            <a:endParaRPr lang="nb-NO" sz="400" dirty="0"/>
          </a:p>
          <a:p>
            <a:pPr marL="228600" indent="-228600">
              <a:buFont typeface="+mj-lt"/>
              <a:buAutoNum type="arabicPeriod" startAt="2"/>
            </a:pPr>
            <a:r>
              <a:rPr lang="nb-NO" sz="1100" dirty="0"/>
              <a:t>Kan du lage </a:t>
            </a:r>
            <a:r>
              <a:rPr lang="nb-NO" sz="1100" dirty="0" err="1"/>
              <a:t>nokre</a:t>
            </a:r>
            <a:r>
              <a:rPr lang="nb-NO" sz="1100" dirty="0"/>
              <a:t> program </a:t>
            </a:r>
            <a:r>
              <a:rPr lang="nb-NO" sz="1100" dirty="0" err="1"/>
              <a:t>sjølv</a:t>
            </a:r>
            <a:r>
              <a:rPr lang="nb-NO" sz="1100" dirty="0"/>
              <a:t>? Få </a:t>
            </a:r>
            <a:r>
              <a:rPr lang="nb-NO" sz="1100" dirty="0" err="1"/>
              <a:t>ein</a:t>
            </a:r>
            <a:r>
              <a:rPr lang="nb-NO" sz="1100" dirty="0"/>
              <a:t> i klassen til å gisse kva som vil skje i programma dine, eller kan hende </a:t>
            </a:r>
            <a:r>
              <a:rPr lang="nb-NO" sz="1100" dirty="0" err="1"/>
              <a:t>læraren</a:t>
            </a:r>
            <a:r>
              <a:rPr lang="nb-NO" sz="1100" dirty="0"/>
              <a:t>?</a:t>
            </a: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6E8E23D5-2900-45BE-A272-EAD0A087D3E7}"/>
              </a:ext>
            </a:extLst>
          </p:cNvPr>
          <p:cNvCxnSpPr>
            <a:cxnSpLocks/>
          </p:cNvCxnSpPr>
          <p:nvPr/>
        </p:nvCxnSpPr>
        <p:spPr>
          <a:xfrm flipV="1">
            <a:off x="2715730" y="1792550"/>
            <a:ext cx="1070275" cy="28210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E5004D60-70FD-4471-A2D4-76305384B3CD}"/>
              </a:ext>
            </a:extLst>
          </p:cNvPr>
          <p:cNvCxnSpPr>
            <a:cxnSpLocks/>
          </p:cNvCxnSpPr>
          <p:nvPr/>
        </p:nvCxnSpPr>
        <p:spPr>
          <a:xfrm flipV="1">
            <a:off x="1937578" y="2517899"/>
            <a:ext cx="1678077" cy="1255959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2A5B671B-2A58-48B1-8CC5-BFF3F0EF2F46}"/>
              </a:ext>
            </a:extLst>
          </p:cNvPr>
          <p:cNvSpPr/>
          <p:nvPr/>
        </p:nvSpPr>
        <p:spPr>
          <a:xfrm>
            <a:off x="393368" y="3675245"/>
            <a:ext cx="1468988" cy="131093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E7F97337-EE1B-4583-8454-118F14BCC8A6}"/>
              </a:ext>
            </a:extLst>
          </p:cNvPr>
          <p:cNvSpPr/>
          <p:nvPr/>
        </p:nvSpPr>
        <p:spPr>
          <a:xfrm>
            <a:off x="3695517" y="2177861"/>
            <a:ext cx="926818" cy="316999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7BDACB08-88B3-46E0-9D4D-542411B4A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2037" y="7785788"/>
            <a:ext cx="1680123" cy="6689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FA20D318-9A3F-4DCD-953D-EB34B6B03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037" y="8772717"/>
            <a:ext cx="1927058" cy="835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B0445F3-0217-4CB4-ACA6-4CB6EEE5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74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E246B9-79EB-4A67-8E9B-4B1AD4C2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2684"/>
            <a:ext cx="5915025" cy="758954"/>
          </a:xfrm>
        </p:spPr>
        <p:txBody>
          <a:bodyPr/>
          <a:lstStyle/>
          <a:p>
            <a:r>
              <a:rPr lang="nb-NO" dirty="0" err="1"/>
              <a:t>Teikning</a:t>
            </a:r>
            <a:r>
              <a:rPr lang="nb-NO" dirty="0"/>
              <a:t> i Python - </a:t>
            </a:r>
            <a:r>
              <a:rPr lang="nb-NO" dirty="0" err="1"/>
              <a:t>turtle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5B79C43-9097-4C07-9969-55CBB868575A}"/>
              </a:ext>
            </a:extLst>
          </p:cNvPr>
          <p:cNvSpPr txBox="1"/>
          <p:nvPr/>
        </p:nvSpPr>
        <p:spPr>
          <a:xfrm>
            <a:off x="471488" y="1202683"/>
            <a:ext cx="5042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Python har </a:t>
            </a:r>
            <a:r>
              <a:rPr lang="nb-NO" sz="1100" dirty="0" err="1"/>
              <a:t>eit</a:t>
            </a:r>
            <a:r>
              <a:rPr lang="nb-NO" sz="1100" dirty="0"/>
              <a:t> bibliotek som </a:t>
            </a:r>
            <a:r>
              <a:rPr lang="nb-NO" sz="1100" dirty="0" err="1"/>
              <a:t>heiter</a:t>
            </a:r>
            <a:r>
              <a:rPr lang="nb-NO" sz="1100" dirty="0"/>
              <a:t> </a:t>
            </a:r>
            <a:r>
              <a:rPr lang="nb-NO" sz="1100" dirty="0" err="1"/>
              <a:t>turtle</a:t>
            </a:r>
            <a:r>
              <a:rPr lang="nb-NO" sz="1100" dirty="0"/>
              <a:t>, som kan brukast når </a:t>
            </a:r>
            <a:r>
              <a:rPr lang="nb-NO" sz="1100" dirty="0" err="1"/>
              <a:t>ein</a:t>
            </a:r>
            <a:r>
              <a:rPr lang="nb-NO" sz="1100" dirty="0"/>
              <a:t> ønsker å bruke Python til å </a:t>
            </a:r>
            <a:r>
              <a:rPr lang="nb-NO" sz="1100" dirty="0" err="1"/>
              <a:t>teikne</a:t>
            </a:r>
            <a:r>
              <a:rPr lang="nb-NO" sz="1100" dirty="0"/>
              <a:t> </a:t>
            </a:r>
            <a:r>
              <a:rPr lang="nb-NO" sz="1100" dirty="0" err="1"/>
              <a:t>figurar</a:t>
            </a:r>
            <a:r>
              <a:rPr lang="nb-NO" sz="1100" dirty="0"/>
              <a:t> eller mønster. For å importere dette biblioteket må </a:t>
            </a:r>
            <a:r>
              <a:rPr lang="nb-NO" sz="1100" dirty="0" err="1"/>
              <a:t>ein</a:t>
            </a:r>
            <a:r>
              <a:rPr lang="nb-NO" sz="1100" dirty="0"/>
              <a:t> skrive:                                                          øverst i programmet.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C04E984-90EC-42F5-84AE-625E3BF5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203882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9</a:t>
            </a:fld>
            <a:endParaRPr lang="nb-NO" dirty="0"/>
          </a:p>
        </p:txBody>
      </p:sp>
      <p:pic>
        <p:nvPicPr>
          <p:cNvPr id="1026" name="Picture 2" descr="Basics of Python Turtle module">
            <a:extLst>
              <a:ext uri="{FF2B5EF4-FFF2-40B4-BE49-F238E27FC236}">
                <a16:creationId xmlns:a16="http://schemas.microsoft.com/office/drawing/2014/main" id="{7485D079-E878-487F-BB9B-0D0666FC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20" y="14638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A58C518-06D8-4D3E-B822-D48421086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97" y="1594724"/>
            <a:ext cx="1657350" cy="17145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228A043-2332-4926-93E1-F1517E7782CE}"/>
              </a:ext>
            </a:extLst>
          </p:cNvPr>
          <p:cNvSpPr txBox="1"/>
          <p:nvPr/>
        </p:nvSpPr>
        <p:spPr>
          <a:xfrm>
            <a:off x="471487" y="1944504"/>
            <a:ext cx="4688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Døme på </a:t>
            </a:r>
            <a:r>
              <a:rPr lang="nb-NO" sz="1100" b="1" dirty="0" err="1"/>
              <a:t>nokre</a:t>
            </a:r>
            <a:r>
              <a:rPr lang="nb-NO" sz="1100" b="1" dirty="0"/>
              <a:t> </a:t>
            </a:r>
            <a:r>
              <a:rPr lang="nb-NO" sz="1100" b="1" dirty="0" err="1"/>
              <a:t>grunnleggande</a:t>
            </a:r>
            <a:r>
              <a:rPr lang="nb-NO" sz="1100" b="1" dirty="0"/>
              <a:t> </a:t>
            </a:r>
            <a:r>
              <a:rPr lang="nb-NO" sz="1100" b="1" dirty="0" err="1"/>
              <a:t>funksjonar</a:t>
            </a:r>
            <a:r>
              <a:rPr lang="nb-NO" sz="1100" b="1" dirty="0"/>
              <a:t> </a:t>
            </a:r>
            <a:r>
              <a:rPr lang="nb-NO" sz="1100" b="1" dirty="0" err="1"/>
              <a:t>frå</a:t>
            </a:r>
            <a:r>
              <a:rPr lang="nb-NO" sz="1100" b="1" dirty="0"/>
              <a:t> </a:t>
            </a:r>
            <a:r>
              <a:rPr lang="nb-NO" sz="1100" b="1" dirty="0" err="1"/>
              <a:t>turtle</a:t>
            </a:r>
            <a:r>
              <a:rPr lang="nb-NO" sz="1100" b="1" dirty="0"/>
              <a:t>-biblioteket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1F3F513-1677-46C8-B792-A450975A6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85" y="2333010"/>
            <a:ext cx="931956" cy="17359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6FAD4E4-D54B-4D62-958E-26D9202D4FAD}"/>
              </a:ext>
            </a:extLst>
          </p:cNvPr>
          <p:cNvSpPr txBox="1"/>
          <p:nvPr/>
        </p:nvSpPr>
        <p:spPr>
          <a:xfrm>
            <a:off x="1844569" y="2327614"/>
            <a:ext cx="3735203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Denne funksjonen </a:t>
            </a:r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eit</a:t>
            </a:r>
            <a:r>
              <a:rPr lang="nb-NO" sz="1100" dirty="0"/>
              <a:t> «</a:t>
            </a:r>
            <a:r>
              <a:rPr lang="nb-NO" sz="1100" dirty="0" err="1"/>
              <a:t>turtle</a:t>
            </a:r>
            <a:r>
              <a:rPr lang="nb-NO" sz="1100" dirty="0"/>
              <a:t>-objekt» som </a:t>
            </a:r>
            <a:r>
              <a:rPr lang="nb-NO" sz="1100" dirty="0" err="1"/>
              <a:t>ein</a:t>
            </a:r>
            <a:r>
              <a:rPr lang="nb-NO" sz="1100" dirty="0"/>
              <a:t> treng når </a:t>
            </a:r>
            <a:r>
              <a:rPr lang="nb-NO" sz="1100" dirty="0" err="1"/>
              <a:t>ein</a:t>
            </a:r>
            <a:r>
              <a:rPr lang="nb-NO" sz="1100" dirty="0"/>
              <a:t> bruker </a:t>
            </a:r>
            <a:r>
              <a:rPr lang="nb-NO" sz="1100" dirty="0" err="1"/>
              <a:t>dei</a:t>
            </a:r>
            <a:r>
              <a:rPr lang="nb-NO" sz="1100" dirty="0"/>
              <a:t> andre </a:t>
            </a:r>
            <a:r>
              <a:rPr lang="nb-NO" sz="1100" dirty="0" err="1"/>
              <a:t>funksjonane</a:t>
            </a:r>
            <a:r>
              <a:rPr lang="nb-NO" sz="1100" dirty="0"/>
              <a:t> som </a:t>
            </a:r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teikninga</a:t>
            </a:r>
            <a:r>
              <a:rPr lang="nb-NO" sz="1100" dirty="0"/>
              <a:t>. Vi kan tenke på det som </a:t>
            </a:r>
            <a:r>
              <a:rPr lang="nb-NO" sz="1100" dirty="0" err="1"/>
              <a:t>ein</a:t>
            </a:r>
            <a:r>
              <a:rPr lang="nb-NO" sz="1100" dirty="0"/>
              <a:t> blyant eller penn.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3FAE61-6711-4823-9701-B1D21B45A265}"/>
              </a:ext>
            </a:extLst>
          </p:cNvPr>
          <p:cNvSpPr txBox="1"/>
          <p:nvPr/>
        </p:nvSpPr>
        <p:spPr>
          <a:xfrm>
            <a:off x="310604" y="6495403"/>
            <a:ext cx="602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___________________________________________________________________________________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6AC6F55-3DD8-43DA-8CF8-6237E0CFA57B}"/>
              </a:ext>
            </a:extLst>
          </p:cNvPr>
          <p:cNvSpPr txBox="1"/>
          <p:nvPr/>
        </p:nvSpPr>
        <p:spPr>
          <a:xfrm>
            <a:off x="412442" y="6788193"/>
            <a:ext cx="602878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endParaRPr lang="nb-NO" sz="1100" b="1" dirty="0"/>
          </a:p>
          <a:p>
            <a:endParaRPr lang="nb-NO" sz="400" b="1" dirty="0"/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Kva vil </a:t>
            </a:r>
            <a:r>
              <a:rPr lang="nb-NO" sz="1100" dirty="0" err="1"/>
              <a:t>visast</a:t>
            </a:r>
            <a:r>
              <a:rPr lang="nb-NO" sz="1100" dirty="0"/>
              <a:t> på skjermen for </a:t>
            </a:r>
            <a:r>
              <a:rPr lang="nb-NO" sz="1100" dirty="0" err="1"/>
              <a:t>desse</a:t>
            </a:r>
            <a:r>
              <a:rPr lang="nb-NO" sz="1100" dirty="0"/>
              <a:t> programma? </a:t>
            </a:r>
          </a:p>
          <a:p>
            <a:endParaRPr lang="nb-NO" sz="400" dirty="0"/>
          </a:p>
          <a:p>
            <a:r>
              <a:rPr lang="nb-NO" sz="1100" dirty="0"/>
              <a:t>Skriv ned kva du trur vil </a:t>
            </a:r>
            <a:r>
              <a:rPr lang="nb-NO" sz="1100" dirty="0" err="1"/>
              <a:t>visast</a:t>
            </a:r>
            <a:r>
              <a:rPr lang="nb-NO" sz="1100" dirty="0"/>
              <a:t> på skjermen, og skriv inn programma med </a:t>
            </a:r>
            <a:r>
              <a:rPr lang="nb-NO" sz="1100" dirty="0" err="1"/>
              <a:t>Pythonkode</a:t>
            </a:r>
            <a:r>
              <a:rPr lang="nb-NO" sz="1100" dirty="0"/>
              <a:t> etterpå.</a:t>
            </a:r>
          </a:p>
          <a:p>
            <a:r>
              <a:rPr lang="nb-NO" sz="1100" dirty="0" err="1"/>
              <a:t>Køyr</a:t>
            </a:r>
            <a:r>
              <a:rPr lang="nb-NO" sz="1100" dirty="0"/>
              <a:t> koden, og sjekk om du får det svaret du trudde du skulle få. </a:t>
            </a:r>
          </a:p>
          <a:p>
            <a:endParaRPr lang="nb-NO" sz="400" dirty="0"/>
          </a:p>
          <a:p>
            <a:pPr marL="228600" indent="-228600">
              <a:buFont typeface="+mj-lt"/>
              <a:buAutoNum type="arabicPeriod" startAt="2"/>
            </a:pPr>
            <a:r>
              <a:rPr lang="nb-NO" sz="1100" dirty="0"/>
              <a:t>Dersom du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fekk</a:t>
            </a:r>
            <a:r>
              <a:rPr lang="nb-NO" sz="1100" dirty="0"/>
              <a:t> svaret du trudde, kva var grunnen til det, trur du? Diskuter gjerne med andre.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FEFBDE20-E5A5-4516-A2C5-C7FD09E62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4350283"/>
            <a:ext cx="1373082" cy="203747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37D97E-4962-445F-8AB1-ED0CF49AD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211" y="4876465"/>
            <a:ext cx="1717587" cy="901607"/>
          </a:xfrm>
          <a:prstGeom prst="rect">
            <a:avLst/>
          </a:prstGeom>
        </p:spPr>
      </p:pic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5FF5A1C3-8740-423F-A79D-A33922832A0C}"/>
              </a:ext>
            </a:extLst>
          </p:cNvPr>
          <p:cNvCxnSpPr>
            <a:cxnSpLocks/>
          </p:cNvCxnSpPr>
          <p:nvPr/>
        </p:nvCxnSpPr>
        <p:spPr>
          <a:xfrm flipV="1">
            <a:off x="1383970" y="4990767"/>
            <a:ext cx="776510" cy="23031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A7C96AB6-57C7-4922-91E0-39CC8543C891}"/>
              </a:ext>
            </a:extLst>
          </p:cNvPr>
          <p:cNvCxnSpPr>
            <a:cxnSpLocks/>
          </p:cNvCxnSpPr>
          <p:nvPr/>
        </p:nvCxnSpPr>
        <p:spPr>
          <a:xfrm flipV="1">
            <a:off x="1642441" y="5327269"/>
            <a:ext cx="528295" cy="1066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12E05B28-F3F0-4085-B444-739259B31FB6}"/>
              </a:ext>
            </a:extLst>
          </p:cNvPr>
          <p:cNvCxnSpPr>
            <a:cxnSpLocks/>
          </p:cNvCxnSpPr>
          <p:nvPr/>
        </p:nvCxnSpPr>
        <p:spPr>
          <a:xfrm flipV="1">
            <a:off x="1590675" y="5526919"/>
            <a:ext cx="885716" cy="139529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05A74558-2DDF-452E-B942-30323F89F19D}"/>
              </a:ext>
            </a:extLst>
          </p:cNvPr>
          <p:cNvCxnSpPr>
            <a:cxnSpLocks/>
          </p:cNvCxnSpPr>
          <p:nvPr/>
        </p:nvCxnSpPr>
        <p:spPr>
          <a:xfrm flipV="1">
            <a:off x="1844569" y="5699864"/>
            <a:ext cx="631822" cy="27598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ktangel 1026">
            <a:extLst>
              <a:ext uri="{FF2B5EF4-FFF2-40B4-BE49-F238E27FC236}">
                <a16:creationId xmlns:a16="http://schemas.microsoft.com/office/drawing/2014/main" id="{935069E9-6BDF-4843-A532-CFCE2B9FB3D1}"/>
              </a:ext>
            </a:extLst>
          </p:cNvPr>
          <p:cNvSpPr/>
          <p:nvPr/>
        </p:nvSpPr>
        <p:spPr>
          <a:xfrm>
            <a:off x="420725" y="4227226"/>
            <a:ext cx="3573710" cy="2226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Bilde 1027">
            <a:extLst>
              <a:ext uri="{FF2B5EF4-FFF2-40B4-BE49-F238E27FC236}">
                <a16:creationId xmlns:a16="http://schemas.microsoft.com/office/drawing/2014/main" id="{E87B3478-2564-4E8C-B2AE-218BC3DB2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30" y="8599914"/>
            <a:ext cx="1619250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9" name="Bilde 1028">
            <a:extLst>
              <a:ext uri="{FF2B5EF4-FFF2-40B4-BE49-F238E27FC236}">
                <a16:creationId xmlns:a16="http://schemas.microsoft.com/office/drawing/2014/main" id="{8995CB16-47AB-41F2-90E7-D9F291D44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6136" y="8582030"/>
            <a:ext cx="1769820" cy="697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0" name="Bilde 1029">
            <a:extLst>
              <a:ext uri="{FF2B5EF4-FFF2-40B4-BE49-F238E27FC236}">
                <a16:creationId xmlns:a16="http://schemas.microsoft.com/office/drawing/2014/main" id="{33CA56AC-0CD1-446A-91BF-55DF0B994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712" y="8052848"/>
            <a:ext cx="2380008" cy="1226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31" name="TekstSylinder 1030">
            <a:extLst>
              <a:ext uri="{FF2B5EF4-FFF2-40B4-BE49-F238E27FC236}">
                <a16:creationId xmlns:a16="http://schemas.microsoft.com/office/drawing/2014/main" id="{664BE17C-2645-4EEA-AC38-2EF68B0A304D}"/>
              </a:ext>
            </a:extLst>
          </p:cNvPr>
          <p:cNvSpPr txBox="1"/>
          <p:nvPr/>
        </p:nvSpPr>
        <p:spPr>
          <a:xfrm>
            <a:off x="412442" y="7878250"/>
            <a:ext cx="34723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nb-NO" sz="1100" dirty="0"/>
              <a:t>Kan du lage </a:t>
            </a:r>
            <a:r>
              <a:rPr lang="nb-NO" sz="1100" dirty="0" err="1"/>
              <a:t>nokre</a:t>
            </a:r>
            <a:r>
              <a:rPr lang="nb-NO" sz="1100" dirty="0"/>
              <a:t> program </a:t>
            </a:r>
            <a:r>
              <a:rPr lang="nb-NO" sz="1100" dirty="0" err="1"/>
              <a:t>sjølv</a:t>
            </a:r>
            <a:r>
              <a:rPr lang="nb-NO" sz="1100" dirty="0"/>
              <a:t>? Få </a:t>
            </a:r>
            <a:r>
              <a:rPr lang="nb-NO" sz="1100" dirty="0" err="1"/>
              <a:t>ein</a:t>
            </a:r>
            <a:r>
              <a:rPr lang="nb-NO" sz="1100" dirty="0"/>
              <a:t> i klassen til å gisse kva som blir </a:t>
            </a:r>
            <a:r>
              <a:rPr lang="nb-NO" sz="1100" dirty="0" err="1"/>
              <a:t>teikna</a:t>
            </a:r>
            <a:r>
              <a:rPr lang="nb-NO" sz="1100" dirty="0"/>
              <a:t> med programma dine, eller kan hende </a:t>
            </a:r>
            <a:r>
              <a:rPr lang="nb-NO" sz="1100" dirty="0" err="1"/>
              <a:t>læraren</a:t>
            </a:r>
            <a:r>
              <a:rPr lang="nb-NO" sz="1100" dirty="0"/>
              <a:t>?</a:t>
            </a:r>
          </a:p>
        </p:txBody>
      </p:sp>
      <p:pic>
        <p:nvPicPr>
          <p:cNvPr id="1032" name="Bilde 1031">
            <a:extLst>
              <a:ext uri="{FF2B5EF4-FFF2-40B4-BE49-F238E27FC236}">
                <a16:creationId xmlns:a16="http://schemas.microsoft.com/office/drawing/2014/main" id="{B7AABAE2-7FF5-4E09-93A2-843006690C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896" y="3558549"/>
            <a:ext cx="1241212" cy="177316"/>
          </a:xfrm>
          <a:prstGeom prst="rect">
            <a:avLst/>
          </a:prstGeom>
        </p:spPr>
      </p:pic>
      <p:pic>
        <p:nvPicPr>
          <p:cNvPr id="1033" name="Bilde 1032">
            <a:extLst>
              <a:ext uri="{FF2B5EF4-FFF2-40B4-BE49-F238E27FC236}">
                <a16:creationId xmlns:a16="http://schemas.microsoft.com/office/drawing/2014/main" id="{B4E657B3-935C-4A23-AA0B-AEA1C38122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11" y="3337088"/>
            <a:ext cx="1172255" cy="167465"/>
          </a:xfrm>
          <a:prstGeom prst="rect">
            <a:avLst/>
          </a:prstGeom>
        </p:spPr>
      </p:pic>
      <p:pic>
        <p:nvPicPr>
          <p:cNvPr id="1034" name="Bilde 1033">
            <a:extLst>
              <a:ext uri="{FF2B5EF4-FFF2-40B4-BE49-F238E27FC236}">
                <a16:creationId xmlns:a16="http://schemas.microsoft.com/office/drawing/2014/main" id="{F70E9F69-0535-48CB-AF88-950AF4BBC4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2849" y="3527875"/>
            <a:ext cx="925983" cy="167465"/>
          </a:xfrm>
          <a:prstGeom prst="rect">
            <a:avLst/>
          </a:prstGeom>
        </p:spPr>
      </p:pic>
      <p:pic>
        <p:nvPicPr>
          <p:cNvPr id="1035" name="Bilde 1034">
            <a:extLst>
              <a:ext uri="{FF2B5EF4-FFF2-40B4-BE49-F238E27FC236}">
                <a16:creationId xmlns:a16="http://schemas.microsoft.com/office/drawing/2014/main" id="{8AA99B6E-E66F-4EDF-BC91-5071B96F05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0732" y="3278862"/>
            <a:ext cx="847176" cy="192092"/>
          </a:xfrm>
          <a:prstGeom prst="rect">
            <a:avLst/>
          </a:prstGeom>
        </p:spPr>
      </p:pic>
      <p:pic>
        <p:nvPicPr>
          <p:cNvPr id="1036" name="Bilde 1035">
            <a:extLst>
              <a:ext uri="{FF2B5EF4-FFF2-40B4-BE49-F238E27FC236}">
                <a16:creationId xmlns:a16="http://schemas.microsoft.com/office/drawing/2014/main" id="{5979C16D-C538-49B5-8527-675B3B0DA2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8215" y="5607749"/>
            <a:ext cx="1246137" cy="167465"/>
          </a:xfrm>
          <a:prstGeom prst="rect">
            <a:avLst/>
          </a:prstGeom>
        </p:spPr>
      </p:pic>
      <p:pic>
        <p:nvPicPr>
          <p:cNvPr id="1037" name="Bilde 1036">
            <a:extLst>
              <a:ext uri="{FF2B5EF4-FFF2-40B4-BE49-F238E27FC236}">
                <a16:creationId xmlns:a16="http://schemas.microsoft.com/office/drawing/2014/main" id="{1A220A02-C559-45CC-80DE-31404BB5B4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8215" y="4744381"/>
            <a:ext cx="1019567" cy="172391"/>
          </a:xfrm>
          <a:prstGeom prst="rect">
            <a:avLst/>
          </a:prstGeom>
        </p:spPr>
      </p:pic>
      <p:sp>
        <p:nvSpPr>
          <p:cNvPr id="46" name="TekstSylinder 45">
            <a:extLst>
              <a:ext uri="{FF2B5EF4-FFF2-40B4-BE49-F238E27FC236}">
                <a16:creationId xmlns:a16="http://schemas.microsoft.com/office/drawing/2014/main" id="{0A7D0A06-1A7B-40F6-B8BB-02EBA9F2E4E5}"/>
              </a:ext>
            </a:extLst>
          </p:cNvPr>
          <p:cNvSpPr txBox="1"/>
          <p:nvPr/>
        </p:nvSpPr>
        <p:spPr>
          <a:xfrm>
            <a:off x="1840189" y="3353075"/>
            <a:ext cx="1644715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funksjonane</a:t>
            </a:r>
            <a:r>
              <a:rPr lang="nb-NO" sz="1100" dirty="0"/>
              <a:t> flytter </a:t>
            </a:r>
            <a:r>
              <a:rPr lang="nb-NO" sz="1100" dirty="0" err="1"/>
              <a:t>turtle</a:t>
            </a:r>
            <a:r>
              <a:rPr lang="nb-NO" sz="1100" dirty="0"/>
              <a:t> fram eller attende 100 steg.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44260D76-B9A4-4943-A51F-618E8526D949}"/>
              </a:ext>
            </a:extLst>
          </p:cNvPr>
          <p:cNvSpPr txBox="1"/>
          <p:nvPr/>
        </p:nvSpPr>
        <p:spPr>
          <a:xfrm>
            <a:off x="4131110" y="4998083"/>
            <a:ext cx="184785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Denne funksjonen </a:t>
            </a:r>
            <a:r>
              <a:rPr lang="nb-NO" sz="1100" dirty="0" err="1"/>
              <a:t>teikner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sirkel med radius 50 steg.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5A7F754E-A7F3-4DDC-9D09-303510529027}"/>
              </a:ext>
            </a:extLst>
          </p:cNvPr>
          <p:cNvSpPr txBox="1"/>
          <p:nvPr/>
        </p:nvSpPr>
        <p:spPr>
          <a:xfrm>
            <a:off x="4125721" y="3762400"/>
            <a:ext cx="224580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funksjonane</a:t>
            </a:r>
            <a:r>
              <a:rPr lang="nb-NO" sz="1100" dirty="0"/>
              <a:t> snur </a:t>
            </a:r>
            <a:r>
              <a:rPr lang="nb-NO" sz="1100" dirty="0" err="1"/>
              <a:t>turtle</a:t>
            </a:r>
            <a:r>
              <a:rPr lang="nb-NO" sz="1100" dirty="0"/>
              <a:t> 120 grader til venstre eller til høgre (det er det same som at den ytre vinkelen er 60 grader.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42D871A2-6F94-4117-8FD3-D505A6DCA5B3}"/>
              </a:ext>
            </a:extLst>
          </p:cNvPr>
          <p:cNvSpPr txBox="1"/>
          <p:nvPr/>
        </p:nvSpPr>
        <p:spPr>
          <a:xfrm>
            <a:off x="4125722" y="5852153"/>
            <a:ext cx="2245801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/>
              <a:t>Denne funksjonen får </a:t>
            </a:r>
            <a:r>
              <a:rPr lang="nb-NO" sz="1100" dirty="0" err="1"/>
              <a:t>turtle</a:t>
            </a:r>
            <a:r>
              <a:rPr lang="nb-NO" sz="1100" dirty="0"/>
              <a:t> til å flytte seg til punktet med x-koordinat 100 og y-koordinat 150.</a:t>
            </a:r>
          </a:p>
        </p:txBody>
      </p:sp>
    </p:spTree>
    <p:extLst>
      <p:ext uri="{BB962C8B-B14F-4D97-AF65-F5344CB8AC3E}">
        <p14:creationId xmlns:p14="http://schemas.microsoft.com/office/powerpoint/2010/main" val="112088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478606</TotalTime>
  <Words>6652</Words>
  <Application>Microsoft Office PowerPoint</Application>
  <PresentationFormat>A4 (210 x 297 mm)</PresentationFormat>
  <Paragraphs>412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Introduksjon til Python-programmering</vt:lpstr>
      <vt:lpstr>Variablar i Python</vt:lpstr>
      <vt:lpstr>PowerPoint-presentasjon</vt:lpstr>
      <vt:lpstr>While-lykkje i Python</vt:lpstr>
      <vt:lpstr>For-lykkjer i Python</vt:lpstr>
      <vt:lpstr>Lister i Python</vt:lpstr>
      <vt:lpstr>Tabellar i Python</vt:lpstr>
      <vt:lpstr>Funksjonar i Python</vt:lpstr>
      <vt:lpstr>Teikning i Python - turtle</vt:lpstr>
      <vt:lpstr>Oversyn over nokre kommandoar for micro:bit i Python Mu</vt:lpstr>
      <vt:lpstr>PowerPoint-presentasjon</vt:lpstr>
      <vt:lpstr>Musikk  - med Python Mu</vt:lpstr>
      <vt:lpstr>Logge til PC/MAC med Python Mu</vt:lpstr>
      <vt:lpstr>Avstandsmålar (sonar) - med Python Mu</vt:lpstr>
      <vt:lpstr>Servo  - med Python Mu</vt:lpstr>
      <vt:lpstr>Skrive til fil på micro:bit - med Python 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Ellen Egeland Flø</cp:lastModifiedBy>
  <cp:revision>1510</cp:revision>
  <dcterms:created xsi:type="dcterms:W3CDTF">2018-11-04T16:46:19Z</dcterms:created>
  <dcterms:modified xsi:type="dcterms:W3CDTF">2021-09-24T13:20:39Z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