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3"/>
  </p:notesMasterIdLst>
  <p:sldIdLst>
    <p:sldId id="470" r:id="rId5"/>
    <p:sldId id="435" r:id="rId6"/>
    <p:sldId id="433" r:id="rId7"/>
    <p:sldId id="489" r:id="rId8"/>
    <p:sldId id="468" r:id="rId9"/>
    <p:sldId id="488" r:id="rId10"/>
    <p:sldId id="497" r:id="rId11"/>
    <p:sldId id="476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E392"/>
    <a:srgbClr val="C1E0AE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46" d="100"/>
          <a:sy n="46" d="100"/>
        </p:scale>
        <p:origin x="2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24.09.2021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24.09.2021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24.09.2021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reuters.com/article/us-amazon-com-jobs-automation-insight/amazon-scraps-secret-ai-recruiting-tool-that-showed-bias-against-women-idUSKCN1MK08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9.png"/><Relationship Id="rId5" Type="http://schemas.openxmlformats.org/officeDocument/2006/relationships/image" Target="../media/image25.png"/><Relationship Id="rId10" Type="http://schemas.openxmlformats.org/officeDocument/2006/relationships/image" Target="../media/image48.png"/><Relationship Id="rId4" Type="http://schemas.openxmlformats.org/officeDocument/2006/relationships/image" Target="../media/image20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51E1FA-851F-4271-BB99-BE5B215F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51830"/>
            <a:ext cx="5915025" cy="627233"/>
          </a:xfrm>
        </p:spPr>
        <p:txBody>
          <a:bodyPr>
            <a:normAutofit/>
          </a:bodyPr>
          <a:lstStyle/>
          <a:p>
            <a:r>
              <a:rPr lang="nb-NO" sz="2600" dirty="0"/>
              <a:t>Modellering og maskinlæring med Python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BA44F85-F706-4631-9B09-F913CD340C97}"/>
              </a:ext>
            </a:extLst>
          </p:cNvPr>
          <p:cNvSpPr txBox="1"/>
          <p:nvPr/>
        </p:nvSpPr>
        <p:spPr>
          <a:xfrm>
            <a:off x="471488" y="3871664"/>
            <a:ext cx="5915024" cy="4462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Maskinlæring – kva er det?</a:t>
            </a:r>
          </a:p>
          <a:p>
            <a:endParaRPr lang="nb-NO" sz="400" b="1" dirty="0"/>
          </a:p>
          <a:p>
            <a:r>
              <a:rPr lang="nb-NO" sz="1100" dirty="0"/>
              <a:t>Maskinlæring er </a:t>
            </a:r>
            <a:r>
              <a:rPr lang="nb-NO" sz="1100" dirty="0" err="1"/>
              <a:t>ein</a:t>
            </a:r>
            <a:r>
              <a:rPr lang="nb-NO" sz="1100" dirty="0"/>
              <a:t> del av fagområdet kunstig intelligens, men det er mindre avansert enn </a:t>
            </a:r>
            <a:r>
              <a:rPr lang="nb-NO" sz="1100" dirty="0" err="1"/>
              <a:t>ein</a:t>
            </a:r>
            <a:r>
              <a:rPr lang="nb-NO" sz="1100" dirty="0"/>
              <a:t> skulle tru. Den mest </a:t>
            </a:r>
            <a:r>
              <a:rPr lang="nb-NO" sz="1100" dirty="0" err="1"/>
              <a:t>grunnleggande</a:t>
            </a:r>
            <a:r>
              <a:rPr lang="nb-NO" sz="1100" dirty="0"/>
              <a:t> formen for maskinlæring er å lage matematiske </a:t>
            </a:r>
            <a:r>
              <a:rPr lang="nb-NO" sz="1100" dirty="0" err="1"/>
              <a:t>modellar</a:t>
            </a:r>
            <a:r>
              <a:rPr lang="nb-NO" sz="1100" dirty="0"/>
              <a:t> med hjelp av enkle </a:t>
            </a:r>
            <a:r>
              <a:rPr lang="nb-NO" sz="1100" dirty="0" err="1"/>
              <a:t>regresjonar</a:t>
            </a:r>
            <a:r>
              <a:rPr lang="nb-NO" sz="1100" dirty="0"/>
              <a:t> slik som de </a:t>
            </a:r>
            <a:r>
              <a:rPr lang="nb-NO" sz="1100" dirty="0" err="1"/>
              <a:t>tidlegare</a:t>
            </a:r>
            <a:r>
              <a:rPr lang="nb-NO" sz="1100" dirty="0"/>
              <a:t> har gjort i </a:t>
            </a:r>
            <a:r>
              <a:rPr lang="nb-NO" sz="1100" dirty="0" err="1"/>
              <a:t>Geogebra</a:t>
            </a:r>
            <a:r>
              <a:rPr lang="nb-NO" sz="1100" dirty="0"/>
              <a:t>. </a:t>
            </a:r>
          </a:p>
          <a:p>
            <a:endParaRPr lang="nb-NO" sz="400" dirty="0"/>
          </a:p>
          <a:p>
            <a:r>
              <a:rPr lang="nb-NO" sz="1100" dirty="0"/>
              <a:t>Etter kvart kan </a:t>
            </a:r>
            <a:r>
              <a:rPr lang="nb-NO" sz="1100" dirty="0" err="1"/>
              <a:t>ein</a:t>
            </a:r>
            <a:r>
              <a:rPr lang="nb-NO" sz="1100" dirty="0"/>
              <a:t> bruke </a:t>
            </a:r>
            <a:r>
              <a:rPr lang="nb-NO" sz="1100" dirty="0" err="1"/>
              <a:t>meir</a:t>
            </a:r>
            <a:r>
              <a:rPr lang="nb-NO" sz="1100" dirty="0"/>
              <a:t> og </a:t>
            </a:r>
            <a:r>
              <a:rPr lang="nb-NO" sz="1100" dirty="0" err="1"/>
              <a:t>meir</a:t>
            </a:r>
            <a:r>
              <a:rPr lang="nb-NO" sz="1100" dirty="0"/>
              <a:t> avanserte </a:t>
            </a:r>
            <a:r>
              <a:rPr lang="nb-NO" sz="1100" dirty="0" err="1"/>
              <a:t>modellar</a:t>
            </a:r>
            <a:r>
              <a:rPr lang="nb-NO" sz="1100" dirty="0"/>
              <a:t>, og gjerne system som er samansette av mange </a:t>
            </a:r>
            <a:r>
              <a:rPr lang="nb-NO" sz="1100" dirty="0" err="1"/>
              <a:t>modellar</a:t>
            </a:r>
            <a:r>
              <a:rPr lang="nb-NO" sz="1100" dirty="0"/>
              <a:t> som heng </a:t>
            </a:r>
            <a:r>
              <a:rPr lang="nb-NO" sz="1100" dirty="0" err="1"/>
              <a:t>saman</a:t>
            </a:r>
            <a:r>
              <a:rPr lang="nb-NO" sz="1100" dirty="0"/>
              <a:t> med </a:t>
            </a:r>
            <a:r>
              <a:rPr lang="nb-NO" sz="1100" dirty="0" err="1"/>
              <a:t>kvarandre</a:t>
            </a:r>
            <a:r>
              <a:rPr lang="nb-NO" sz="1100" dirty="0"/>
              <a:t>. </a:t>
            </a:r>
            <a:r>
              <a:rPr lang="nb-NO" sz="1100" dirty="0" err="1"/>
              <a:t>Eit</a:t>
            </a:r>
            <a:r>
              <a:rPr lang="nb-NO" sz="1100" dirty="0"/>
              <a:t> døme på </a:t>
            </a:r>
            <a:r>
              <a:rPr lang="nb-NO" sz="1100" dirty="0" err="1"/>
              <a:t>eit</a:t>
            </a:r>
            <a:r>
              <a:rPr lang="nb-NO" sz="1100" dirty="0"/>
              <a:t> slikt gigantisk system er </a:t>
            </a:r>
            <a:r>
              <a:rPr lang="nb-NO" sz="1100" dirty="0" err="1"/>
              <a:t>vermodellering</a:t>
            </a:r>
            <a:r>
              <a:rPr lang="nb-NO" sz="1100" dirty="0"/>
              <a:t>. Der blir det henta inn alle slags data om </a:t>
            </a:r>
            <a:r>
              <a:rPr lang="nb-NO" sz="1100" dirty="0" err="1"/>
              <a:t>temperaturar</a:t>
            </a:r>
            <a:r>
              <a:rPr lang="nb-NO" sz="1100" dirty="0"/>
              <a:t>, vindstyrke og lufttrykk </a:t>
            </a:r>
            <a:r>
              <a:rPr lang="nb-NO" sz="1100" dirty="0" err="1"/>
              <a:t>frå</a:t>
            </a:r>
            <a:r>
              <a:rPr lang="nb-NO" sz="1100" dirty="0"/>
              <a:t> mange </a:t>
            </a:r>
            <a:r>
              <a:rPr lang="nb-NO" sz="1100" dirty="0" err="1"/>
              <a:t>stader</a:t>
            </a:r>
            <a:r>
              <a:rPr lang="nb-NO" sz="1100" dirty="0"/>
              <a:t> i verda. </a:t>
            </a:r>
            <a:r>
              <a:rPr lang="nb-NO" sz="1100" dirty="0" err="1"/>
              <a:t>Desse</a:t>
            </a:r>
            <a:r>
              <a:rPr lang="nb-NO" sz="1100" dirty="0"/>
              <a:t> </a:t>
            </a:r>
            <a:r>
              <a:rPr lang="nb-NO" sz="1100" dirty="0" err="1"/>
              <a:t>dataa</a:t>
            </a:r>
            <a:r>
              <a:rPr lang="nb-NO" sz="1100" dirty="0"/>
              <a:t> blir nytta for å lage matematiske </a:t>
            </a:r>
            <a:r>
              <a:rPr lang="nb-NO" sz="1100" dirty="0" err="1"/>
              <a:t>modellar</a:t>
            </a:r>
            <a:r>
              <a:rPr lang="nb-NO" sz="1100" dirty="0"/>
              <a:t>, altså ulike matematiske </a:t>
            </a:r>
            <a:r>
              <a:rPr lang="nb-NO" sz="1100" dirty="0" err="1"/>
              <a:t>funksjonar</a:t>
            </a:r>
            <a:r>
              <a:rPr lang="nb-NO" sz="1100" dirty="0"/>
              <a:t>, slik de har gjort </a:t>
            </a:r>
            <a:r>
              <a:rPr lang="nb-NO" sz="1100" dirty="0" err="1"/>
              <a:t>tidlegare</a:t>
            </a:r>
            <a:r>
              <a:rPr lang="nb-NO" sz="1100" dirty="0"/>
              <a:t>. </a:t>
            </a:r>
            <a:r>
              <a:rPr lang="nb-NO" sz="1100" dirty="0" err="1"/>
              <a:t>Vidare</a:t>
            </a:r>
            <a:r>
              <a:rPr lang="nb-NO" sz="1100" dirty="0"/>
              <a:t> kan </a:t>
            </a:r>
            <a:r>
              <a:rPr lang="nb-NO" sz="1100" dirty="0" err="1"/>
              <a:t>meteorologane</a:t>
            </a:r>
            <a:r>
              <a:rPr lang="nb-NO" sz="1100" dirty="0"/>
              <a:t> sette inn nye </a:t>
            </a:r>
            <a:r>
              <a:rPr lang="nb-NO" sz="1100" dirty="0" err="1"/>
              <a:t>verdiar</a:t>
            </a:r>
            <a:r>
              <a:rPr lang="nb-NO" sz="1100" dirty="0"/>
              <a:t> i </a:t>
            </a:r>
            <a:r>
              <a:rPr lang="nb-NO" sz="1100" dirty="0" err="1"/>
              <a:t>funksjonane</a:t>
            </a:r>
            <a:r>
              <a:rPr lang="nb-NO" sz="1100" dirty="0"/>
              <a:t> sine for å </a:t>
            </a:r>
            <a:r>
              <a:rPr lang="nb-NO" sz="1100" dirty="0" err="1"/>
              <a:t>rekne</a:t>
            </a:r>
            <a:r>
              <a:rPr lang="nb-NO" sz="1100" dirty="0"/>
              <a:t> ut kva slags </a:t>
            </a:r>
            <a:r>
              <a:rPr lang="nb-NO" sz="1100" dirty="0" err="1"/>
              <a:t>ver</a:t>
            </a:r>
            <a:r>
              <a:rPr lang="nb-NO" sz="1100" dirty="0"/>
              <a:t> det er størst </a:t>
            </a:r>
            <a:r>
              <a:rPr lang="nb-NO" sz="1100" dirty="0" err="1"/>
              <a:t>sannsyn</a:t>
            </a:r>
            <a:r>
              <a:rPr lang="nb-NO" sz="1100" dirty="0"/>
              <a:t> for at det blir i ulike område på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seinare</a:t>
            </a:r>
            <a:r>
              <a:rPr lang="nb-NO" sz="1100" dirty="0"/>
              <a:t> tidspunkt. Korleis heng dette </a:t>
            </a:r>
            <a:r>
              <a:rPr lang="nb-NO" sz="1100" dirty="0" err="1"/>
              <a:t>saman</a:t>
            </a:r>
            <a:r>
              <a:rPr lang="nb-NO" sz="1100" dirty="0"/>
              <a:t> med kva område som er gyldig og kva som er usikkert i </a:t>
            </a:r>
            <a:r>
              <a:rPr lang="nb-NO" sz="1100" dirty="0" err="1"/>
              <a:t>målingar</a:t>
            </a:r>
            <a:r>
              <a:rPr lang="nb-NO" sz="1100" dirty="0"/>
              <a:t>?</a:t>
            </a:r>
          </a:p>
          <a:p>
            <a:endParaRPr lang="nb-NO" sz="400" dirty="0"/>
          </a:p>
          <a:p>
            <a:r>
              <a:rPr lang="nb-NO" sz="1100" dirty="0" err="1"/>
              <a:t>Mykje</a:t>
            </a:r>
            <a:r>
              <a:rPr lang="nb-NO" sz="1100" dirty="0"/>
              <a:t> modellering skjer </a:t>
            </a:r>
            <a:r>
              <a:rPr lang="nb-NO" sz="1100" dirty="0" err="1"/>
              <a:t>utan</a:t>
            </a:r>
            <a:r>
              <a:rPr lang="nb-NO" sz="1100" dirty="0"/>
              <a:t> at menneske aktivt programmerer alle </a:t>
            </a:r>
            <a:r>
              <a:rPr lang="nb-NO" sz="1100" dirty="0" err="1"/>
              <a:t>delane</a:t>
            </a:r>
            <a:r>
              <a:rPr lang="nb-NO" sz="1100" dirty="0"/>
              <a:t>, programma har «fått lov til» å lage sine eigne matematiske </a:t>
            </a:r>
            <a:r>
              <a:rPr lang="nb-NO" sz="1100" dirty="0" err="1"/>
              <a:t>modellar</a:t>
            </a:r>
            <a:r>
              <a:rPr lang="nb-NO" sz="1100" dirty="0"/>
              <a:t> grunna på ulike datasett. Dette kan </a:t>
            </a:r>
            <a:r>
              <a:rPr lang="nb-NO" sz="1100" dirty="0" err="1"/>
              <a:t>gjere</a:t>
            </a:r>
            <a:r>
              <a:rPr lang="nb-NO" sz="1100" dirty="0"/>
              <a:t> det </a:t>
            </a:r>
            <a:r>
              <a:rPr lang="nb-NO" sz="1100" dirty="0" err="1"/>
              <a:t>vanskelegare</a:t>
            </a:r>
            <a:r>
              <a:rPr lang="nb-NO" sz="1100" dirty="0"/>
              <a:t> å vite kva som ligg bak avgjerder som </a:t>
            </a:r>
            <a:r>
              <a:rPr lang="nb-NO" sz="1100" dirty="0" err="1"/>
              <a:t>desse</a:t>
            </a:r>
            <a:r>
              <a:rPr lang="nb-NO" sz="1100" dirty="0"/>
              <a:t> dataprogramma </a:t>
            </a:r>
            <a:r>
              <a:rPr lang="nb-NO" sz="1100" dirty="0" err="1"/>
              <a:t>gjer</a:t>
            </a:r>
            <a:r>
              <a:rPr lang="nb-NO" sz="1100" dirty="0"/>
              <a:t>, da </a:t>
            </a:r>
            <a:r>
              <a:rPr lang="nb-NO" sz="1100" dirty="0" err="1"/>
              <a:t>ein</a:t>
            </a:r>
            <a:r>
              <a:rPr lang="nb-NO" sz="1100" dirty="0"/>
              <a:t> del av </a:t>
            </a:r>
            <a:r>
              <a:rPr lang="nb-NO" sz="1100" dirty="0" err="1"/>
              <a:t>algoritmane</a:t>
            </a:r>
            <a:r>
              <a:rPr lang="nb-NO" sz="1100" dirty="0"/>
              <a:t> kan </a:t>
            </a:r>
            <a:r>
              <a:rPr lang="nb-NO" sz="1100" dirty="0" err="1"/>
              <a:t>vere</a:t>
            </a:r>
            <a:r>
              <a:rPr lang="nb-NO" sz="1100" dirty="0"/>
              <a:t> </a:t>
            </a:r>
            <a:r>
              <a:rPr lang="nb-NO" sz="1100" dirty="0" err="1"/>
              <a:t>vanskeleg</a:t>
            </a:r>
            <a:r>
              <a:rPr lang="nb-NO" sz="1100" dirty="0"/>
              <a:t> å få tilgang til. På </a:t>
            </a:r>
            <a:r>
              <a:rPr lang="nb-NO" sz="1100" dirty="0" err="1"/>
              <a:t>ein</a:t>
            </a:r>
            <a:r>
              <a:rPr lang="nb-NO" sz="1100" dirty="0"/>
              <a:t> måte er det fint at </a:t>
            </a:r>
            <a:r>
              <a:rPr lang="nb-NO" sz="1100" dirty="0" err="1"/>
              <a:t>maskinar</a:t>
            </a:r>
            <a:r>
              <a:rPr lang="nb-NO" sz="1100" dirty="0"/>
              <a:t> kan </a:t>
            </a:r>
            <a:r>
              <a:rPr lang="nb-NO" sz="1100" dirty="0" err="1"/>
              <a:t>gjere</a:t>
            </a:r>
            <a:r>
              <a:rPr lang="nb-NO" sz="1100" dirty="0"/>
              <a:t> dette for oss, på den andre sida kan det til dømes kunne føre til problem med diskriminering. </a:t>
            </a:r>
          </a:p>
          <a:p>
            <a:endParaRPr lang="nb-NO" sz="400" dirty="0"/>
          </a:p>
          <a:p>
            <a:r>
              <a:rPr lang="nb-NO" sz="1100" dirty="0"/>
              <a:t>Diskriminering på grunn av maskinlæring har </a:t>
            </a:r>
            <a:r>
              <a:rPr lang="nb-NO" sz="1100" dirty="0" err="1"/>
              <a:t>ein</a:t>
            </a:r>
            <a:r>
              <a:rPr lang="nb-NO" sz="1100" dirty="0"/>
              <a:t> sett </a:t>
            </a:r>
            <a:r>
              <a:rPr lang="nb-NO" sz="1100" dirty="0" err="1"/>
              <a:t>fleire</a:t>
            </a:r>
            <a:r>
              <a:rPr lang="nb-NO" sz="1100" dirty="0"/>
              <a:t> døme på. Dersom </a:t>
            </a:r>
            <a:r>
              <a:rPr lang="nb-NO" sz="1100" dirty="0" err="1"/>
              <a:t>eit</a:t>
            </a:r>
            <a:r>
              <a:rPr lang="nb-NO" sz="1100" dirty="0"/>
              <a:t> maskinlærings-program for ansiktsattkjenning får tilgang til datasett som nesten </a:t>
            </a:r>
            <a:r>
              <a:rPr lang="nb-NO" sz="1100" dirty="0" err="1"/>
              <a:t>berre</a:t>
            </a:r>
            <a:r>
              <a:rPr lang="nb-NO" sz="1100" dirty="0"/>
              <a:t> er samansett av kvite menn, vil dette programmet bli </a:t>
            </a:r>
            <a:r>
              <a:rPr lang="nb-NO" sz="1100" dirty="0" err="1"/>
              <a:t>mykje</a:t>
            </a:r>
            <a:r>
              <a:rPr lang="nb-NO" sz="1100" dirty="0"/>
              <a:t> </a:t>
            </a:r>
            <a:r>
              <a:rPr lang="nb-NO" sz="1100" dirty="0" err="1"/>
              <a:t>dårlegare</a:t>
            </a:r>
            <a:r>
              <a:rPr lang="nb-NO" sz="1100" dirty="0"/>
              <a:t> på å kjenne att ansikta til kvinner og </a:t>
            </a:r>
            <a:r>
              <a:rPr lang="nb-NO" sz="1100" dirty="0" err="1"/>
              <a:t>ikkje</a:t>
            </a:r>
            <a:r>
              <a:rPr lang="nb-NO" sz="1100" dirty="0"/>
              <a:t>-kvite menneske. Dette har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kunna</a:t>
            </a:r>
            <a:r>
              <a:rPr lang="nb-NO" sz="1100" dirty="0"/>
              <a:t> merke på enkelte mobilmerke sin ansiktsattkjenning for å låse opp telefonen. Det er og funne døme på diskriminering i </a:t>
            </a:r>
            <a:r>
              <a:rPr lang="nb-NO" sz="1100" dirty="0" err="1"/>
              <a:t>tilsettingar</a:t>
            </a:r>
            <a:r>
              <a:rPr lang="nb-NO" sz="1100" dirty="0"/>
              <a:t>, til dømes der </a:t>
            </a:r>
            <a:r>
              <a:rPr lang="nb-NO" sz="1100" dirty="0" err="1"/>
              <a:t>eit</a:t>
            </a:r>
            <a:r>
              <a:rPr lang="nb-NO" sz="1100" dirty="0"/>
              <a:t> maskinlæringsprogram </a:t>
            </a:r>
            <a:r>
              <a:rPr lang="nb-NO" sz="1100" dirty="0" err="1"/>
              <a:t>føreslo</a:t>
            </a:r>
            <a:r>
              <a:rPr lang="nb-NO" sz="1100" dirty="0"/>
              <a:t> Amazon å heller tilsette menn enn kvinner, bygd på inndata om at det var veldig mange </a:t>
            </a:r>
            <a:r>
              <a:rPr lang="nb-NO" sz="1100" dirty="0" err="1"/>
              <a:t>fleire</a:t>
            </a:r>
            <a:r>
              <a:rPr lang="nb-NO" sz="1100" dirty="0"/>
              <a:t> menn enn kvinner tilsette der i utgangspunktet. Les gjerne </a:t>
            </a:r>
            <a:r>
              <a:rPr lang="nb-NO" sz="1100" dirty="0" err="1"/>
              <a:t>meir</a:t>
            </a:r>
            <a:r>
              <a:rPr lang="nb-NO" sz="1100" dirty="0"/>
              <a:t> her: </a:t>
            </a:r>
            <a:r>
              <a:rPr lang="nb-NO" sz="600" dirty="0">
                <a:hlinkClick r:id="rId2"/>
              </a:rPr>
              <a:t>https://www.reuters.com/article/us-amazon-com-jobs-automation-insight/amazon-scraps-secret-ai-recruiting-tool-that-showed-bias-against-women-idUSKCN1MK08G</a:t>
            </a:r>
            <a:r>
              <a:rPr lang="nb-NO" sz="600" dirty="0"/>
              <a:t>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3805B94-8D51-4E82-9A23-179FD93E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163" y="8523409"/>
            <a:ext cx="1369348" cy="905029"/>
          </a:xfrm>
          <a:prstGeom prst="rect">
            <a:avLst/>
          </a:prstGeom>
        </p:spPr>
      </p:pic>
      <p:sp>
        <p:nvSpPr>
          <p:cNvPr id="7" name="Pil: høyre 6">
            <a:extLst>
              <a:ext uri="{FF2B5EF4-FFF2-40B4-BE49-F238E27FC236}">
                <a16:creationId xmlns:a16="http://schemas.microsoft.com/office/drawing/2014/main" id="{B3015BD5-636A-4CB2-BEE1-CD8C55FDDDBA}"/>
              </a:ext>
            </a:extLst>
          </p:cNvPr>
          <p:cNvSpPr/>
          <p:nvPr/>
        </p:nvSpPr>
        <p:spPr>
          <a:xfrm>
            <a:off x="1991294" y="8838426"/>
            <a:ext cx="509666" cy="274994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  <a:gs pos="61000">
                <a:srgbClr val="0070C0"/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59B0F158-C146-40D3-903E-0FFE82D8A45F}"/>
              </a:ext>
            </a:extLst>
          </p:cNvPr>
          <p:cNvSpPr/>
          <p:nvPr/>
        </p:nvSpPr>
        <p:spPr>
          <a:xfrm>
            <a:off x="4313197" y="8838426"/>
            <a:ext cx="509666" cy="274994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  <a:gs pos="61000">
                <a:srgbClr val="0070C0"/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827156F-6BC8-4702-B1E5-EB894357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9237" y="9441039"/>
            <a:ext cx="1543050" cy="527403"/>
          </a:xfrm>
        </p:spPr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 dirty="0"/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1F5514F-D108-4E76-81E2-7621BB75D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8" y="8518562"/>
            <a:ext cx="1372088" cy="914725"/>
          </a:xfrm>
          <a:prstGeom prst="rect">
            <a:avLst/>
          </a:prstGeom>
        </p:spPr>
      </p:pic>
      <p:pic>
        <p:nvPicPr>
          <p:cNvPr id="13" name="Bilde 12" descr="Et bilde som inneholder tekst, innendørs&#10;&#10;Automatisk generert beskrivelse">
            <a:extLst>
              <a:ext uri="{FF2B5EF4-FFF2-40B4-BE49-F238E27FC236}">
                <a16:creationId xmlns:a16="http://schemas.microsoft.com/office/drawing/2014/main" id="{7155CD8E-C748-44A2-AEE6-ACE0B2855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48" y="8518562"/>
            <a:ext cx="1369349" cy="914725"/>
          </a:xfrm>
          <a:prstGeom prst="rect">
            <a:avLst/>
          </a:prstGeom>
        </p:spPr>
      </p:pic>
      <p:pic>
        <p:nvPicPr>
          <p:cNvPr id="15" name="Bilde 14" descr="Et bilde som inneholder elektronikk&#10;&#10;Automatisk generert beskrivelse">
            <a:extLst>
              <a:ext uri="{FF2B5EF4-FFF2-40B4-BE49-F238E27FC236}">
                <a16:creationId xmlns:a16="http://schemas.microsoft.com/office/drawing/2014/main" id="{A6C650AF-255E-4F0A-A7E5-B0B0F06CE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28" y="821796"/>
            <a:ext cx="4693144" cy="2900363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3D17DA7-2B76-41B0-9DBD-188957A5FA27}"/>
              </a:ext>
            </a:extLst>
          </p:cNvPr>
          <p:cNvSpPr txBox="1"/>
          <p:nvPr/>
        </p:nvSpPr>
        <p:spPr>
          <a:xfrm>
            <a:off x="267068" y="9374732"/>
            <a:ext cx="1319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Frå</a:t>
            </a:r>
            <a:r>
              <a:rPr lang="nb-NO" sz="1400" dirty="0"/>
              <a:t> data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E632F5F-20D6-468A-AC55-06895ED18E0F}"/>
              </a:ext>
            </a:extLst>
          </p:cNvPr>
          <p:cNvSpPr txBox="1"/>
          <p:nvPr/>
        </p:nvSpPr>
        <p:spPr>
          <a:xfrm>
            <a:off x="2657475" y="9374732"/>
            <a:ext cx="154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Via regresjon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BB924C6-0826-4722-B766-E3C41637AF43}"/>
              </a:ext>
            </a:extLst>
          </p:cNvPr>
          <p:cNvSpPr txBox="1"/>
          <p:nvPr/>
        </p:nvSpPr>
        <p:spPr>
          <a:xfrm>
            <a:off x="4956250" y="9374732"/>
            <a:ext cx="154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Til </a:t>
            </a:r>
            <a:r>
              <a:rPr lang="nb-NO" sz="1400" dirty="0" err="1"/>
              <a:t>modellar</a:t>
            </a:r>
            <a:endParaRPr lang="nb-NO" sz="1400" dirty="0"/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95680582-7277-4B56-9A17-C514B8BD148F}"/>
              </a:ext>
            </a:extLst>
          </p:cNvPr>
          <p:cNvSpPr txBox="1">
            <a:spLocks/>
          </p:cNvSpPr>
          <p:nvPr/>
        </p:nvSpPr>
        <p:spPr>
          <a:xfrm>
            <a:off x="1162815" y="2510956"/>
            <a:ext cx="2166624" cy="115057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400" b="1" dirty="0">
                <a:solidFill>
                  <a:schemeClr val="bg1"/>
                </a:solidFill>
              </a:rPr>
              <a:t>Big data</a:t>
            </a:r>
          </a:p>
          <a:p>
            <a:pPr marL="0" indent="0">
              <a:buNone/>
            </a:pPr>
            <a:r>
              <a:rPr lang="nb-NO" sz="1100" b="1" dirty="0">
                <a:solidFill>
                  <a:schemeClr val="bg1"/>
                </a:solidFill>
              </a:rPr>
              <a:t>Tyder </a:t>
            </a:r>
            <a:r>
              <a:rPr lang="nb-NO" sz="1100" b="1" dirty="0" err="1">
                <a:solidFill>
                  <a:schemeClr val="bg1"/>
                </a:solidFill>
              </a:rPr>
              <a:t>eigentleg</a:t>
            </a:r>
            <a:r>
              <a:rPr lang="nb-NO" sz="1100" b="1" dirty="0">
                <a:solidFill>
                  <a:schemeClr val="bg1"/>
                </a:solidFill>
              </a:rPr>
              <a:t> </a:t>
            </a:r>
            <a:r>
              <a:rPr lang="nb-NO" sz="1100" b="1" dirty="0" err="1">
                <a:solidFill>
                  <a:schemeClr val="bg1"/>
                </a:solidFill>
              </a:rPr>
              <a:t>berre</a:t>
            </a:r>
            <a:r>
              <a:rPr lang="nb-NO" sz="1100" b="1" dirty="0">
                <a:solidFill>
                  <a:schemeClr val="bg1"/>
                </a:solidFill>
              </a:rPr>
              <a:t> store mengder data eller informasjon. Som regel blir uttrykket brukt der </a:t>
            </a:r>
            <a:r>
              <a:rPr lang="nb-NO" sz="1100" b="1" dirty="0" err="1">
                <a:solidFill>
                  <a:schemeClr val="bg1"/>
                </a:solidFill>
              </a:rPr>
              <a:t>ein</a:t>
            </a:r>
            <a:r>
              <a:rPr lang="nb-NO" sz="1100" b="1" dirty="0">
                <a:solidFill>
                  <a:schemeClr val="bg1"/>
                </a:solidFill>
              </a:rPr>
              <a:t> har tilgang til </a:t>
            </a:r>
            <a:r>
              <a:rPr lang="nb-NO" sz="1100" b="1" dirty="0" err="1">
                <a:solidFill>
                  <a:schemeClr val="bg1"/>
                </a:solidFill>
              </a:rPr>
              <a:t>mykje</a:t>
            </a:r>
            <a:r>
              <a:rPr lang="nb-NO" sz="1100" b="1" dirty="0">
                <a:solidFill>
                  <a:schemeClr val="bg1"/>
                </a:solidFill>
              </a:rPr>
              <a:t> data som skal brukast i modellering.</a:t>
            </a:r>
          </a:p>
        </p:txBody>
      </p:sp>
    </p:spTree>
    <p:extLst>
      <p:ext uri="{BB962C8B-B14F-4D97-AF65-F5344CB8AC3E}">
        <p14:creationId xmlns:p14="http://schemas.microsoft.com/office/powerpoint/2010/main" val="425031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D76430-BD3E-4C34-A6C7-5803812C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64" y="141325"/>
            <a:ext cx="6295072" cy="788209"/>
          </a:xfrm>
        </p:spPr>
        <p:txBody>
          <a:bodyPr>
            <a:normAutofit/>
          </a:bodyPr>
          <a:lstStyle/>
          <a:p>
            <a:r>
              <a:rPr lang="nb-NO" dirty="0"/>
              <a:t>Lage graf med Python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EFCD9FE-CFAF-411D-A523-4CECAFB1D620}"/>
              </a:ext>
            </a:extLst>
          </p:cNvPr>
          <p:cNvSpPr txBox="1"/>
          <p:nvPr/>
        </p:nvSpPr>
        <p:spPr>
          <a:xfrm>
            <a:off x="367961" y="3818307"/>
            <a:ext cx="6082265" cy="1738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Plotting av </a:t>
            </a:r>
            <a:r>
              <a:rPr lang="nb-NO" sz="1100" b="1" dirty="0" err="1"/>
              <a:t>grafar</a:t>
            </a:r>
            <a:r>
              <a:rPr lang="nb-NO" sz="1100" b="1" dirty="0"/>
              <a:t> i Python er samansett av seks deler:</a:t>
            </a:r>
          </a:p>
          <a:p>
            <a:endParaRPr lang="nb-NO" sz="400" b="1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Importere pylab-biblioteket i programmet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Importere data </a:t>
            </a:r>
            <a:r>
              <a:rPr lang="nb-NO" sz="1100" dirty="0" err="1"/>
              <a:t>frå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.txt-fil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Legge </a:t>
            </a:r>
            <a:r>
              <a:rPr lang="nb-NO" sz="1100" dirty="0" err="1"/>
              <a:t>dataa</a:t>
            </a:r>
            <a:r>
              <a:rPr lang="nb-NO" sz="1100" dirty="0"/>
              <a:t> i </a:t>
            </a:r>
            <a:r>
              <a:rPr lang="nb-NO" sz="1100" dirty="0" err="1"/>
              <a:t>ein</a:t>
            </a:r>
            <a:r>
              <a:rPr lang="nb-NO" sz="1100" dirty="0"/>
              <a:t> tabell (array) for x-</a:t>
            </a:r>
            <a:r>
              <a:rPr lang="nb-NO" sz="1100" dirty="0" err="1"/>
              <a:t>verdiane</a:t>
            </a:r>
            <a:r>
              <a:rPr lang="nb-NO" sz="1100" dirty="0"/>
              <a:t> og </a:t>
            </a:r>
            <a:r>
              <a:rPr lang="nb-NO" sz="1100" dirty="0" err="1"/>
              <a:t>ein</a:t>
            </a:r>
            <a:r>
              <a:rPr lang="nb-NO" sz="1100" dirty="0"/>
              <a:t> for y-</a:t>
            </a:r>
            <a:r>
              <a:rPr lang="nb-NO" sz="1100" dirty="0" err="1"/>
              <a:t>verdiane</a:t>
            </a:r>
            <a:endParaRPr lang="nb-NO" sz="11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Skrive kva for </a:t>
            </a:r>
            <a:r>
              <a:rPr lang="nb-NO" sz="1100" dirty="0" err="1"/>
              <a:t>nokre</a:t>
            </a:r>
            <a:r>
              <a:rPr lang="nb-NO" sz="1100" dirty="0"/>
              <a:t> data du skal plotte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Skrive inn tittel og </a:t>
            </a:r>
            <a:r>
              <a:rPr lang="nb-NO" sz="1100" dirty="0" err="1"/>
              <a:t>merkelappar</a:t>
            </a:r>
            <a:r>
              <a:rPr lang="nb-NO" sz="1100" dirty="0"/>
              <a:t> på </a:t>
            </a:r>
            <a:r>
              <a:rPr lang="nb-NO" sz="1100" dirty="0" err="1"/>
              <a:t>aksane</a:t>
            </a:r>
            <a:endParaRPr lang="nb-NO" sz="11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Få plottet til å </a:t>
            </a:r>
            <a:r>
              <a:rPr lang="nb-NO" sz="1100" dirty="0" err="1"/>
              <a:t>visast</a:t>
            </a:r>
            <a:r>
              <a:rPr lang="nb-NO" sz="1100" dirty="0"/>
              <a:t> på skjermen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/>
          </a:p>
          <a:p>
            <a:r>
              <a:rPr lang="nb-NO" sz="1100" dirty="0"/>
              <a:t>I tillegg kan du skrive inn korleis grafen skal sjå ut med til dømes farge, linjestil og kor tjukk linja skal </a:t>
            </a:r>
            <a:r>
              <a:rPr lang="nb-NO" sz="1100" dirty="0" err="1"/>
              <a:t>vere</a:t>
            </a:r>
            <a:r>
              <a:rPr lang="nb-NO" sz="1100" dirty="0"/>
              <a:t>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84E8A24-4B87-44A5-9F34-8DEC6A956C27}"/>
              </a:ext>
            </a:extLst>
          </p:cNvPr>
          <p:cNvSpPr txBox="1"/>
          <p:nvPr/>
        </p:nvSpPr>
        <p:spPr>
          <a:xfrm>
            <a:off x="281464" y="793861"/>
            <a:ext cx="6168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Kvifor</a:t>
            </a:r>
            <a:r>
              <a:rPr lang="nb-NO" sz="1100" b="1" dirty="0"/>
              <a:t> Python?</a:t>
            </a:r>
          </a:p>
          <a:p>
            <a:r>
              <a:rPr lang="nb-NO" sz="1100" dirty="0"/>
              <a:t>De kan alt </a:t>
            </a:r>
            <a:r>
              <a:rPr lang="nb-NO" sz="1100" dirty="0" err="1"/>
              <a:t>teikne</a:t>
            </a:r>
            <a:r>
              <a:rPr lang="nb-NO" sz="1100" dirty="0"/>
              <a:t> </a:t>
            </a:r>
            <a:r>
              <a:rPr lang="nb-NO" sz="1100" dirty="0" err="1"/>
              <a:t>grafar</a:t>
            </a:r>
            <a:r>
              <a:rPr lang="nb-NO" sz="1100" dirty="0"/>
              <a:t> med </a:t>
            </a:r>
            <a:r>
              <a:rPr lang="nb-NO" sz="1100" dirty="0" err="1"/>
              <a:t>Geogebra</a:t>
            </a:r>
            <a:r>
              <a:rPr lang="nb-NO" sz="1100" dirty="0"/>
              <a:t>, så kva er poenget med å bruke Python i staden?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6B0B6-4506-45A1-BDA2-9C2887C3B840}"/>
              </a:ext>
            </a:extLst>
          </p:cNvPr>
          <p:cNvSpPr txBox="1"/>
          <p:nvPr/>
        </p:nvSpPr>
        <p:spPr>
          <a:xfrm>
            <a:off x="273780" y="2955112"/>
            <a:ext cx="3627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I Python kan du bruke data som ligg i ferdige filer. Du slepp å skrive </a:t>
            </a:r>
            <a:r>
              <a:rPr lang="nb-NO" sz="1100" dirty="0" err="1"/>
              <a:t>dei</a:t>
            </a:r>
            <a:r>
              <a:rPr lang="nb-NO" sz="1100" dirty="0"/>
              <a:t> inn! Det som er viktig, er at filene er rett type. Filene kan </a:t>
            </a:r>
            <a:r>
              <a:rPr lang="nb-NO" sz="1100" dirty="0" err="1"/>
              <a:t>berre</a:t>
            </a:r>
            <a:r>
              <a:rPr lang="nb-NO" sz="1100" dirty="0"/>
              <a:t> </a:t>
            </a:r>
            <a:r>
              <a:rPr lang="nb-NO" sz="1100" dirty="0" err="1"/>
              <a:t>innehalde</a:t>
            </a:r>
            <a:r>
              <a:rPr lang="nb-NO" sz="1100" dirty="0"/>
              <a:t> tal og </a:t>
            </a:r>
            <a:r>
              <a:rPr lang="nb-NO" sz="1100" dirty="0" err="1"/>
              <a:t>lagrast</a:t>
            </a:r>
            <a:r>
              <a:rPr lang="nb-NO" sz="1100" dirty="0"/>
              <a:t> i tekstformat (.txt) for </a:t>
            </a:r>
            <a:r>
              <a:rPr lang="nb-NO" sz="1100" dirty="0" err="1"/>
              <a:t>dei</a:t>
            </a:r>
            <a:r>
              <a:rPr lang="nb-NO" sz="1100" dirty="0"/>
              <a:t> døma vi ser på her.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9ECB5DD-FA0D-408A-8C10-E28574F61B6D}"/>
              </a:ext>
            </a:extLst>
          </p:cNvPr>
          <p:cNvSpPr txBox="1"/>
          <p:nvPr/>
        </p:nvSpPr>
        <p:spPr>
          <a:xfrm>
            <a:off x="281465" y="1215564"/>
            <a:ext cx="368928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I </a:t>
            </a:r>
            <a:r>
              <a:rPr lang="nb-NO" sz="1100" dirty="0" err="1"/>
              <a:t>Geogebra</a:t>
            </a:r>
            <a:r>
              <a:rPr lang="nb-NO" sz="1100" dirty="0"/>
              <a:t> kan vi plotte </a:t>
            </a:r>
            <a:r>
              <a:rPr lang="nb-NO" sz="1100" dirty="0" err="1"/>
              <a:t>ein</a:t>
            </a:r>
            <a:r>
              <a:rPr lang="nb-NO" sz="1100" dirty="0"/>
              <a:t> funksjon, eller legge inn punkt og få plotta </a:t>
            </a:r>
            <a:r>
              <a:rPr lang="nb-NO" sz="1100" dirty="0" err="1"/>
              <a:t>ein</a:t>
            </a:r>
            <a:r>
              <a:rPr lang="nb-NO" sz="1100" dirty="0"/>
              <a:t> graf </a:t>
            </a:r>
            <a:r>
              <a:rPr lang="nb-NO" sz="1100" dirty="0" err="1"/>
              <a:t>frå</a:t>
            </a:r>
            <a:r>
              <a:rPr lang="nb-NO" sz="1100" dirty="0"/>
              <a:t> punkta. </a:t>
            </a:r>
            <a:r>
              <a:rPr lang="nb-NO" sz="1100" dirty="0" err="1"/>
              <a:t>Sidan</a:t>
            </a:r>
            <a:r>
              <a:rPr lang="nb-NO" sz="1100" dirty="0"/>
              <a:t> vi må skrive inn alle punkta for hand, kan det </a:t>
            </a:r>
            <a:r>
              <a:rPr lang="nb-NO" sz="1100" dirty="0" err="1"/>
              <a:t>vere</a:t>
            </a:r>
            <a:r>
              <a:rPr lang="nb-NO" sz="1100" dirty="0"/>
              <a:t> tungvint dersom vi har veldig mange </a:t>
            </a:r>
            <a:r>
              <a:rPr lang="nb-NO" sz="1100" dirty="0" err="1"/>
              <a:t>målingar</a:t>
            </a:r>
            <a:r>
              <a:rPr lang="nb-NO" sz="1100" dirty="0"/>
              <a:t>. Dette gjeld særs om vi har ferdige filer med mange </a:t>
            </a:r>
            <a:r>
              <a:rPr lang="nb-NO" sz="1100" dirty="0" err="1"/>
              <a:t>målingar</a:t>
            </a:r>
            <a:r>
              <a:rPr lang="nb-NO" sz="1100" dirty="0"/>
              <a:t>. I Python kan </a:t>
            </a:r>
            <a:r>
              <a:rPr lang="nb-NO" sz="1100" dirty="0" err="1"/>
              <a:t>ein</a:t>
            </a:r>
            <a:r>
              <a:rPr lang="nb-NO" sz="1100" dirty="0"/>
              <a:t> lage sub-plot, det vil </a:t>
            </a:r>
            <a:r>
              <a:rPr lang="nb-NO" sz="1100" dirty="0" err="1"/>
              <a:t>seie</a:t>
            </a:r>
            <a:r>
              <a:rPr lang="nb-NO" sz="1100" dirty="0"/>
              <a:t> </a:t>
            </a:r>
            <a:r>
              <a:rPr lang="nb-NO" sz="1100" dirty="0" err="1"/>
              <a:t>bilete</a:t>
            </a:r>
            <a:r>
              <a:rPr lang="nb-NO" sz="1100" dirty="0"/>
              <a:t> med </a:t>
            </a:r>
            <a:r>
              <a:rPr lang="nb-NO" sz="1100" dirty="0" err="1"/>
              <a:t>fleire</a:t>
            </a:r>
            <a:r>
              <a:rPr lang="nb-NO" sz="1100" dirty="0"/>
              <a:t> </a:t>
            </a:r>
            <a:r>
              <a:rPr lang="nb-NO" sz="1100" dirty="0" err="1"/>
              <a:t>grafar</a:t>
            </a:r>
            <a:r>
              <a:rPr lang="nb-NO" sz="1100" dirty="0"/>
              <a:t> som viser ulike </a:t>
            </a:r>
            <a:r>
              <a:rPr lang="nb-NO" sz="1100" dirty="0" err="1"/>
              <a:t>målingar</a:t>
            </a:r>
            <a:r>
              <a:rPr lang="nb-NO" sz="1100" dirty="0"/>
              <a:t> i same </a:t>
            </a:r>
            <a:r>
              <a:rPr lang="nb-NO" sz="1100" dirty="0" err="1"/>
              <a:t>bilete</a:t>
            </a:r>
            <a:r>
              <a:rPr lang="nb-NO" sz="1100" dirty="0"/>
              <a:t>. Men </a:t>
            </a:r>
            <a:r>
              <a:rPr lang="nb-NO" sz="1100" dirty="0" err="1"/>
              <a:t>hovudgrunnen</a:t>
            </a:r>
            <a:r>
              <a:rPr lang="nb-NO" sz="1100" dirty="0"/>
              <a:t> til å bruke Python til plotting av </a:t>
            </a:r>
            <a:r>
              <a:rPr lang="nb-NO" sz="1100" dirty="0" err="1"/>
              <a:t>grafar</a:t>
            </a:r>
            <a:r>
              <a:rPr lang="nb-NO" sz="1100" dirty="0"/>
              <a:t>, er at det er </a:t>
            </a:r>
            <a:r>
              <a:rPr lang="nb-NO" sz="1100" dirty="0" err="1"/>
              <a:t>byrjinga</a:t>
            </a:r>
            <a:r>
              <a:rPr lang="nb-NO" sz="1100" dirty="0"/>
              <a:t> på å bruke statistikk for å analysere data. Det er slik </a:t>
            </a:r>
            <a:r>
              <a:rPr lang="nb-NO" sz="1100" dirty="0" err="1"/>
              <a:t>forskarar</a:t>
            </a:r>
            <a:r>
              <a:rPr lang="nb-NO" sz="1100" dirty="0"/>
              <a:t> jobbar når </a:t>
            </a:r>
            <a:r>
              <a:rPr lang="nb-NO" sz="1100" dirty="0" err="1"/>
              <a:t>dei</a:t>
            </a:r>
            <a:r>
              <a:rPr lang="nb-NO" sz="1100" dirty="0"/>
              <a:t> har samla inn data! 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686EEA0-5FB6-4F34-A43D-31DF6EC66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886" y="1473986"/>
            <a:ext cx="2541655" cy="204940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BEC95F6A-E4CE-4455-B9AF-5C0860B32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62" y="5794565"/>
            <a:ext cx="1296986" cy="14708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9BC0F76-9560-4990-A564-DF45E0696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61" y="7590915"/>
            <a:ext cx="1865253" cy="157109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17FDBD16-656B-48B2-8EA2-51C9FC0F2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13" y="8203913"/>
            <a:ext cx="1006167" cy="277448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8A23194E-0C14-4376-B638-A30E1CA87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62" y="6364981"/>
            <a:ext cx="681921" cy="163795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94E6248-39C3-40F4-AF02-9CC58087C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961" y="7010365"/>
            <a:ext cx="411158" cy="147081"/>
          </a:xfrm>
          <a:prstGeom prst="rect">
            <a:avLst/>
          </a:prstGeom>
        </p:spPr>
      </p:pic>
      <p:sp>
        <p:nvSpPr>
          <p:cNvPr id="19" name="Plassholder for innhold 3">
            <a:extLst>
              <a:ext uri="{FF2B5EF4-FFF2-40B4-BE49-F238E27FC236}">
                <a16:creationId xmlns:a16="http://schemas.microsoft.com/office/drawing/2014/main" id="{FBC120F3-306D-4A06-ACB9-43B4357CCA2D}"/>
              </a:ext>
            </a:extLst>
          </p:cNvPr>
          <p:cNvSpPr txBox="1">
            <a:spLocks/>
          </p:cNvSpPr>
          <p:nvPr/>
        </p:nvSpPr>
        <p:spPr>
          <a:xfrm>
            <a:off x="4527862" y="5719064"/>
            <a:ext cx="1930049" cy="35994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100" b="1" dirty="0" err="1"/>
              <a:t>Oppgåver</a:t>
            </a:r>
            <a:endParaRPr lang="nb-NO" sz="1100" b="1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Bruk kodelinjene på venstre side for å lage </a:t>
            </a:r>
            <a:r>
              <a:rPr lang="nb-NO" sz="1100" dirty="0" err="1"/>
              <a:t>eit</a:t>
            </a:r>
            <a:r>
              <a:rPr lang="nb-NO" sz="1100" dirty="0"/>
              <a:t> program som </a:t>
            </a:r>
            <a:r>
              <a:rPr lang="nb-NO" sz="1100" dirty="0" err="1"/>
              <a:t>plottar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graf </a:t>
            </a:r>
            <a:r>
              <a:rPr lang="nb-NO" sz="1100" dirty="0" err="1"/>
              <a:t>frå</a:t>
            </a:r>
            <a:r>
              <a:rPr lang="nb-NO" sz="1100" dirty="0"/>
              <a:t> ei fil som </a:t>
            </a:r>
            <a:r>
              <a:rPr lang="nb-NO" sz="1100" dirty="0" err="1"/>
              <a:t>heiter</a:t>
            </a:r>
            <a:r>
              <a:rPr lang="nb-NO" sz="1100" dirty="0"/>
              <a:t> data.txt.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Skriv </a:t>
            </a:r>
            <a:r>
              <a:rPr lang="nb-NO" sz="1100" dirty="0" err="1"/>
              <a:t>ein</a:t>
            </a:r>
            <a:r>
              <a:rPr lang="nb-NO" sz="1100" dirty="0"/>
              <a:t> omtale for kvar del av programmet ditt </a:t>
            </a:r>
            <a:r>
              <a:rPr lang="nb-NO" sz="1100" dirty="0" err="1"/>
              <a:t>utan</a:t>
            </a:r>
            <a:r>
              <a:rPr lang="nb-NO" sz="1100" dirty="0"/>
              <a:t> å sjå på denne sida. Legg </a:t>
            </a:r>
            <a:r>
              <a:rPr lang="nb-NO" sz="1100" dirty="0" err="1"/>
              <a:t>dei</a:t>
            </a:r>
            <a:r>
              <a:rPr lang="nb-NO" sz="1100" dirty="0"/>
              <a:t> gjerne inn som </a:t>
            </a:r>
            <a:r>
              <a:rPr lang="nb-NO" sz="1100" dirty="0" err="1"/>
              <a:t>kommentarar</a:t>
            </a:r>
            <a:r>
              <a:rPr lang="nb-NO" sz="1100" dirty="0"/>
              <a:t> i koden din. Sammenlikne så </a:t>
            </a:r>
            <a:r>
              <a:rPr lang="nb-NO" sz="1100" dirty="0" err="1"/>
              <a:t>omtalane</a:t>
            </a:r>
            <a:r>
              <a:rPr lang="nb-NO" sz="1100" dirty="0"/>
              <a:t> dine med </a:t>
            </a:r>
            <a:r>
              <a:rPr lang="nb-NO" sz="1100" dirty="0" err="1"/>
              <a:t>dei</a:t>
            </a:r>
            <a:r>
              <a:rPr lang="nb-NO" sz="1100" dirty="0"/>
              <a:t> på denne sida. Kva for </a:t>
            </a:r>
            <a:r>
              <a:rPr lang="nb-NO" sz="1100" dirty="0" err="1"/>
              <a:t>nokre</a:t>
            </a:r>
            <a:r>
              <a:rPr lang="nb-NO" sz="1100" dirty="0"/>
              <a:t> skilnader </a:t>
            </a:r>
            <a:r>
              <a:rPr lang="nb-NO" sz="1100" dirty="0" err="1"/>
              <a:t>fann</a:t>
            </a:r>
            <a:r>
              <a:rPr lang="nb-NO" sz="1100" dirty="0"/>
              <a:t> du?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Finn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valfritt</a:t>
            </a:r>
            <a:r>
              <a:rPr lang="nb-NO" sz="1100" dirty="0"/>
              <a:t> datasett </a:t>
            </a:r>
            <a:r>
              <a:rPr lang="nb-NO" sz="1100" dirty="0" err="1"/>
              <a:t>frå</a:t>
            </a:r>
            <a:r>
              <a:rPr lang="nb-NO" sz="1100" dirty="0"/>
              <a:t> statistisk sentralbyrå, og bruk Python til å lage </a:t>
            </a:r>
            <a:r>
              <a:rPr lang="nb-NO" sz="1100" dirty="0" err="1"/>
              <a:t>ein</a:t>
            </a:r>
            <a:r>
              <a:rPr lang="nb-NO" sz="1100" dirty="0"/>
              <a:t> graf av </a:t>
            </a:r>
            <a:r>
              <a:rPr lang="nb-NO" sz="1100" dirty="0" err="1"/>
              <a:t>dataa</a:t>
            </a:r>
            <a:r>
              <a:rPr lang="nb-NO" sz="1100" dirty="0"/>
              <a:t>. Kva må du endre i dømet på denne sida?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912BE9FD-12A2-43CF-A73C-C7AA91CE5CFF}"/>
              </a:ext>
            </a:extLst>
          </p:cNvPr>
          <p:cNvSpPr txBox="1"/>
          <p:nvPr/>
        </p:nvSpPr>
        <p:spPr>
          <a:xfrm>
            <a:off x="1920818" y="5627971"/>
            <a:ext cx="1559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Importerer det </a:t>
            </a:r>
            <a:r>
              <a:rPr lang="nb-NO" sz="1100" dirty="0" err="1"/>
              <a:t>naudsynte</a:t>
            </a:r>
            <a:r>
              <a:rPr lang="nb-NO" sz="1100" dirty="0"/>
              <a:t> biblioteket</a:t>
            </a:r>
          </a:p>
        </p:txBody>
      </p: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01A99E62-FF25-4C16-8914-F19AB2C2975C}"/>
              </a:ext>
            </a:extLst>
          </p:cNvPr>
          <p:cNvCxnSpPr>
            <a:cxnSpLocks/>
          </p:cNvCxnSpPr>
          <p:nvPr/>
        </p:nvCxnSpPr>
        <p:spPr>
          <a:xfrm>
            <a:off x="1754304" y="5844698"/>
            <a:ext cx="16651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F0C6E13-A788-4D0A-B50F-01056B6D8E81}"/>
              </a:ext>
            </a:extLst>
          </p:cNvPr>
          <p:cNvSpPr txBox="1"/>
          <p:nvPr/>
        </p:nvSpPr>
        <p:spPr>
          <a:xfrm>
            <a:off x="1297130" y="6215990"/>
            <a:ext cx="1702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Lagar</a:t>
            </a:r>
            <a:r>
              <a:rPr lang="nb-NO" sz="1100" dirty="0"/>
              <a:t> </a:t>
            </a:r>
            <a:r>
              <a:rPr lang="nb-NO" sz="1100" dirty="0" err="1"/>
              <a:t>eit</a:t>
            </a:r>
            <a:r>
              <a:rPr lang="nb-NO" sz="1100" dirty="0"/>
              <a:t> plott av alle </a:t>
            </a:r>
            <a:r>
              <a:rPr lang="nb-NO" sz="1100" dirty="0" err="1"/>
              <a:t>verdiane</a:t>
            </a:r>
            <a:r>
              <a:rPr lang="nb-NO" sz="1100" dirty="0"/>
              <a:t> i </a:t>
            </a:r>
            <a:r>
              <a:rPr lang="nb-NO" sz="1100" dirty="0" err="1"/>
              <a:t>tabellane</a:t>
            </a:r>
            <a:r>
              <a:rPr lang="nb-NO" sz="1100" dirty="0"/>
              <a:t> x og y</a:t>
            </a:r>
          </a:p>
        </p:txBody>
      </p: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911C57D9-8890-4BE3-8D70-CCFD90920E42}"/>
              </a:ext>
            </a:extLst>
          </p:cNvPr>
          <p:cNvCxnSpPr>
            <a:cxnSpLocks/>
          </p:cNvCxnSpPr>
          <p:nvPr/>
        </p:nvCxnSpPr>
        <p:spPr>
          <a:xfrm>
            <a:off x="1130617" y="6432717"/>
            <a:ext cx="16651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7D33378-3DFC-451C-8C19-9DD6A15D959D}"/>
              </a:ext>
            </a:extLst>
          </p:cNvPr>
          <p:cNvSpPr txBox="1"/>
          <p:nvPr/>
        </p:nvSpPr>
        <p:spPr>
          <a:xfrm>
            <a:off x="1920231" y="8825531"/>
            <a:ext cx="1559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Lager tittel og </a:t>
            </a:r>
            <a:r>
              <a:rPr lang="nb-NO" sz="1100" dirty="0" err="1"/>
              <a:t>merkelappar</a:t>
            </a:r>
            <a:r>
              <a:rPr lang="nb-NO" sz="1100" dirty="0"/>
              <a:t> til </a:t>
            </a:r>
            <a:r>
              <a:rPr lang="nb-NO" sz="1100" dirty="0" err="1"/>
              <a:t>aksane</a:t>
            </a:r>
            <a:r>
              <a:rPr lang="nb-NO" sz="1100" dirty="0"/>
              <a:t>.</a:t>
            </a:r>
          </a:p>
        </p:txBody>
      </p:sp>
      <p:cxnSp>
        <p:nvCxnSpPr>
          <p:cNvPr id="25" name="Rett pilkobling 24">
            <a:extLst>
              <a:ext uri="{FF2B5EF4-FFF2-40B4-BE49-F238E27FC236}">
                <a16:creationId xmlns:a16="http://schemas.microsoft.com/office/drawing/2014/main" id="{4D0EF744-220B-499B-800C-5741AADF747D}"/>
              </a:ext>
            </a:extLst>
          </p:cNvPr>
          <p:cNvCxnSpPr>
            <a:cxnSpLocks/>
          </p:cNvCxnSpPr>
          <p:nvPr/>
        </p:nvCxnSpPr>
        <p:spPr>
          <a:xfrm>
            <a:off x="1745702" y="9042258"/>
            <a:ext cx="16651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62CAE85-5E8B-453A-94E6-60C231465E06}"/>
              </a:ext>
            </a:extLst>
          </p:cNvPr>
          <p:cNvSpPr txBox="1"/>
          <p:nvPr/>
        </p:nvSpPr>
        <p:spPr>
          <a:xfrm>
            <a:off x="1019146" y="6868571"/>
            <a:ext cx="1559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Viser figuren av plottet på skjermen</a:t>
            </a:r>
          </a:p>
        </p:txBody>
      </p:sp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CCE9D7CC-70FD-4765-90E3-F9F0E9DD40C1}"/>
              </a:ext>
            </a:extLst>
          </p:cNvPr>
          <p:cNvCxnSpPr>
            <a:cxnSpLocks/>
          </p:cNvCxnSpPr>
          <p:nvPr/>
        </p:nvCxnSpPr>
        <p:spPr>
          <a:xfrm>
            <a:off x="852632" y="7085298"/>
            <a:ext cx="16651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913EB0E4-428D-4D44-870F-8136C7CB31DA}"/>
              </a:ext>
            </a:extLst>
          </p:cNvPr>
          <p:cNvSpPr txBox="1"/>
          <p:nvPr/>
        </p:nvSpPr>
        <p:spPr>
          <a:xfrm>
            <a:off x="2529488" y="7363506"/>
            <a:ext cx="1702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Importerer fila data.txt og legg henne inn i </a:t>
            </a:r>
            <a:r>
              <a:rPr lang="nb-NO" sz="1100" dirty="0" err="1"/>
              <a:t>ein</a:t>
            </a:r>
            <a:r>
              <a:rPr lang="nb-NO" sz="1100" dirty="0"/>
              <a:t> tabell med </a:t>
            </a:r>
            <a:r>
              <a:rPr lang="nb-NO" sz="1100" dirty="0" err="1"/>
              <a:t>namn</a:t>
            </a:r>
            <a:r>
              <a:rPr lang="nb-NO" sz="1100" dirty="0"/>
              <a:t> tabell</a:t>
            </a:r>
          </a:p>
        </p:txBody>
      </p: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B9EB9DC6-E595-4F19-9DD1-CEA2377FA46A}"/>
              </a:ext>
            </a:extLst>
          </p:cNvPr>
          <p:cNvCxnSpPr>
            <a:cxnSpLocks/>
          </p:cNvCxnSpPr>
          <p:nvPr/>
        </p:nvCxnSpPr>
        <p:spPr>
          <a:xfrm>
            <a:off x="2334692" y="7663588"/>
            <a:ext cx="16651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3F2DE58-EE30-42A0-B2A8-CE47A38C3047}"/>
              </a:ext>
            </a:extLst>
          </p:cNvPr>
          <p:cNvSpPr txBox="1"/>
          <p:nvPr/>
        </p:nvSpPr>
        <p:spPr>
          <a:xfrm>
            <a:off x="1692547" y="8042555"/>
            <a:ext cx="23406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Plukkar</a:t>
            </a:r>
            <a:r>
              <a:rPr lang="nb-NO" sz="1100" dirty="0"/>
              <a:t> alle x-</a:t>
            </a:r>
            <a:r>
              <a:rPr lang="nb-NO" sz="1100" dirty="0" err="1"/>
              <a:t>verdiane</a:t>
            </a:r>
            <a:r>
              <a:rPr lang="nb-NO" sz="1100" dirty="0"/>
              <a:t> </a:t>
            </a:r>
            <a:r>
              <a:rPr lang="nb-NO" sz="1100" dirty="0" err="1"/>
              <a:t>frå</a:t>
            </a:r>
            <a:r>
              <a:rPr lang="nb-NO" sz="1100" dirty="0"/>
              <a:t> tabellen og legg </a:t>
            </a:r>
            <a:r>
              <a:rPr lang="nb-NO" sz="1100" dirty="0" err="1"/>
              <a:t>dei</a:t>
            </a:r>
            <a:r>
              <a:rPr lang="nb-NO" sz="1100" dirty="0"/>
              <a:t> i </a:t>
            </a:r>
            <a:r>
              <a:rPr lang="nb-NO" sz="1100" dirty="0" err="1"/>
              <a:t>ein</a:t>
            </a:r>
            <a:r>
              <a:rPr lang="nb-NO" sz="1100" dirty="0"/>
              <a:t> tabell som </a:t>
            </a:r>
            <a:r>
              <a:rPr lang="nb-NO" sz="1100" dirty="0" err="1"/>
              <a:t>heiter</a:t>
            </a:r>
            <a:r>
              <a:rPr lang="nb-NO" sz="1100" dirty="0"/>
              <a:t> x. </a:t>
            </a:r>
            <a:r>
              <a:rPr lang="nb-NO" sz="1100" dirty="0" err="1"/>
              <a:t>Tilsvarande</a:t>
            </a:r>
            <a:r>
              <a:rPr lang="nb-NO" sz="1100" dirty="0"/>
              <a:t> for y-</a:t>
            </a:r>
            <a:r>
              <a:rPr lang="nb-NO" sz="1100" dirty="0" err="1"/>
              <a:t>verdiane</a:t>
            </a:r>
            <a:r>
              <a:rPr lang="nb-NO" sz="1100" dirty="0"/>
              <a:t>.</a:t>
            </a:r>
          </a:p>
        </p:txBody>
      </p:sp>
      <p:cxnSp>
        <p:nvCxnSpPr>
          <p:cNvPr id="31" name="Rett pilkobling 30">
            <a:extLst>
              <a:ext uri="{FF2B5EF4-FFF2-40B4-BE49-F238E27FC236}">
                <a16:creationId xmlns:a16="http://schemas.microsoft.com/office/drawing/2014/main" id="{E5E1587B-4018-4D21-92C2-800F6BD0F1F9}"/>
              </a:ext>
            </a:extLst>
          </p:cNvPr>
          <p:cNvCxnSpPr>
            <a:cxnSpLocks/>
          </p:cNvCxnSpPr>
          <p:nvPr/>
        </p:nvCxnSpPr>
        <p:spPr>
          <a:xfrm>
            <a:off x="1498658" y="8328418"/>
            <a:ext cx="16651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5D95228E-74F0-4DD2-8878-01A22721AA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961" y="8833762"/>
            <a:ext cx="1280781" cy="455985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532C747-F627-4CC4-98A5-87FE68C9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  <p:pic>
        <p:nvPicPr>
          <p:cNvPr id="32" name="Bilde 31">
            <a:extLst>
              <a:ext uri="{FF2B5EF4-FFF2-40B4-BE49-F238E27FC236}">
                <a16:creationId xmlns:a16="http://schemas.microsoft.com/office/drawing/2014/main" id="{35EE985C-88DE-42E0-80DC-829E6E8C53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13" y="-16617"/>
            <a:ext cx="1053839" cy="10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0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D76430-BD3E-4C34-A6C7-5803812C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64" y="141325"/>
            <a:ext cx="6295072" cy="788209"/>
          </a:xfrm>
        </p:spPr>
        <p:txBody>
          <a:bodyPr>
            <a:normAutofit/>
          </a:bodyPr>
          <a:lstStyle/>
          <a:p>
            <a:r>
              <a:rPr lang="nb-NO" dirty="0"/>
              <a:t>Lineær regresjon med Python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EFCD9FE-CFAF-411D-A523-4CECAFB1D620}"/>
              </a:ext>
            </a:extLst>
          </p:cNvPr>
          <p:cNvSpPr txBox="1"/>
          <p:nvPr/>
        </p:nvSpPr>
        <p:spPr>
          <a:xfrm>
            <a:off x="439409" y="5150344"/>
            <a:ext cx="6038231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Regresjon i Python er samansett av seks </a:t>
            </a:r>
            <a:r>
              <a:rPr lang="nb-NO" sz="1100" b="1" dirty="0" err="1"/>
              <a:t>delar</a:t>
            </a:r>
            <a:r>
              <a:rPr lang="nb-NO" sz="1100" b="1" dirty="0"/>
              <a:t>:</a:t>
            </a:r>
          </a:p>
          <a:p>
            <a:endParaRPr lang="nb-NO" sz="400" b="1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Importere </a:t>
            </a:r>
            <a:r>
              <a:rPr lang="nb-NO" sz="1100" dirty="0" err="1"/>
              <a:t>dei</a:t>
            </a:r>
            <a:r>
              <a:rPr lang="nb-NO" sz="1100" dirty="0"/>
              <a:t> biblioteka som </a:t>
            </a:r>
            <a:r>
              <a:rPr lang="nb-NO" sz="1100" dirty="0" err="1"/>
              <a:t>trengst</a:t>
            </a:r>
            <a:endParaRPr lang="nb-NO" sz="11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Importere data </a:t>
            </a:r>
            <a:r>
              <a:rPr lang="nb-NO" sz="1100" dirty="0" err="1"/>
              <a:t>frå</a:t>
            </a:r>
            <a:r>
              <a:rPr lang="nb-NO" sz="1100" dirty="0"/>
              <a:t> ei .txt-fil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Legge </a:t>
            </a:r>
            <a:r>
              <a:rPr lang="nb-NO" sz="1100" dirty="0" err="1"/>
              <a:t>dataa</a:t>
            </a:r>
            <a:r>
              <a:rPr lang="nb-NO" sz="1100" dirty="0"/>
              <a:t> i </a:t>
            </a:r>
            <a:r>
              <a:rPr lang="nb-NO" sz="1100" dirty="0" err="1"/>
              <a:t>ein</a:t>
            </a:r>
            <a:r>
              <a:rPr lang="nb-NO" sz="1100" dirty="0"/>
              <a:t> tabell for x-</a:t>
            </a:r>
            <a:r>
              <a:rPr lang="nb-NO" sz="1100" dirty="0" err="1"/>
              <a:t>verdiane</a:t>
            </a:r>
            <a:r>
              <a:rPr lang="nb-NO" sz="1100" dirty="0"/>
              <a:t> og </a:t>
            </a:r>
            <a:r>
              <a:rPr lang="nb-NO" sz="1100" dirty="0" err="1"/>
              <a:t>ein</a:t>
            </a:r>
            <a:r>
              <a:rPr lang="nb-NO" sz="1100" dirty="0"/>
              <a:t> for y-</a:t>
            </a:r>
            <a:r>
              <a:rPr lang="nb-NO" sz="1100" dirty="0" err="1"/>
              <a:t>verdiane</a:t>
            </a:r>
            <a:endParaRPr lang="nb-NO" sz="11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Lage </a:t>
            </a:r>
            <a:r>
              <a:rPr lang="nb-NO" sz="1100" dirty="0" err="1"/>
              <a:t>ein</a:t>
            </a:r>
            <a:r>
              <a:rPr lang="nb-NO" sz="1100" dirty="0"/>
              <a:t> programmeringsfunksjon som seier at vi skal bruke </a:t>
            </a:r>
            <a:r>
              <a:rPr lang="nb-NO" sz="1100" dirty="0" err="1"/>
              <a:t>ein</a:t>
            </a:r>
            <a:r>
              <a:rPr lang="nb-NO" sz="1100" dirty="0"/>
              <a:t> lineær modell i regresjonen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Utføre regresjonen, og vise på skjermen kva den matematiske modellen blir, </a:t>
            </a:r>
            <a:r>
              <a:rPr lang="nb-NO" sz="1100" dirty="0" err="1"/>
              <a:t>stigningstalet</a:t>
            </a:r>
            <a:r>
              <a:rPr lang="nb-NO" sz="1100" dirty="0"/>
              <a:t> (a) og skjæringspunktet med y-aksen (b)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 err="1"/>
              <a:t>Teikne</a:t>
            </a:r>
            <a:r>
              <a:rPr lang="nb-NO" sz="1100" dirty="0"/>
              <a:t> grafen med resultatet – tilpass koden for plotting av graf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100" dirty="0"/>
              <a:t>Plotte punkta med </a:t>
            </a:r>
            <a:r>
              <a:rPr lang="nb-NO" sz="1100" dirty="0" err="1"/>
              <a:t>eit</a:t>
            </a:r>
            <a:r>
              <a:rPr lang="nb-NO" sz="1100" dirty="0"/>
              <a:t> scatterplot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100" dirty="0"/>
              <a:t>Plotte regresjonsgrafen – korleis få programmet til å </a:t>
            </a:r>
            <a:r>
              <a:rPr lang="nb-NO" sz="1100" dirty="0" err="1"/>
              <a:t>rekne</a:t>
            </a:r>
            <a:r>
              <a:rPr lang="nb-NO" sz="1100" dirty="0"/>
              <a:t> ut y-</a:t>
            </a:r>
            <a:r>
              <a:rPr lang="nb-NO" sz="1100" dirty="0" err="1"/>
              <a:t>verdiane</a:t>
            </a:r>
            <a:r>
              <a:rPr lang="nb-NO" sz="1100" dirty="0"/>
              <a:t> for modellen?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31C6415-CCC1-4DC8-88E7-83F0BB67EC5E}"/>
              </a:ext>
            </a:extLst>
          </p:cNvPr>
          <p:cNvSpPr txBox="1"/>
          <p:nvPr/>
        </p:nvSpPr>
        <p:spPr>
          <a:xfrm>
            <a:off x="336164" y="6985925"/>
            <a:ext cx="624037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Puslespeloppgåve</a:t>
            </a:r>
            <a:endParaRPr lang="nb-NO" sz="1100" b="1" dirty="0"/>
          </a:p>
          <a:p>
            <a:endParaRPr lang="nb-NO" sz="400" dirty="0"/>
          </a:p>
          <a:p>
            <a:r>
              <a:rPr lang="nb-NO" sz="1100" dirty="0"/>
              <a:t>Sorter kodelinjene etter </a:t>
            </a:r>
            <a:r>
              <a:rPr lang="nb-NO" sz="1100" dirty="0" err="1"/>
              <a:t>nummera</a:t>
            </a:r>
            <a:r>
              <a:rPr lang="nb-NO" sz="1100" dirty="0"/>
              <a:t> i tekstboksen over, om regresjon i Python. Da vil du få den rette rekkefølgen i programmet ditt.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5F05C52-955B-418F-82C2-54AE4B3DA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36" y="7955254"/>
            <a:ext cx="2285542" cy="27426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7D3FB84-C535-4E03-BB0A-C07E80E1D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36" y="7719591"/>
            <a:ext cx="2216976" cy="14856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B719BCF-A8C6-4A82-94F5-C30AD3F84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327" y="7719591"/>
            <a:ext cx="1531313" cy="27426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E6F1215-3845-4135-B02A-1F6F7E21A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160" y="8121707"/>
            <a:ext cx="1417036" cy="29140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5B20D45-1086-404B-BA27-17AA24DF6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292" y="1251027"/>
            <a:ext cx="3184904" cy="2308325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FA8A610D-24CD-45C1-8BA6-73D9EEA22519}"/>
              </a:ext>
            </a:extLst>
          </p:cNvPr>
          <p:cNvSpPr txBox="1"/>
          <p:nvPr/>
        </p:nvSpPr>
        <p:spPr>
          <a:xfrm>
            <a:off x="3241723" y="961530"/>
            <a:ext cx="3153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b="1" dirty="0"/>
              <a:t>Samla klimagassutslepp for Norge 1990 – 2018 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6FA4A35-C8D2-469A-B05B-F6FFB40DE6C2}"/>
              </a:ext>
            </a:extLst>
          </p:cNvPr>
          <p:cNvSpPr txBox="1"/>
          <p:nvPr/>
        </p:nvSpPr>
        <p:spPr>
          <a:xfrm>
            <a:off x="333764" y="3692476"/>
            <a:ext cx="62707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I Python kan du bruke data som ligg i ferdige filer. Du slepp å skrive </a:t>
            </a:r>
            <a:r>
              <a:rPr lang="nb-NO" sz="1100" dirty="0" err="1"/>
              <a:t>dei</a:t>
            </a:r>
            <a:r>
              <a:rPr lang="nb-NO" sz="1100" dirty="0"/>
              <a:t> inn! Det som er viktig, er at filene er rett type. Slik som med plotting av </a:t>
            </a:r>
            <a:r>
              <a:rPr lang="nb-NO" sz="1100" dirty="0" err="1"/>
              <a:t>grafar</a:t>
            </a:r>
            <a:r>
              <a:rPr lang="nb-NO" sz="1100" dirty="0"/>
              <a:t> i Python.</a:t>
            </a:r>
          </a:p>
          <a:p>
            <a:endParaRPr lang="nb-NO" sz="400" dirty="0"/>
          </a:p>
          <a:p>
            <a:r>
              <a:rPr lang="nb-NO" sz="1100" dirty="0" err="1"/>
              <a:t>Ein</a:t>
            </a:r>
            <a:r>
              <a:rPr lang="nb-NO" sz="1100" dirty="0"/>
              <a:t> annen fordel med å bruke Python, er at det er </a:t>
            </a:r>
            <a:r>
              <a:rPr lang="nb-NO" sz="1100" dirty="0" err="1"/>
              <a:t>eit</a:t>
            </a:r>
            <a:r>
              <a:rPr lang="nb-NO" sz="1100" dirty="0"/>
              <a:t> programmeringsspråk som blir nytta av </a:t>
            </a:r>
            <a:r>
              <a:rPr lang="nb-NO" sz="1100" dirty="0" err="1"/>
              <a:t>forskarar</a:t>
            </a:r>
            <a:r>
              <a:rPr lang="nb-NO" sz="1100" dirty="0"/>
              <a:t> som jobbar med modellering. Andre </a:t>
            </a:r>
            <a:r>
              <a:rPr lang="nb-NO" sz="1100" dirty="0" err="1"/>
              <a:t>forskararere</a:t>
            </a:r>
            <a:r>
              <a:rPr lang="nb-NO" sz="1100" dirty="0"/>
              <a:t> kan bruke andre programmeringsspråk som er spesialtilpassa akkurat den modelleringen </a:t>
            </a:r>
            <a:r>
              <a:rPr lang="nb-NO" sz="1100" dirty="0" err="1"/>
              <a:t>dei</a:t>
            </a:r>
            <a:r>
              <a:rPr lang="nb-NO" sz="1100" dirty="0"/>
              <a:t> jobbar med, men de følger </a:t>
            </a:r>
            <a:r>
              <a:rPr lang="nb-NO" sz="1100" dirty="0" err="1"/>
              <a:t>dei</a:t>
            </a:r>
            <a:r>
              <a:rPr lang="nb-NO" sz="1100" dirty="0"/>
              <a:t> samme prinsippa som Python. Så dersom du kan modellere med Python, er det </a:t>
            </a:r>
            <a:r>
              <a:rPr lang="nb-NO" sz="1100" dirty="0" err="1"/>
              <a:t>enklare</a:t>
            </a:r>
            <a:r>
              <a:rPr lang="nb-NO" sz="1100" dirty="0"/>
              <a:t> å modellere i </a:t>
            </a:r>
            <a:r>
              <a:rPr lang="nb-NO" sz="1100" dirty="0" err="1"/>
              <a:t>eit</a:t>
            </a:r>
            <a:r>
              <a:rPr lang="nb-NO" sz="1100" dirty="0"/>
              <a:t> anna programmeringsspråk enn om du </a:t>
            </a:r>
            <a:r>
              <a:rPr lang="nb-NO" sz="1100" dirty="0" err="1"/>
              <a:t>berre</a:t>
            </a:r>
            <a:r>
              <a:rPr lang="nb-NO" sz="1100" dirty="0"/>
              <a:t> har brukt </a:t>
            </a:r>
            <a:r>
              <a:rPr lang="nb-NO" sz="1100" dirty="0" err="1"/>
              <a:t>Geogebra</a:t>
            </a:r>
            <a:r>
              <a:rPr lang="nb-NO" sz="1100" dirty="0"/>
              <a:t> </a:t>
            </a:r>
            <a:r>
              <a:rPr lang="nb-NO" sz="1100" dirty="0" err="1"/>
              <a:t>tidlegare</a:t>
            </a:r>
            <a:r>
              <a:rPr lang="nb-NO" sz="1100" dirty="0"/>
              <a:t>.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1D026E0-F3DB-4FA4-BF2E-4382D0DDEFC4}"/>
              </a:ext>
            </a:extLst>
          </p:cNvPr>
          <p:cNvSpPr txBox="1"/>
          <p:nvPr/>
        </p:nvSpPr>
        <p:spPr>
          <a:xfrm>
            <a:off x="333764" y="961530"/>
            <a:ext cx="261257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Kvifor</a:t>
            </a:r>
            <a:r>
              <a:rPr lang="nb-NO" sz="1100" b="1" dirty="0"/>
              <a:t> Python?</a:t>
            </a:r>
          </a:p>
          <a:p>
            <a:endParaRPr lang="nb-NO" sz="400" b="1" dirty="0"/>
          </a:p>
          <a:p>
            <a:r>
              <a:rPr lang="nb-NO" sz="1100" dirty="0"/>
              <a:t>De har at gjort mange lineære </a:t>
            </a:r>
            <a:r>
              <a:rPr lang="nb-NO" sz="1100" dirty="0" err="1"/>
              <a:t>regresjonar</a:t>
            </a:r>
            <a:r>
              <a:rPr lang="nb-NO" sz="1100" dirty="0"/>
              <a:t> med </a:t>
            </a:r>
            <a:r>
              <a:rPr lang="nb-NO" sz="1100" dirty="0" err="1"/>
              <a:t>Geogebra</a:t>
            </a:r>
            <a:r>
              <a:rPr lang="nb-NO" sz="1100" dirty="0"/>
              <a:t>, så kva er poenget med å bruke Python i staden?</a:t>
            </a:r>
          </a:p>
          <a:p>
            <a:endParaRPr lang="nb-NO" sz="400" dirty="0"/>
          </a:p>
          <a:p>
            <a:r>
              <a:rPr lang="nb-NO" sz="1100" dirty="0"/>
              <a:t>I </a:t>
            </a:r>
            <a:r>
              <a:rPr lang="nb-NO" sz="1100" dirty="0" err="1"/>
              <a:t>Geogebra</a:t>
            </a:r>
            <a:r>
              <a:rPr lang="nb-NO" sz="1100" dirty="0"/>
              <a:t> må vi skrive inn alle </a:t>
            </a:r>
            <a:r>
              <a:rPr lang="nb-NO" sz="1100" dirty="0" err="1"/>
              <a:t>målingane</a:t>
            </a:r>
            <a:r>
              <a:rPr lang="nb-NO" sz="1100" dirty="0"/>
              <a:t> våre for hand, eller kopiere </a:t>
            </a:r>
            <a:r>
              <a:rPr lang="nb-NO" sz="1100" dirty="0" err="1"/>
              <a:t>frå</a:t>
            </a:r>
            <a:r>
              <a:rPr lang="nb-NO" sz="1100" dirty="0"/>
              <a:t> til dømes Excel. Da kan det </a:t>
            </a:r>
            <a:r>
              <a:rPr lang="nb-NO" sz="1100" dirty="0" err="1"/>
              <a:t>vere</a:t>
            </a:r>
            <a:r>
              <a:rPr lang="nb-NO" sz="1100" dirty="0"/>
              <a:t> </a:t>
            </a:r>
            <a:r>
              <a:rPr lang="nb-NO" sz="1100" dirty="0" err="1"/>
              <a:t>vanskeleg</a:t>
            </a:r>
            <a:r>
              <a:rPr lang="nb-NO" sz="1100" dirty="0"/>
              <a:t> å </a:t>
            </a:r>
            <a:r>
              <a:rPr lang="nb-NO" sz="1100" dirty="0" err="1"/>
              <a:t>gjere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regresjon dersom vi har </a:t>
            </a:r>
            <a:r>
              <a:rPr lang="nb-NO" sz="1100" dirty="0" err="1"/>
              <a:t>mykje</a:t>
            </a:r>
            <a:r>
              <a:rPr lang="nb-NO" sz="1100" dirty="0"/>
              <a:t> data. Tenk deg at du har 100 </a:t>
            </a:r>
            <a:r>
              <a:rPr lang="nb-NO" sz="1100" dirty="0" err="1"/>
              <a:t>målingar</a:t>
            </a:r>
            <a:r>
              <a:rPr lang="nb-NO" sz="1100" dirty="0"/>
              <a:t>, da tek det veldig lang tid å skrive inn alle </a:t>
            </a:r>
            <a:r>
              <a:rPr lang="nb-NO" sz="1100" dirty="0" err="1"/>
              <a:t>målingane</a:t>
            </a:r>
            <a:r>
              <a:rPr lang="nb-NO" sz="1100" dirty="0"/>
              <a:t> i </a:t>
            </a:r>
            <a:r>
              <a:rPr lang="nb-NO" sz="1100" dirty="0" err="1"/>
              <a:t>reknearket</a:t>
            </a:r>
            <a:r>
              <a:rPr lang="nb-NO" sz="1100" dirty="0"/>
              <a:t> i </a:t>
            </a:r>
            <a:r>
              <a:rPr lang="nb-NO" sz="1100" dirty="0" err="1"/>
              <a:t>Geogebra</a:t>
            </a:r>
            <a:r>
              <a:rPr lang="nb-NO" sz="1100" dirty="0"/>
              <a:t>. Det kan fort bli </a:t>
            </a:r>
            <a:r>
              <a:rPr lang="nb-NO" sz="1100" dirty="0" err="1"/>
              <a:t>ein</a:t>
            </a:r>
            <a:r>
              <a:rPr lang="nb-NO" sz="1100" dirty="0"/>
              <a:t> feil eller to undervegs og. Tenk om du har </a:t>
            </a:r>
            <a:r>
              <a:rPr lang="nb-NO" sz="1100" dirty="0" err="1"/>
              <a:t>endå</a:t>
            </a:r>
            <a:r>
              <a:rPr lang="nb-NO" sz="1100" dirty="0"/>
              <a:t> </a:t>
            </a:r>
            <a:r>
              <a:rPr lang="nb-NO" sz="1100" dirty="0" err="1"/>
              <a:t>fleire</a:t>
            </a:r>
            <a:r>
              <a:rPr lang="nb-NO" sz="1100" dirty="0"/>
              <a:t> </a:t>
            </a:r>
            <a:r>
              <a:rPr lang="nb-NO" sz="1100" dirty="0" err="1"/>
              <a:t>målingar</a:t>
            </a:r>
            <a:r>
              <a:rPr lang="nb-NO" sz="1100" dirty="0"/>
              <a:t>, kan hende </a:t>
            </a:r>
            <a:r>
              <a:rPr lang="nb-NO" sz="1100" dirty="0" err="1"/>
              <a:t>fleire</a:t>
            </a:r>
            <a:r>
              <a:rPr lang="nb-NO" sz="1100" dirty="0"/>
              <a:t> enn 1000! Da blir det ganske </a:t>
            </a:r>
            <a:r>
              <a:rPr lang="nb-NO" sz="1100" dirty="0" err="1"/>
              <a:t>kjedeleg</a:t>
            </a:r>
            <a:r>
              <a:rPr lang="nb-NO" sz="1100" dirty="0"/>
              <a:t> å skrive inn alle </a:t>
            </a:r>
            <a:r>
              <a:rPr lang="nb-NO" sz="1100" dirty="0" err="1"/>
              <a:t>tala</a:t>
            </a:r>
            <a:r>
              <a:rPr lang="nb-NO" sz="1100" dirty="0"/>
              <a:t>.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BC5A2925-431B-405B-BE8F-197563829A2B}"/>
              </a:ext>
            </a:extLst>
          </p:cNvPr>
          <p:cNvSpPr txBox="1"/>
          <p:nvPr/>
        </p:nvSpPr>
        <p:spPr>
          <a:xfrm>
            <a:off x="366411" y="7647645"/>
            <a:ext cx="368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1.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008250B-1CDE-4D22-8DF0-9EEB771B4CEA}"/>
              </a:ext>
            </a:extLst>
          </p:cNvPr>
          <p:cNvSpPr txBox="1"/>
          <p:nvPr/>
        </p:nvSpPr>
        <p:spPr>
          <a:xfrm>
            <a:off x="366410" y="7888493"/>
            <a:ext cx="368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2.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CE56C7DF-0151-4177-9A0A-0D85F4824B29}"/>
              </a:ext>
            </a:extLst>
          </p:cNvPr>
          <p:cNvSpPr txBox="1"/>
          <p:nvPr/>
        </p:nvSpPr>
        <p:spPr>
          <a:xfrm>
            <a:off x="366409" y="8227065"/>
            <a:ext cx="368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3.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438785E5-8B3D-4D94-B855-B3493170A704}"/>
              </a:ext>
            </a:extLst>
          </p:cNvPr>
          <p:cNvSpPr txBox="1"/>
          <p:nvPr/>
        </p:nvSpPr>
        <p:spPr>
          <a:xfrm>
            <a:off x="366408" y="9070464"/>
            <a:ext cx="368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4.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7C5DE9B6-2B97-406A-8170-B269A52FE0FF}"/>
              </a:ext>
            </a:extLst>
          </p:cNvPr>
          <p:cNvSpPr txBox="1"/>
          <p:nvPr/>
        </p:nvSpPr>
        <p:spPr>
          <a:xfrm>
            <a:off x="4633938" y="7647645"/>
            <a:ext cx="368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5.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9695EE5A-C73F-4746-B6BE-3D4B39882F90}"/>
              </a:ext>
            </a:extLst>
          </p:cNvPr>
          <p:cNvSpPr txBox="1"/>
          <p:nvPr/>
        </p:nvSpPr>
        <p:spPr>
          <a:xfrm>
            <a:off x="4633937" y="8092386"/>
            <a:ext cx="368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6.</a:t>
            </a:r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E6E5E68E-F0E0-4E6A-8CD9-346D33A85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148" y="9141444"/>
            <a:ext cx="4702786" cy="452191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235AA4ED-C9BE-4F01-86E0-9C7663E64F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147" y="8298287"/>
            <a:ext cx="3418187" cy="787524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A586A56-FD41-46C9-97DE-E1B19611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3</a:t>
            </a:fld>
            <a:endParaRPr lang="nb-NO"/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344F25AF-A4EB-4FA5-9BB8-2C1F700ECA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13" y="-16617"/>
            <a:ext cx="1053839" cy="10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8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4DE2BCB3-0504-4E8C-B3E0-DED9E130E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06" y="-16616"/>
            <a:ext cx="833246" cy="83324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D76430-BD3E-4C34-A6C7-5803812C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8" y="132442"/>
            <a:ext cx="6295072" cy="788209"/>
          </a:xfrm>
        </p:spPr>
        <p:txBody>
          <a:bodyPr>
            <a:normAutofit/>
          </a:bodyPr>
          <a:lstStyle/>
          <a:p>
            <a:r>
              <a:rPr lang="nb-NO" dirty="0" err="1"/>
              <a:t>Ikkje</a:t>
            </a:r>
            <a:r>
              <a:rPr lang="nb-NO" dirty="0"/>
              <a:t>-lineær regresjon med Python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E6F1215-3845-4135-B02A-1F6F7E21A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49" y="5258628"/>
            <a:ext cx="1659475" cy="341263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FA8A610D-24CD-45C1-8BA6-73D9EEA22519}"/>
              </a:ext>
            </a:extLst>
          </p:cNvPr>
          <p:cNvSpPr txBox="1"/>
          <p:nvPr/>
        </p:nvSpPr>
        <p:spPr>
          <a:xfrm>
            <a:off x="3241723" y="1128795"/>
            <a:ext cx="3153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b="1" dirty="0"/>
              <a:t>Samla klimagassutslepp for Norge 1990 – 2018 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6FA4A35-C8D2-469A-B05B-F6FFB40DE6C2}"/>
              </a:ext>
            </a:extLst>
          </p:cNvPr>
          <p:cNvSpPr txBox="1"/>
          <p:nvPr/>
        </p:nvSpPr>
        <p:spPr>
          <a:xfrm>
            <a:off x="328699" y="4310970"/>
            <a:ext cx="6270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Programmeringa er veldig lik for lineær og </a:t>
            </a:r>
            <a:r>
              <a:rPr lang="nb-NO" sz="1100" dirty="0" err="1"/>
              <a:t>ikkje</a:t>
            </a:r>
            <a:r>
              <a:rPr lang="nb-NO" sz="1100" dirty="0"/>
              <a:t>-lineær regresjon. Vi må </a:t>
            </a:r>
            <a:r>
              <a:rPr lang="nb-NO" sz="1100" dirty="0" err="1"/>
              <a:t>berre</a:t>
            </a:r>
            <a:r>
              <a:rPr lang="nb-NO" sz="1100" dirty="0"/>
              <a:t> endre den lineære funksjonen til en </a:t>
            </a:r>
            <a:r>
              <a:rPr lang="nb-NO" sz="1100" dirty="0" err="1"/>
              <a:t>ikkje</a:t>
            </a:r>
            <a:r>
              <a:rPr lang="nb-NO" sz="1100" dirty="0"/>
              <a:t>-lineær funksjon. Da vil modellen vår tilpasse seg datasettet vårt best </a:t>
            </a:r>
            <a:r>
              <a:rPr lang="nb-NO" sz="1100" dirty="0" err="1"/>
              <a:t>mogleg</a:t>
            </a:r>
            <a:r>
              <a:rPr lang="nb-NO" sz="1100" dirty="0"/>
              <a:t>, og vi får vite </a:t>
            </a:r>
            <a:r>
              <a:rPr lang="nb-NO" sz="1100" dirty="0" err="1"/>
              <a:t>koeffisientane</a:t>
            </a:r>
            <a:r>
              <a:rPr lang="nb-NO" sz="1100" dirty="0"/>
              <a:t> som </a:t>
            </a:r>
            <a:r>
              <a:rPr lang="nb-NO" sz="1100" dirty="0" err="1"/>
              <a:t>avgjer</a:t>
            </a:r>
            <a:r>
              <a:rPr lang="nb-NO" sz="1100" dirty="0"/>
              <a:t> funksjonen for modellen vår. I tillegg må vi endre til rett tal </a:t>
            </a:r>
            <a:r>
              <a:rPr lang="nb-NO" sz="1100" dirty="0" err="1"/>
              <a:t>koeffisientar</a:t>
            </a:r>
            <a:r>
              <a:rPr lang="nb-NO" sz="1100" dirty="0"/>
              <a:t> i programmet vårt. Sjå dømet under på kva som må </a:t>
            </a:r>
            <a:r>
              <a:rPr lang="nb-NO" sz="1100" dirty="0" err="1"/>
              <a:t>endrast</a:t>
            </a:r>
            <a:r>
              <a:rPr lang="nb-NO" sz="1100" dirty="0"/>
              <a:t>. 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1D026E0-F3DB-4FA4-BF2E-4382D0DDEFC4}"/>
              </a:ext>
            </a:extLst>
          </p:cNvPr>
          <p:cNvSpPr txBox="1"/>
          <p:nvPr/>
        </p:nvSpPr>
        <p:spPr>
          <a:xfrm>
            <a:off x="333764" y="1128795"/>
            <a:ext cx="269845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Skilnad på lineær og </a:t>
            </a:r>
            <a:r>
              <a:rPr lang="nb-NO" sz="1100" b="1" dirty="0" err="1"/>
              <a:t>ikkje</a:t>
            </a:r>
            <a:r>
              <a:rPr lang="nb-NO" sz="1100" b="1" dirty="0"/>
              <a:t>-lineær regresjon i Python</a:t>
            </a:r>
          </a:p>
          <a:p>
            <a:endParaRPr lang="nb-NO" sz="1100" b="1" dirty="0"/>
          </a:p>
          <a:p>
            <a:endParaRPr lang="nb-NO" sz="400" b="1" dirty="0"/>
          </a:p>
          <a:p>
            <a:r>
              <a:rPr lang="nb-NO" sz="1100" dirty="0"/>
              <a:t>Det er liten skilnad på korleis programma for lineær og </a:t>
            </a:r>
            <a:r>
              <a:rPr lang="nb-NO" sz="1100" dirty="0" err="1"/>
              <a:t>ikkje</a:t>
            </a:r>
            <a:r>
              <a:rPr lang="nb-NO" sz="1100" dirty="0"/>
              <a:t>-lineær regresjon ser ut. Den </a:t>
            </a:r>
            <a:r>
              <a:rPr lang="nb-NO" sz="1100" dirty="0" err="1"/>
              <a:t>viktigaste</a:t>
            </a:r>
            <a:r>
              <a:rPr lang="nb-NO" sz="1100" dirty="0"/>
              <a:t> skilnaden er å endre på kva for </a:t>
            </a:r>
            <a:r>
              <a:rPr lang="nb-NO" sz="1100" dirty="0" err="1"/>
              <a:t>ein</a:t>
            </a:r>
            <a:r>
              <a:rPr lang="nb-NO" sz="1100" dirty="0"/>
              <a:t> datasettet skal </a:t>
            </a:r>
            <a:r>
              <a:rPr lang="nb-NO" sz="1100" dirty="0" err="1"/>
              <a:t>tilpassast</a:t>
            </a:r>
            <a:r>
              <a:rPr lang="nb-NO" sz="1100" dirty="0"/>
              <a:t>. Det står </a:t>
            </a:r>
            <a:r>
              <a:rPr lang="nb-NO" sz="1100" dirty="0" err="1"/>
              <a:t>eit</a:t>
            </a:r>
            <a:r>
              <a:rPr lang="nb-NO" sz="1100" dirty="0"/>
              <a:t> oversyn over </a:t>
            </a:r>
            <a:r>
              <a:rPr lang="nb-NO" sz="1100" dirty="0" err="1"/>
              <a:t>nokre</a:t>
            </a:r>
            <a:r>
              <a:rPr lang="nb-NO" sz="1100" dirty="0"/>
              <a:t> </a:t>
            </a:r>
            <a:r>
              <a:rPr lang="nb-NO" sz="1100" dirty="0" err="1"/>
              <a:t>funksjonstypar</a:t>
            </a:r>
            <a:r>
              <a:rPr lang="nb-NO" sz="1100" dirty="0"/>
              <a:t>, og korleis </a:t>
            </a:r>
            <a:r>
              <a:rPr lang="nb-NO" sz="1100" dirty="0" err="1"/>
              <a:t>ein</a:t>
            </a:r>
            <a:r>
              <a:rPr lang="nb-NO" sz="1100" dirty="0"/>
              <a:t> skriv </a:t>
            </a:r>
            <a:r>
              <a:rPr lang="nb-NO" sz="1100" dirty="0" err="1"/>
              <a:t>dei</a:t>
            </a:r>
            <a:r>
              <a:rPr lang="nb-NO" sz="1100" dirty="0"/>
              <a:t> i </a:t>
            </a:r>
            <a:r>
              <a:rPr lang="nb-NO" sz="1100" dirty="0" err="1"/>
              <a:t>python</a:t>
            </a:r>
            <a:r>
              <a:rPr lang="nb-NO" sz="1100" dirty="0"/>
              <a:t>, på </a:t>
            </a:r>
            <a:r>
              <a:rPr lang="nb-NO" sz="1100" dirty="0" err="1"/>
              <a:t>dei</a:t>
            </a:r>
            <a:r>
              <a:rPr lang="nb-NO" sz="1100" dirty="0"/>
              <a:t> to neste sidene.</a:t>
            </a:r>
          </a:p>
          <a:p>
            <a:endParaRPr lang="nb-NO" sz="400" dirty="0"/>
          </a:p>
          <a:p>
            <a:r>
              <a:rPr lang="nb-NO" sz="1100" dirty="0"/>
              <a:t>Men korleis skal vi vite kva for </a:t>
            </a:r>
            <a:r>
              <a:rPr lang="nb-NO" sz="1100" dirty="0" err="1"/>
              <a:t>ein</a:t>
            </a:r>
            <a:r>
              <a:rPr lang="nb-NO" sz="1100" dirty="0"/>
              <a:t> funksjonstype som </a:t>
            </a:r>
            <a:r>
              <a:rPr lang="nb-NO" sz="1100" dirty="0" err="1"/>
              <a:t>passar</a:t>
            </a:r>
            <a:r>
              <a:rPr lang="nb-NO" sz="1100" dirty="0"/>
              <a:t> til datasettet vårt? Går det an å finne det ut på førehand? Svaret på det spørsmålet kjem an på datasettet ditt. Du kan lage </a:t>
            </a:r>
            <a:r>
              <a:rPr lang="nb-NO" sz="1100" dirty="0" err="1"/>
              <a:t>eit</a:t>
            </a:r>
            <a:endParaRPr lang="nb-NO" sz="1100" dirty="0"/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E6E5E68E-F0E0-4E6A-8CD9-346D33A85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49" y="5907857"/>
            <a:ext cx="5270080" cy="506739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4850A2E1-6BC7-4DEC-9204-F807E8A5C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037" y="1374275"/>
            <a:ext cx="3606452" cy="2368682"/>
          </a:xfrm>
          <a:prstGeom prst="rect">
            <a:avLst/>
          </a:prstGeom>
        </p:spPr>
      </p:pic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3A14DCD7-2199-4867-8465-DE981222CA42}"/>
              </a:ext>
            </a:extLst>
          </p:cNvPr>
          <p:cNvCxnSpPr>
            <a:cxnSpLocks/>
          </p:cNvCxnSpPr>
          <p:nvPr/>
        </p:nvCxnSpPr>
        <p:spPr>
          <a:xfrm flipV="1">
            <a:off x="2205352" y="5410647"/>
            <a:ext cx="455859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kobling 30">
            <a:extLst>
              <a:ext uri="{FF2B5EF4-FFF2-40B4-BE49-F238E27FC236}">
                <a16:creationId xmlns:a16="http://schemas.microsoft.com/office/drawing/2014/main" id="{789D7FD1-09DD-476D-A81C-D641086901DA}"/>
              </a:ext>
            </a:extLst>
          </p:cNvPr>
          <p:cNvCxnSpPr>
            <a:cxnSpLocks/>
          </p:cNvCxnSpPr>
          <p:nvPr/>
        </p:nvCxnSpPr>
        <p:spPr>
          <a:xfrm>
            <a:off x="959344" y="6414596"/>
            <a:ext cx="0" cy="289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>
            <a:extLst>
              <a:ext uri="{FF2B5EF4-FFF2-40B4-BE49-F238E27FC236}">
                <a16:creationId xmlns:a16="http://schemas.microsoft.com/office/drawing/2014/main" id="{6884D672-EB33-40CA-95CB-CD67093930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8674" y="5273088"/>
            <a:ext cx="2694910" cy="358402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79256925-C28C-477E-BECD-4DCA491E9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249" y="6744832"/>
            <a:ext cx="5209321" cy="511509"/>
          </a:xfrm>
          <a:prstGeom prst="rect">
            <a:avLst/>
          </a:prstGeom>
        </p:spPr>
      </p:pic>
      <p:sp>
        <p:nvSpPr>
          <p:cNvPr id="33" name="Ellipse 32">
            <a:extLst>
              <a:ext uri="{FF2B5EF4-FFF2-40B4-BE49-F238E27FC236}">
                <a16:creationId xmlns:a16="http://schemas.microsoft.com/office/drawing/2014/main" id="{88F089BE-5EDC-498B-8FC8-EE01A2AE4583}"/>
              </a:ext>
            </a:extLst>
          </p:cNvPr>
          <p:cNvSpPr/>
          <p:nvPr/>
        </p:nvSpPr>
        <p:spPr>
          <a:xfrm>
            <a:off x="4365600" y="5297436"/>
            <a:ext cx="467657" cy="18760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DC2214D-01DB-45FB-AF55-A7A27E711058}"/>
              </a:ext>
            </a:extLst>
          </p:cNvPr>
          <p:cNvSpPr/>
          <p:nvPr/>
        </p:nvSpPr>
        <p:spPr>
          <a:xfrm>
            <a:off x="859657" y="6916108"/>
            <a:ext cx="467657" cy="18760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29F57FE5-2BC9-440B-95BE-19C1E74F90C3}"/>
              </a:ext>
            </a:extLst>
          </p:cNvPr>
          <p:cNvSpPr/>
          <p:nvPr/>
        </p:nvSpPr>
        <p:spPr>
          <a:xfrm>
            <a:off x="1158799" y="7068739"/>
            <a:ext cx="351594" cy="17776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8" name="Bilde 37">
            <a:extLst>
              <a:ext uri="{FF2B5EF4-FFF2-40B4-BE49-F238E27FC236}">
                <a16:creationId xmlns:a16="http://schemas.microsoft.com/office/drawing/2014/main" id="{78652CC7-43F8-476B-A935-8FDD91EA7A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249" y="7511449"/>
            <a:ext cx="3966565" cy="913866"/>
          </a:xfrm>
          <a:prstGeom prst="rect">
            <a:avLst/>
          </a:prstGeom>
        </p:spPr>
      </p:pic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36812345-CF32-4270-9FA3-5D4079C2ED95}"/>
              </a:ext>
            </a:extLst>
          </p:cNvPr>
          <p:cNvCxnSpPr>
            <a:cxnSpLocks/>
          </p:cNvCxnSpPr>
          <p:nvPr/>
        </p:nvCxnSpPr>
        <p:spPr>
          <a:xfrm>
            <a:off x="1123049" y="8314355"/>
            <a:ext cx="0" cy="289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Bilde 38">
            <a:extLst>
              <a:ext uri="{FF2B5EF4-FFF2-40B4-BE49-F238E27FC236}">
                <a16:creationId xmlns:a16="http://schemas.microsoft.com/office/drawing/2014/main" id="{07E59414-D879-4824-812C-BDDA933B4D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249" y="8680423"/>
            <a:ext cx="4294859" cy="885735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2DE2CE35-E527-417F-AB17-BE5581A17398}"/>
              </a:ext>
            </a:extLst>
          </p:cNvPr>
          <p:cNvSpPr/>
          <p:nvPr/>
        </p:nvSpPr>
        <p:spPr>
          <a:xfrm>
            <a:off x="3332938" y="8793983"/>
            <a:ext cx="467657" cy="18760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9D9DB9A1-6ED1-4FDA-96D5-D7F568C19634}"/>
              </a:ext>
            </a:extLst>
          </p:cNvPr>
          <p:cNvSpPr txBox="1"/>
          <p:nvPr/>
        </p:nvSpPr>
        <p:spPr>
          <a:xfrm>
            <a:off x="328700" y="3764229"/>
            <a:ext cx="6270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scatterplot av datasettet ditt, og sjå om du kjenner att </a:t>
            </a:r>
            <a:r>
              <a:rPr lang="nb-NO" sz="1100" dirty="0" err="1"/>
              <a:t>ein</a:t>
            </a:r>
            <a:r>
              <a:rPr lang="nb-NO" sz="1100" dirty="0"/>
              <a:t> av </a:t>
            </a:r>
            <a:r>
              <a:rPr lang="nb-NO" sz="1100" dirty="0" err="1"/>
              <a:t>funksjonstypane</a:t>
            </a:r>
            <a:r>
              <a:rPr lang="nb-NO" sz="1100" dirty="0"/>
              <a:t>. Som regel er det likevel </a:t>
            </a:r>
            <a:r>
              <a:rPr lang="nb-NO" sz="1100" dirty="0" err="1"/>
              <a:t>vanskeleg</a:t>
            </a:r>
            <a:r>
              <a:rPr lang="nb-NO" sz="1100" dirty="0"/>
              <a:t> å gisse seg til </a:t>
            </a:r>
            <a:r>
              <a:rPr lang="nb-NO" sz="1100" dirty="0" err="1"/>
              <a:t>ein</a:t>
            </a:r>
            <a:r>
              <a:rPr lang="nb-NO" sz="1100" dirty="0"/>
              <a:t> funksjonstype på førehand, og vi kan prøve oss fram med ulike </a:t>
            </a:r>
            <a:r>
              <a:rPr lang="nb-NO" sz="1100" dirty="0" err="1"/>
              <a:t>funksjonstypar</a:t>
            </a:r>
            <a:r>
              <a:rPr lang="nb-NO" sz="1100" dirty="0"/>
              <a:t>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2CD9E76-BFD2-4264-B2C3-F1CCA4C9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60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0A7D87F-C567-4D82-8ED6-1B0580A4E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520" y="2749849"/>
            <a:ext cx="2209065" cy="145089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3FFE8E3-7B70-4975-9381-03585B220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520" y="4554627"/>
            <a:ext cx="2209065" cy="145089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177CC40-1622-44AE-9BF0-75160367D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519" y="6359405"/>
            <a:ext cx="2209065" cy="145089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BC635F1-32C8-40E2-AB10-DCDC2FDFD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04" y="1251348"/>
            <a:ext cx="1613860" cy="31758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10C7B49-F0F0-410A-B7E5-344C11C2B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520" y="943087"/>
            <a:ext cx="2209065" cy="1450892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7F8C972-FD91-4C71-9AF0-E9D5E834660B}"/>
              </a:ext>
            </a:extLst>
          </p:cNvPr>
          <p:cNvSpPr txBox="1"/>
          <p:nvPr/>
        </p:nvSpPr>
        <p:spPr>
          <a:xfrm>
            <a:off x="500237" y="907048"/>
            <a:ext cx="2895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Vi bruker </a:t>
            </a:r>
            <a:r>
              <a:rPr lang="nb-NO" sz="1100" dirty="0" err="1"/>
              <a:t>ein</a:t>
            </a:r>
            <a:r>
              <a:rPr lang="nb-NO" sz="1100" dirty="0"/>
              <a:t> lineær modell i programmet vårt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5A68C5AC-482B-4B52-98D3-E501EC842B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8519" y="8164183"/>
            <a:ext cx="2209065" cy="1450892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E3FB0C79-0424-4BFC-A561-A30A58B61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90" y="8500988"/>
            <a:ext cx="1318777" cy="190339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0A4E8142-58E1-4786-8BFE-0B50D5F09D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804" y="3046798"/>
            <a:ext cx="1841093" cy="183404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CECA751B-FE36-4E4A-B3F2-27756BD334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04" y="4863450"/>
            <a:ext cx="2369604" cy="157973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FBF661B3-F83A-42BA-A8CB-CD5115CF2C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597" y="6683848"/>
            <a:ext cx="3100887" cy="174887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225A9576-4D0A-412F-8AEC-80FDF6B68507}"/>
              </a:ext>
            </a:extLst>
          </p:cNvPr>
          <p:cNvSpPr txBox="1"/>
          <p:nvPr/>
        </p:nvSpPr>
        <p:spPr>
          <a:xfrm>
            <a:off x="533390" y="1650279"/>
            <a:ext cx="2895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Programmet gir oss den lineære funksjonen</a:t>
            </a:r>
          </a:p>
          <a:p>
            <a:pPr algn="ctr"/>
            <a:endParaRPr lang="nb-NO" sz="1100" dirty="0"/>
          </a:p>
          <a:p>
            <a:pPr algn="ctr"/>
            <a:endParaRPr lang="nb-NO" sz="1100" dirty="0"/>
          </a:p>
          <a:p>
            <a:r>
              <a:rPr lang="nb-NO" sz="1100" dirty="0"/>
              <a:t>som den beste tilpassinga til datasettet vårt.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B2AA1FA7-725C-468C-A980-7B6E7EEAA0AC}"/>
              </a:ext>
            </a:extLst>
          </p:cNvPr>
          <p:cNvSpPr txBox="1"/>
          <p:nvPr/>
        </p:nvSpPr>
        <p:spPr>
          <a:xfrm>
            <a:off x="493886" y="2732064"/>
            <a:ext cx="3012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Vi bruker </a:t>
            </a:r>
            <a:r>
              <a:rPr lang="nb-NO" sz="1100" dirty="0" err="1"/>
              <a:t>ein</a:t>
            </a:r>
            <a:r>
              <a:rPr lang="nb-NO" sz="1100" dirty="0"/>
              <a:t> andregradsmodell i programmet vårt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44D4EBF8-B83B-4A96-9F9D-4951D2CB2EF0}"/>
              </a:ext>
            </a:extLst>
          </p:cNvPr>
          <p:cNvSpPr txBox="1"/>
          <p:nvPr/>
        </p:nvSpPr>
        <p:spPr>
          <a:xfrm>
            <a:off x="533390" y="3309705"/>
            <a:ext cx="2895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Programmet gir oss andregradsfunksjonen</a:t>
            </a:r>
          </a:p>
          <a:p>
            <a:pPr algn="ctr"/>
            <a:endParaRPr lang="nb-NO" sz="1100" dirty="0"/>
          </a:p>
          <a:p>
            <a:pPr algn="ctr"/>
            <a:endParaRPr lang="nb-NO" sz="1100" dirty="0"/>
          </a:p>
          <a:p>
            <a:r>
              <a:rPr lang="nb-NO" sz="1100" dirty="0"/>
              <a:t>som den beste tilpassinga til datasettet vårt.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A28CB2C0-A2F8-417F-AB7A-1C9DEB730537}"/>
              </a:ext>
            </a:extLst>
          </p:cNvPr>
          <p:cNvSpPr txBox="1"/>
          <p:nvPr/>
        </p:nvSpPr>
        <p:spPr>
          <a:xfrm>
            <a:off x="476723" y="4554627"/>
            <a:ext cx="3029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Vi bruker </a:t>
            </a:r>
            <a:r>
              <a:rPr lang="nb-NO" sz="1100" dirty="0" err="1"/>
              <a:t>ein</a:t>
            </a:r>
            <a:r>
              <a:rPr lang="nb-NO" sz="1100" dirty="0"/>
              <a:t> tredjegradsmodell i programmet vårt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15D9996C-8F34-413C-BDC3-0AB4520157A3}"/>
              </a:ext>
            </a:extLst>
          </p:cNvPr>
          <p:cNvSpPr txBox="1"/>
          <p:nvPr/>
        </p:nvSpPr>
        <p:spPr>
          <a:xfrm>
            <a:off x="525552" y="5096431"/>
            <a:ext cx="2895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Programmet gir oss tredjegradsfunksjonen</a:t>
            </a:r>
          </a:p>
          <a:p>
            <a:pPr algn="ctr"/>
            <a:endParaRPr lang="nb-NO" sz="1100" dirty="0"/>
          </a:p>
          <a:p>
            <a:pPr algn="ctr"/>
            <a:endParaRPr lang="nb-NO" sz="1100" dirty="0"/>
          </a:p>
          <a:p>
            <a:r>
              <a:rPr lang="nb-NO" sz="1100" dirty="0"/>
              <a:t>som den beste tilpassinga til datasettet vårt.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BBBEA5C6-2266-4FE3-8A2B-217F9099F57D}"/>
              </a:ext>
            </a:extLst>
          </p:cNvPr>
          <p:cNvSpPr txBox="1"/>
          <p:nvPr/>
        </p:nvSpPr>
        <p:spPr>
          <a:xfrm>
            <a:off x="476723" y="6371767"/>
            <a:ext cx="3029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Vi bruker </a:t>
            </a:r>
            <a:r>
              <a:rPr lang="nb-NO" sz="1100" dirty="0" err="1"/>
              <a:t>ein</a:t>
            </a:r>
            <a:r>
              <a:rPr lang="nb-NO" sz="1100" dirty="0"/>
              <a:t> fjerdegradsmodell i programmet vårt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22C04DAC-1D3B-413B-B5D3-933C8F973315}"/>
              </a:ext>
            </a:extLst>
          </p:cNvPr>
          <p:cNvSpPr txBox="1"/>
          <p:nvPr/>
        </p:nvSpPr>
        <p:spPr>
          <a:xfrm>
            <a:off x="502719" y="6909206"/>
            <a:ext cx="2895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Programmet gir oss fjerdegradsfunksjonen</a:t>
            </a:r>
          </a:p>
          <a:p>
            <a:pPr algn="ctr"/>
            <a:endParaRPr lang="nb-NO" sz="1100" dirty="0"/>
          </a:p>
          <a:p>
            <a:pPr algn="ctr"/>
            <a:endParaRPr lang="nb-NO" sz="1100" dirty="0"/>
          </a:p>
          <a:p>
            <a:r>
              <a:rPr lang="nb-NO" sz="1100" dirty="0"/>
              <a:t>som den beste tilpassinga til datasettet vårt.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FEEB6C83-EB03-44AA-887F-56E3BC1D3CDB}"/>
              </a:ext>
            </a:extLst>
          </p:cNvPr>
          <p:cNvSpPr txBox="1"/>
          <p:nvPr/>
        </p:nvSpPr>
        <p:spPr>
          <a:xfrm>
            <a:off x="493828" y="8188907"/>
            <a:ext cx="3222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Vi bruker </a:t>
            </a:r>
            <a:r>
              <a:rPr lang="nb-NO" sz="1100" dirty="0" err="1"/>
              <a:t>ein</a:t>
            </a:r>
            <a:r>
              <a:rPr lang="nb-NO" sz="1100" dirty="0"/>
              <a:t> eksponentiell modell i programmet vårt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24A3585-7F79-4E2D-9035-9F68FC7D0D6D}"/>
              </a:ext>
            </a:extLst>
          </p:cNvPr>
          <p:cNvSpPr txBox="1"/>
          <p:nvPr/>
        </p:nvSpPr>
        <p:spPr>
          <a:xfrm>
            <a:off x="500237" y="8741798"/>
            <a:ext cx="2895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Programmet gir oss eksponentialfunksjonen</a:t>
            </a:r>
          </a:p>
          <a:p>
            <a:pPr algn="ctr"/>
            <a:endParaRPr lang="nb-NO" sz="1100" dirty="0"/>
          </a:p>
          <a:p>
            <a:pPr algn="ctr"/>
            <a:endParaRPr lang="nb-NO" sz="1100" dirty="0"/>
          </a:p>
          <a:p>
            <a:r>
              <a:rPr lang="nb-NO" sz="1100" dirty="0"/>
              <a:t>som den beste tilpassinga til datasettet vårt.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6A43F560-E2DE-4F1F-B15A-BAE65AC54206}"/>
                  </a:ext>
                </a:extLst>
              </p:cNvPr>
              <p:cNvSpPr/>
              <p:nvPr/>
            </p:nvSpPr>
            <p:spPr>
              <a:xfrm>
                <a:off x="893085" y="1904194"/>
                <a:ext cx="2109912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sz="1100" i="0">
                          <a:latin typeface="Cambria Math" panose="02040503050406030204" pitchFamily="18" charset="0"/>
                        </a:rPr>
                        <m:t>=286</m:t>
                      </m:r>
                      <m:r>
                        <a:rPr lang="nb-NO" sz="11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100" i="0">
                          <a:latin typeface="Cambria Math" panose="02040503050406030204" pitchFamily="18" charset="0"/>
                        </a:rPr>
                        <m:t>−504059</m:t>
                      </m:r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6A43F560-E2DE-4F1F-B15A-BAE65AC54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5" y="1904194"/>
                <a:ext cx="2109912" cy="261610"/>
              </a:xfrm>
              <a:prstGeom prst="rect">
                <a:avLst/>
              </a:prstGeom>
              <a:blipFill>
                <a:blip r:embed="rId12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E0CB8CE0-7305-49D9-9F11-43B2543250E0}"/>
                  </a:ext>
                </a:extLst>
              </p:cNvPr>
              <p:cNvSpPr/>
              <p:nvPr/>
            </p:nvSpPr>
            <p:spPr>
              <a:xfrm>
                <a:off x="233540" y="3563620"/>
                <a:ext cx="34290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sz="1100" i="0">
                          <a:latin typeface="Cambria Math" panose="02040503050406030204" pitchFamily="18" charset="0"/>
                        </a:rPr>
                        <m:t>=−14</m:t>
                      </m:r>
                      <m:sSup>
                        <m:sSup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11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100" i="0">
                          <a:latin typeface="Cambria Math" panose="02040503050406030204" pitchFamily="18" charset="0"/>
                        </a:rPr>
                        <m:t>+56298−56627608</m:t>
                      </m:r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E0CB8CE0-7305-49D9-9F11-43B254325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40" y="3563620"/>
                <a:ext cx="3429000" cy="261610"/>
              </a:xfrm>
              <a:prstGeom prst="rect">
                <a:avLst/>
              </a:prstGeom>
              <a:blipFill>
                <a:blip r:embed="rId1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ED4A016-133C-412D-81F8-BC01BEEFA878}"/>
                  </a:ext>
                </a:extLst>
              </p:cNvPr>
              <p:cNvSpPr/>
              <p:nvPr/>
            </p:nvSpPr>
            <p:spPr>
              <a:xfrm>
                <a:off x="217581" y="5350518"/>
                <a:ext cx="3527228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sz="11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11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100" i="0">
                          <a:latin typeface="Cambria Math" panose="02040503050406030204" pitchFamily="18" charset="0"/>
                        </a:rPr>
                        <m:t>−19753</m:t>
                      </m:r>
                      <m:sSup>
                        <m:sSup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11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100" i="0">
                          <a:latin typeface="Cambria Math" panose="02040503050406030204" pitchFamily="18" charset="0"/>
                        </a:rPr>
                        <m:t>+39612328</m:t>
                      </m:r>
                      <m:r>
                        <a:rPr lang="nb-NO" sz="11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100" i="0">
                          <a:latin typeface="Cambria Math" panose="02040503050406030204" pitchFamily="18" charset="0"/>
                        </a:rPr>
                        <m:t>−26479502215</m:t>
                      </m:r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ED4A016-133C-412D-81F8-BC01BEEFA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81" y="5350518"/>
                <a:ext cx="3527228" cy="261610"/>
              </a:xfrm>
              <a:prstGeom prst="rect">
                <a:avLst/>
              </a:prstGeom>
              <a:blipFill>
                <a:blip r:embed="rId1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F5307BB-D6F2-4118-B886-FBC8038DE8F5}"/>
                  </a:ext>
                </a:extLst>
              </p:cNvPr>
              <p:cNvSpPr/>
              <p:nvPr/>
            </p:nvSpPr>
            <p:spPr>
              <a:xfrm>
                <a:off x="-124795" y="7163121"/>
                <a:ext cx="425007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nb-NO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i="0">
                              <a:latin typeface="Cambria Math" panose="02040503050406030204" pitchFamily="18" charset="0"/>
                            </a:rPr>
                            <m:t>=0,004</m:t>
                          </m:r>
                          <m:r>
                            <a:rPr lang="nb-NO" sz="1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10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sz="1000" i="0">
                          <a:latin typeface="Cambria Math" panose="02040503050406030204" pitchFamily="18" charset="0"/>
                        </a:rPr>
                        <m:t>−30</m:t>
                      </m:r>
                      <m:sSup>
                        <m:sSupPr>
                          <m:ctrlPr>
                            <a:rPr lang="nb-NO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1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000" i="0">
                          <a:latin typeface="Cambria Math" panose="02040503050406030204" pitchFamily="18" charset="0"/>
                        </a:rPr>
                        <m:t>+79206</m:t>
                      </m:r>
                      <m:sSup>
                        <m:sSupPr>
                          <m:ctrlPr>
                            <a:rPr lang="nb-NO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1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000" i="0">
                          <a:latin typeface="Cambria Math" panose="02040503050406030204" pitchFamily="18" charset="0"/>
                        </a:rPr>
                        <m:t>−92029574</m:t>
                      </m:r>
                      <m:r>
                        <a:rPr lang="nb-NO" sz="1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000" i="0">
                          <a:latin typeface="Cambria Math" panose="02040503050406030204" pitchFamily="18" charset="0"/>
                        </a:rPr>
                        <m:t>+39188643912</m:t>
                      </m:r>
                    </m:oMath>
                  </m:oMathPara>
                </a14:m>
                <a:endParaRPr lang="nb-NO" sz="1000" dirty="0"/>
              </a:p>
            </p:txBody>
          </p:sp>
        </mc:Choice>
        <mc:Fallback xmlns=""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F5307BB-D6F2-4118-B886-FBC8038DE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795" y="7163121"/>
                <a:ext cx="4250072" cy="246221"/>
              </a:xfrm>
              <a:prstGeom prst="rect">
                <a:avLst/>
              </a:prstGeom>
              <a:blipFill>
                <a:blip r:embed="rId1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69D4C0F-F781-4480-A6F7-75944BFA4BC9}"/>
                  </a:ext>
                </a:extLst>
              </p:cNvPr>
              <p:cNvSpPr/>
              <p:nvPr/>
            </p:nvSpPr>
            <p:spPr>
              <a:xfrm>
                <a:off x="673763" y="8993892"/>
                <a:ext cx="2177685" cy="265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sz="1100" i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nb-NO" sz="1100" i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nb-NO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b-NO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1,004</m:t>
                          </m:r>
                        </m:e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69D4C0F-F781-4480-A6F7-75944BFA4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3" y="8993892"/>
                <a:ext cx="2177685" cy="265252"/>
              </a:xfrm>
              <a:prstGeom prst="rect">
                <a:avLst/>
              </a:prstGeom>
              <a:blipFill>
                <a:blip r:embed="rId1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ED43B9AC-4679-4C83-AC6D-932E4A4C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5</a:t>
            </a:fld>
            <a:endParaRPr lang="nb-NO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5968CE44-66CF-43F7-9197-ED60F257C5B4}"/>
              </a:ext>
            </a:extLst>
          </p:cNvPr>
          <p:cNvSpPr txBox="1"/>
          <p:nvPr/>
        </p:nvSpPr>
        <p:spPr>
          <a:xfrm>
            <a:off x="493828" y="244483"/>
            <a:ext cx="56937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Vi nytter data </a:t>
            </a:r>
            <a:r>
              <a:rPr lang="nb-NO" sz="1100" dirty="0" err="1"/>
              <a:t>frå</a:t>
            </a:r>
            <a:r>
              <a:rPr lang="nb-NO" sz="1100" dirty="0"/>
              <a:t> statistisk sentralbyrå over klimagassutslepp i Norge for åra 1990 – 2018, og ønsker å lage </a:t>
            </a:r>
            <a:r>
              <a:rPr lang="nb-NO" sz="1100" dirty="0" err="1"/>
              <a:t>ein</a:t>
            </a:r>
            <a:r>
              <a:rPr lang="nb-NO" sz="1100" dirty="0"/>
              <a:t> matematisk modell over utviklinga over tid. Vi prøver ut ulike </a:t>
            </a:r>
            <a:r>
              <a:rPr lang="nb-NO" sz="1100" dirty="0" err="1"/>
              <a:t>funksjonstypar</a:t>
            </a:r>
            <a:r>
              <a:rPr lang="nb-NO" sz="1100" dirty="0"/>
              <a:t> i regresjonsprogrammet, og ser kva for </a:t>
            </a:r>
            <a:r>
              <a:rPr lang="nb-NO" sz="1100" dirty="0" err="1"/>
              <a:t>nokre</a:t>
            </a:r>
            <a:r>
              <a:rPr lang="nb-NO" sz="1100" dirty="0"/>
              <a:t> </a:t>
            </a:r>
            <a:r>
              <a:rPr lang="nb-NO" sz="1100" dirty="0" err="1"/>
              <a:t>modellar</a:t>
            </a:r>
            <a:r>
              <a:rPr lang="nb-NO" sz="1100" dirty="0"/>
              <a:t> vi får.</a:t>
            </a:r>
          </a:p>
        </p:txBody>
      </p:sp>
    </p:spTree>
    <p:extLst>
      <p:ext uri="{BB962C8B-B14F-4D97-AF65-F5344CB8AC3E}">
        <p14:creationId xmlns:p14="http://schemas.microsoft.com/office/powerpoint/2010/main" val="379050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07FEC2F-3FD1-4EF6-9BFD-D515E72CE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336" y="652463"/>
            <a:ext cx="2450267" cy="39874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CB898FB-B346-4DA3-877A-E8F0194F6D47}"/>
              </a:ext>
            </a:extLst>
          </p:cNvPr>
          <p:cNvSpPr/>
          <p:nvPr/>
        </p:nvSpPr>
        <p:spPr>
          <a:xfrm>
            <a:off x="277413" y="1316825"/>
            <a:ext cx="6002469" cy="133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dirty="0">
                <a:solidFill>
                  <a:srgbClr val="303030"/>
                </a:solidFill>
              </a:rPr>
              <a:t>Når vi prøver å lage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potens-modell for CO</a:t>
            </a:r>
            <a:r>
              <a:rPr lang="nb-NO" sz="1100" baseline="-25000" dirty="0">
                <a:solidFill>
                  <a:srgbClr val="303030"/>
                </a:solidFill>
              </a:rPr>
              <a:t>2</a:t>
            </a:r>
            <a:r>
              <a:rPr lang="nb-NO" sz="1100" dirty="0">
                <a:solidFill>
                  <a:srgbClr val="303030"/>
                </a:solidFill>
              </a:rPr>
              <a:t>-dataa våre, får vi det </a:t>
            </a:r>
            <a:r>
              <a:rPr lang="nb-NO" sz="1100" dirty="0" err="1">
                <a:solidFill>
                  <a:srgbClr val="303030"/>
                </a:solidFill>
              </a:rPr>
              <a:t>ikkje</a:t>
            </a:r>
            <a:r>
              <a:rPr lang="nb-NO" sz="1100" dirty="0">
                <a:solidFill>
                  <a:srgbClr val="303030"/>
                </a:solidFill>
              </a:rPr>
              <a:t> til. For </a:t>
            </a:r>
            <a:r>
              <a:rPr lang="nb-NO" sz="1100" dirty="0" err="1">
                <a:solidFill>
                  <a:srgbClr val="303030"/>
                </a:solidFill>
              </a:rPr>
              <a:t>nokre</a:t>
            </a:r>
            <a:r>
              <a:rPr lang="nb-NO" sz="1100" dirty="0">
                <a:solidFill>
                  <a:srgbClr val="303030"/>
                </a:solidFill>
              </a:rPr>
              <a:t> datasett vil </a:t>
            </a:r>
            <a:r>
              <a:rPr lang="nb-NO" sz="1100" dirty="0" err="1">
                <a:solidFill>
                  <a:srgbClr val="303030"/>
                </a:solidFill>
              </a:rPr>
              <a:t>nokon</a:t>
            </a:r>
            <a:r>
              <a:rPr lang="nb-NO" sz="1100" dirty="0">
                <a:solidFill>
                  <a:srgbClr val="303030"/>
                </a:solidFill>
              </a:rPr>
              <a:t> </a:t>
            </a:r>
            <a:r>
              <a:rPr lang="nb-NO" sz="1100" dirty="0" err="1">
                <a:solidFill>
                  <a:srgbClr val="303030"/>
                </a:solidFill>
              </a:rPr>
              <a:t>funksjonstypar</a:t>
            </a:r>
            <a:r>
              <a:rPr lang="nb-NO" sz="1100" dirty="0">
                <a:solidFill>
                  <a:srgbClr val="303030"/>
                </a:solidFill>
              </a:rPr>
              <a:t> passe veldig dårlig. Da kan det hende at vi får ei feilmelding i programmet, om at vi har </a:t>
            </a:r>
            <a:r>
              <a:rPr lang="nb-NO" sz="1100" dirty="0" err="1">
                <a:solidFill>
                  <a:srgbClr val="303030"/>
                </a:solidFill>
              </a:rPr>
              <a:t>brote</a:t>
            </a:r>
            <a:r>
              <a:rPr lang="nb-NO" sz="1100" dirty="0">
                <a:solidFill>
                  <a:srgbClr val="303030"/>
                </a:solidFill>
              </a:rPr>
              <a:t> ei </a:t>
            </a:r>
            <a:r>
              <a:rPr lang="nb-NO" sz="1100" dirty="0" err="1">
                <a:solidFill>
                  <a:srgbClr val="303030"/>
                </a:solidFill>
              </a:rPr>
              <a:t>tidsavgrensing</a:t>
            </a:r>
            <a:r>
              <a:rPr lang="nb-NO" sz="1100" dirty="0">
                <a:solidFill>
                  <a:srgbClr val="303030"/>
                </a:solidFill>
              </a:rPr>
              <a:t>. Da har det </a:t>
            </a:r>
            <a:r>
              <a:rPr lang="nb-NO" sz="1100" dirty="0" err="1">
                <a:solidFill>
                  <a:srgbClr val="303030"/>
                </a:solidFill>
              </a:rPr>
              <a:t>teke</a:t>
            </a:r>
            <a:r>
              <a:rPr lang="nb-NO" sz="1100" dirty="0">
                <a:solidFill>
                  <a:srgbClr val="303030"/>
                </a:solidFill>
              </a:rPr>
              <a:t> programmet for lang tid å tilpasse modellen for oss, og vi får </a:t>
            </a:r>
            <a:r>
              <a:rPr lang="nb-NO" sz="1100" dirty="0" err="1">
                <a:solidFill>
                  <a:srgbClr val="303030"/>
                </a:solidFill>
              </a:rPr>
              <a:t>ikkje</a:t>
            </a:r>
            <a:r>
              <a:rPr lang="nb-NO" sz="1100" dirty="0">
                <a:solidFill>
                  <a:srgbClr val="303030"/>
                </a:solidFill>
              </a:rPr>
              <a:t> </a:t>
            </a:r>
            <a:r>
              <a:rPr lang="nb-NO" sz="1100" dirty="0" err="1">
                <a:solidFill>
                  <a:srgbClr val="303030"/>
                </a:solidFill>
              </a:rPr>
              <a:t>noko</a:t>
            </a:r>
            <a:r>
              <a:rPr lang="nb-NO" sz="1100" dirty="0">
                <a:solidFill>
                  <a:srgbClr val="303030"/>
                </a:solidFill>
              </a:rPr>
              <a:t> resultat. Det kan </a:t>
            </a:r>
            <a:r>
              <a:rPr lang="nb-NO" sz="1100" dirty="0" err="1">
                <a:solidFill>
                  <a:srgbClr val="303030"/>
                </a:solidFill>
              </a:rPr>
              <a:t>vere</a:t>
            </a:r>
            <a:r>
              <a:rPr lang="nb-NO" sz="1100" dirty="0">
                <a:solidFill>
                  <a:srgbClr val="303030"/>
                </a:solidFill>
              </a:rPr>
              <a:t> </a:t>
            </a:r>
            <a:r>
              <a:rPr lang="nb-NO" sz="1100" dirty="0" err="1">
                <a:solidFill>
                  <a:srgbClr val="303030"/>
                </a:solidFill>
              </a:rPr>
              <a:t>eit</a:t>
            </a:r>
            <a:r>
              <a:rPr lang="nb-NO" sz="1100" dirty="0">
                <a:solidFill>
                  <a:srgbClr val="303030"/>
                </a:solidFill>
              </a:rPr>
              <a:t> </a:t>
            </a:r>
            <a:r>
              <a:rPr lang="nb-NO" sz="1100" dirty="0" err="1">
                <a:solidFill>
                  <a:srgbClr val="303030"/>
                </a:solidFill>
              </a:rPr>
              <a:t>teikn</a:t>
            </a:r>
            <a:r>
              <a:rPr lang="nb-NO" sz="1100" dirty="0">
                <a:solidFill>
                  <a:srgbClr val="303030"/>
                </a:solidFill>
              </a:rPr>
              <a:t> på at modellen (funksjonstypen) vi har valt passer </a:t>
            </a:r>
            <a:r>
              <a:rPr lang="nb-NO" sz="1100" dirty="0" err="1">
                <a:solidFill>
                  <a:srgbClr val="303030"/>
                </a:solidFill>
              </a:rPr>
              <a:t>dårleg</a:t>
            </a:r>
            <a:r>
              <a:rPr lang="nb-NO" sz="1100" dirty="0">
                <a:solidFill>
                  <a:srgbClr val="303030"/>
                </a:solidFill>
              </a:rPr>
              <a:t> med datasettet vårt. </a:t>
            </a:r>
          </a:p>
          <a:p>
            <a:endParaRPr lang="nb-NO" sz="400" dirty="0">
              <a:solidFill>
                <a:srgbClr val="303030"/>
              </a:solidFill>
            </a:endParaRPr>
          </a:p>
          <a:p>
            <a:r>
              <a:rPr lang="nb-NO" sz="1100" dirty="0">
                <a:solidFill>
                  <a:srgbClr val="303030"/>
                </a:solidFill>
              </a:rPr>
              <a:t>Vi ser på </a:t>
            </a:r>
            <a:r>
              <a:rPr lang="nb-NO" sz="1100" dirty="0" err="1">
                <a:solidFill>
                  <a:srgbClr val="303030"/>
                </a:solidFill>
              </a:rPr>
              <a:t>nokre</a:t>
            </a:r>
            <a:r>
              <a:rPr lang="nb-NO" sz="1100" dirty="0">
                <a:solidFill>
                  <a:srgbClr val="303030"/>
                </a:solidFill>
              </a:rPr>
              <a:t> andre døme med </a:t>
            </a:r>
            <a:r>
              <a:rPr lang="nb-NO" sz="1100" dirty="0" err="1">
                <a:solidFill>
                  <a:srgbClr val="303030"/>
                </a:solidFill>
              </a:rPr>
              <a:t>eit</a:t>
            </a:r>
            <a:r>
              <a:rPr lang="nb-NO" sz="1100" dirty="0">
                <a:solidFill>
                  <a:srgbClr val="303030"/>
                </a:solidFill>
              </a:rPr>
              <a:t> datasett for kumulativt tal </a:t>
            </a:r>
            <a:r>
              <a:rPr lang="nb-NO" sz="1100" dirty="0" err="1">
                <a:solidFill>
                  <a:srgbClr val="303030"/>
                </a:solidFill>
              </a:rPr>
              <a:t>Covid</a:t>
            </a:r>
            <a:r>
              <a:rPr lang="nb-NO" sz="1100" dirty="0">
                <a:solidFill>
                  <a:srgbClr val="303030"/>
                </a:solidFill>
              </a:rPr>
              <a:t> 19-smitta i Norge for veke 8 til veke 32 i 2020.</a:t>
            </a:r>
            <a:endParaRPr lang="nb-NO" sz="1100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ED37330-725E-4FCC-8E32-937E96EE5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124" y="3085077"/>
            <a:ext cx="2202454" cy="144655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B756674-C804-4DC7-9464-656165F63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124" y="4988828"/>
            <a:ext cx="2164387" cy="144655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8BEFDCCD-DD3F-4355-9DD5-2D247D368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057" y="6697706"/>
            <a:ext cx="2202454" cy="1446550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00BBE8B1-CB20-4961-BA3B-23086E403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30" y="6936584"/>
            <a:ext cx="1375835" cy="198574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FC131C66-6ECA-4A46-B3F2-CA90B8E5EF94}"/>
              </a:ext>
            </a:extLst>
          </p:cNvPr>
          <p:cNvSpPr/>
          <p:nvPr/>
        </p:nvSpPr>
        <p:spPr>
          <a:xfrm>
            <a:off x="277414" y="8368007"/>
            <a:ext cx="60024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dirty="0">
                <a:solidFill>
                  <a:srgbClr val="303030"/>
                </a:solidFill>
              </a:rPr>
              <a:t>Nå veit vi korleis vi kan bruke data for å tilpasse mange ulike </a:t>
            </a:r>
            <a:r>
              <a:rPr lang="nb-NO" sz="1100" dirty="0" err="1">
                <a:solidFill>
                  <a:srgbClr val="303030"/>
                </a:solidFill>
              </a:rPr>
              <a:t>funksjonstypar</a:t>
            </a:r>
            <a:r>
              <a:rPr lang="nb-NO" sz="1100" dirty="0">
                <a:solidFill>
                  <a:srgbClr val="303030"/>
                </a:solidFill>
              </a:rPr>
              <a:t>. Men korleis skal vi vite kva for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modell som </a:t>
            </a:r>
            <a:r>
              <a:rPr lang="nb-NO" sz="1100" dirty="0" err="1">
                <a:solidFill>
                  <a:srgbClr val="303030"/>
                </a:solidFill>
              </a:rPr>
              <a:t>passar</a:t>
            </a:r>
            <a:r>
              <a:rPr lang="nb-NO" sz="1100" dirty="0">
                <a:solidFill>
                  <a:srgbClr val="303030"/>
                </a:solidFill>
              </a:rPr>
              <a:t> best med datasettet vårt? Må vi </a:t>
            </a:r>
            <a:r>
              <a:rPr lang="nb-NO" sz="1100" dirty="0" err="1">
                <a:solidFill>
                  <a:srgbClr val="303030"/>
                </a:solidFill>
              </a:rPr>
              <a:t>berre</a:t>
            </a:r>
            <a:r>
              <a:rPr lang="nb-NO" sz="1100" dirty="0">
                <a:solidFill>
                  <a:srgbClr val="303030"/>
                </a:solidFill>
              </a:rPr>
              <a:t> sjå kva for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funksjonstype som ser ut til å passe best med datasettet vårt, eller kan vi </a:t>
            </a:r>
            <a:r>
              <a:rPr lang="nb-NO" sz="1100" dirty="0" err="1">
                <a:solidFill>
                  <a:srgbClr val="303030"/>
                </a:solidFill>
              </a:rPr>
              <a:t>gjere</a:t>
            </a:r>
            <a:r>
              <a:rPr lang="nb-NO" sz="1100" dirty="0">
                <a:solidFill>
                  <a:srgbClr val="303030"/>
                </a:solidFill>
              </a:rPr>
              <a:t> det på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</a:t>
            </a:r>
            <a:r>
              <a:rPr lang="nb-NO" sz="1100" dirty="0" err="1">
                <a:solidFill>
                  <a:srgbClr val="303030"/>
                </a:solidFill>
              </a:rPr>
              <a:t>meir</a:t>
            </a:r>
            <a:r>
              <a:rPr lang="nb-NO" sz="1100" dirty="0">
                <a:solidFill>
                  <a:srgbClr val="303030"/>
                </a:solidFill>
              </a:rPr>
              <a:t> objektiv måte? Bla om til neste side for å finne ut </a:t>
            </a:r>
            <a:r>
              <a:rPr lang="nb-NO" sz="1100" dirty="0" err="1">
                <a:solidFill>
                  <a:srgbClr val="303030"/>
                </a:solidFill>
              </a:rPr>
              <a:t>meir</a:t>
            </a:r>
            <a:r>
              <a:rPr lang="nb-NO" sz="1100" dirty="0">
                <a:solidFill>
                  <a:srgbClr val="303030"/>
                </a:solidFill>
              </a:rPr>
              <a:t>.</a:t>
            </a:r>
            <a:endParaRPr lang="nb-NO" sz="1100" dirty="0"/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B124B02A-6890-43D0-966B-B664551F7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022" y="5222992"/>
            <a:ext cx="3532314" cy="193847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CB1365E-C7CD-4809-AC8E-91A9B987522E}"/>
              </a:ext>
            </a:extLst>
          </p:cNvPr>
          <p:cNvSpPr txBox="1"/>
          <p:nvPr/>
        </p:nvSpPr>
        <p:spPr>
          <a:xfrm>
            <a:off x="201056" y="3057632"/>
            <a:ext cx="30127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Vi </a:t>
            </a:r>
            <a:r>
              <a:rPr lang="nb-NO" sz="1100" dirty="0" err="1"/>
              <a:t>nyttar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potensmodell i programmet vårt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1DEAF11-428D-4DD3-9CA5-61A277493859}"/>
              </a:ext>
            </a:extLst>
          </p:cNvPr>
          <p:cNvSpPr txBox="1"/>
          <p:nvPr/>
        </p:nvSpPr>
        <p:spPr>
          <a:xfrm>
            <a:off x="240560" y="3635273"/>
            <a:ext cx="2895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Programmet gir oss potensfunksjonen</a:t>
            </a:r>
          </a:p>
          <a:p>
            <a:pPr algn="ctr"/>
            <a:endParaRPr lang="nb-NO" sz="1100" dirty="0"/>
          </a:p>
          <a:p>
            <a:pPr algn="ctr"/>
            <a:endParaRPr lang="nb-NO" sz="1100" dirty="0"/>
          </a:p>
          <a:p>
            <a:r>
              <a:rPr lang="nb-NO" sz="1100" dirty="0"/>
              <a:t>som den beste tilpassinga til datasettet vårt.</a:t>
            </a:r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27E329CB-8653-4D50-9D6B-868F35661E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022" y="906088"/>
            <a:ext cx="1312192" cy="228871"/>
          </a:xfrm>
          <a:prstGeom prst="rect">
            <a:avLst/>
          </a:prstGeom>
        </p:spPr>
      </p:pic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A106E3A-EC7D-43B5-AE51-8D23BB90DA9F}"/>
              </a:ext>
            </a:extLst>
          </p:cNvPr>
          <p:cNvSpPr txBox="1"/>
          <p:nvPr/>
        </p:nvSpPr>
        <p:spPr>
          <a:xfrm>
            <a:off x="237910" y="611260"/>
            <a:ext cx="30127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Vi bruker </a:t>
            </a:r>
            <a:r>
              <a:rPr lang="nb-NO" sz="1100" dirty="0" err="1"/>
              <a:t>ein</a:t>
            </a:r>
            <a:r>
              <a:rPr lang="nb-NO" sz="1100" dirty="0"/>
              <a:t> potensmodell i programmet vårt</a:t>
            </a:r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6901C87D-8EA3-413D-BC40-48348709D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855" y="3362822"/>
            <a:ext cx="1312192" cy="228871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A11BE88-CB0C-41C3-BA5D-A9F083B9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6</a:t>
            </a:fld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4F41A06-5FDB-4573-84BB-18E2CDA7F930}"/>
              </a:ext>
            </a:extLst>
          </p:cNvPr>
          <p:cNvSpPr txBox="1"/>
          <p:nvPr/>
        </p:nvSpPr>
        <p:spPr>
          <a:xfrm>
            <a:off x="237910" y="4900290"/>
            <a:ext cx="3191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Vi </a:t>
            </a:r>
            <a:r>
              <a:rPr lang="nb-NO" sz="1100" dirty="0" err="1"/>
              <a:t>nyttar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tredjegradsmodell i programmet vårt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C6BA9DB-9292-40A4-9220-894E35260A05}"/>
              </a:ext>
            </a:extLst>
          </p:cNvPr>
          <p:cNvSpPr txBox="1"/>
          <p:nvPr/>
        </p:nvSpPr>
        <p:spPr>
          <a:xfrm>
            <a:off x="277414" y="5477931"/>
            <a:ext cx="2895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Programmet gir oss tredjegradsfunksjonen</a:t>
            </a:r>
          </a:p>
          <a:p>
            <a:pPr algn="ctr"/>
            <a:endParaRPr lang="nb-NO" sz="1100" dirty="0"/>
          </a:p>
          <a:p>
            <a:pPr algn="ctr"/>
            <a:endParaRPr lang="nb-NO" sz="1100" dirty="0"/>
          </a:p>
          <a:p>
            <a:r>
              <a:rPr lang="nb-NO" sz="1100" dirty="0"/>
              <a:t>som den beste tilpassinga til datasettet vårt.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CDD3CAF-F778-4E58-890E-972178C2CE61}"/>
              </a:ext>
            </a:extLst>
          </p:cNvPr>
          <p:cNvSpPr txBox="1"/>
          <p:nvPr/>
        </p:nvSpPr>
        <p:spPr>
          <a:xfrm>
            <a:off x="305022" y="6616246"/>
            <a:ext cx="31239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Vi </a:t>
            </a:r>
            <a:r>
              <a:rPr lang="nb-NO" sz="1100" dirty="0" err="1"/>
              <a:t>nyttar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eksponentialmodell i programmet vårt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0A80B4F8-2F17-4A15-99EC-38F5086F7061}"/>
              </a:ext>
            </a:extLst>
          </p:cNvPr>
          <p:cNvSpPr txBox="1"/>
          <p:nvPr/>
        </p:nvSpPr>
        <p:spPr>
          <a:xfrm>
            <a:off x="344526" y="7193887"/>
            <a:ext cx="2895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Programmet gir oss eksponentialfunksjonen</a:t>
            </a:r>
          </a:p>
          <a:p>
            <a:pPr algn="ctr"/>
            <a:endParaRPr lang="nb-NO" sz="1100" dirty="0"/>
          </a:p>
          <a:p>
            <a:pPr algn="ctr"/>
            <a:endParaRPr lang="nb-NO" sz="1100" dirty="0"/>
          </a:p>
          <a:p>
            <a:r>
              <a:rPr lang="nb-NO" sz="1100" dirty="0"/>
              <a:t>som den beste tilpassinga til datasettet vårt.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8B1DC14-52B6-4933-B37E-94A43BFD5235}"/>
                  </a:ext>
                </a:extLst>
              </p:cNvPr>
              <p:cNvSpPr/>
              <p:nvPr/>
            </p:nvSpPr>
            <p:spPr>
              <a:xfrm>
                <a:off x="103397" y="5738702"/>
                <a:ext cx="3527228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sz="11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1,37</m:t>
                      </m:r>
                      <m:sSup>
                        <m:sSup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11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1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112</m:t>
                      </m:r>
                      <m:sSup>
                        <m:sSup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11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1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3080</m:t>
                      </m:r>
                      <m:r>
                        <a:rPr lang="nb-NO" sz="11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1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100" b="0" i="0" smtClean="0">
                          <a:latin typeface="Cambria Math" panose="02040503050406030204" pitchFamily="18" charset="0"/>
                        </a:rPr>
                        <m:t>19578</m:t>
                      </m:r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8B1DC14-52B6-4933-B37E-94A43BFD5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7" y="5738702"/>
                <a:ext cx="3527228" cy="261610"/>
              </a:xfrm>
              <a:prstGeom prst="rect">
                <a:avLst/>
              </a:prstGeom>
              <a:blipFill>
                <a:blip r:embed="rId9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8C6DFDCE-1C0D-4FC2-9ABA-49B43B144326}"/>
                  </a:ext>
                </a:extLst>
              </p:cNvPr>
              <p:cNvSpPr/>
              <p:nvPr/>
            </p:nvSpPr>
            <p:spPr>
              <a:xfrm>
                <a:off x="306293" y="7451189"/>
                <a:ext cx="2177685" cy="265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sz="11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2521</m:t>
                      </m:r>
                      <m:r>
                        <a:rPr lang="nb-NO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b-NO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1,048</m:t>
                          </m:r>
                        </m:e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8C6DFDCE-1C0D-4FC2-9ABA-49B43B144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93" y="7451189"/>
                <a:ext cx="2177685" cy="265252"/>
              </a:xfrm>
              <a:prstGeom prst="rect">
                <a:avLst/>
              </a:prstGeom>
              <a:blipFill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F13E5A16-3CF1-41E9-9A94-F7FEE55CCBEB}"/>
                  </a:ext>
                </a:extLst>
              </p:cNvPr>
              <p:cNvSpPr/>
              <p:nvPr/>
            </p:nvSpPr>
            <p:spPr>
              <a:xfrm>
                <a:off x="384329" y="3896044"/>
                <a:ext cx="217768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sz="11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0,800</m:t>
                      </m:r>
                      <m:r>
                        <a:rPr lang="nb-NO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b-NO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1,00</m:t>
                          </m:r>
                        </m:sup>
                      </m:sSup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F13E5A16-3CF1-41E9-9A94-F7FEE55CC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29" y="3896044"/>
                <a:ext cx="2177685" cy="261610"/>
              </a:xfrm>
              <a:prstGeom prst="rect">
                <a:avLst/>
              </a:prstGeom>
              <a:blipFill>
                <a:blip r:embed="rId11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48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8EE79-EC38-48A6-A033-C2A5D77D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68" y="209987"/>
            <a:ext cx="4219644" cy="833320"/>
          </a:xfrm>
        </p:spPr>
        <p:txBody>
          <a:bodyPr>
            <a:normAutofit/>
          </a:bodyPr>
          <a:lstStyle/>
          <a:p>
            <a:r>
              <a:rPr lang="nb-NO" dirty="0"/>
              <a:t>Korrelasjon i Python</a:t>
            </a:r>
            <a:endParaRPr lang="nb-NO" sz="16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0E14310-A275-4DFB-8686-9904A334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7</a:t>
            </a:fld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42C765B-3204-488C-B25F-08EA345C3A18}"/>
              </a:ext>
            </a:extLst>
          </p:cNvPr>
          <p:cNvSpPr txBox="1"/>
          <p:nvPr/>
        </p:nvSpPr>
        <p:spPr>
          <a:xfrm>
            <a:off x="3154435" y="6268621"/>
            <a:ext cx="310392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Importerer </a:t>
            </a:r>
            <a:r>
              <a:rPr lang="nb-NO" sz="1100" dirty="0" err="1"/>
              <a:t>dei</a:t>
            </a:r>
            <a:r>
              <a:rPr lang="nb-NO" sz="1100" dirty="0"/>
              <a:t> </a:t>
            </a:r>
            <a:r>
              <a:rPr lang="nb-NO" sz="1100" dirty="0" err="1"/>
              <a:t>naudsynte</a:t>
            </a:r>
            <a:r>
              <a:rPr lang="nb-NO" sz="1100" dirty="0"/>
              <a:t> biblioteka.</a:t>
            </a:r>
          </a:p>
          <a:p>
            <a:endParaRPr lang="nb-NO" sz="400" dirty="0"/>
          </a:p>
          <a:p>
            <a:r>
              <a:rPr lang="nb-NO" sz="1100" dirty="0"/>
              <a:t>Legg inn data </a:t>
            </a:r>
            <a:r>
              <a:rPr lang="nb-NO" sz="1100" dirty="0" err="1"/>
              <a:t>frå</a:t>
            </a:r>
            <a:r>
              <a:rPr lang="nb-NO" sz="1100" dirty="0"/>
              <a:t> fil i </a:t>
            </a:r>
            <a:r>
              <a:rPr lang="nb-NO" sz="1100" dirty="0" err="1"/>
              <a:t>ein</a:t>
            </a:r>
            <a:r>
              <a:rPr lang="nb-NO" sz="1100" dirty="0"/>
              <a:t> tabell.</a:t>
            </a:r>
          </a:p>
          <a:p>
            <a:endParaRPr lang="nb-NO" sz="400" dirty="0"/>
          </a:p>
          <a:p>
            <a:r>
              <a:rPr lang="nb-NO" sz="1100" dirty="0"/>
              <a:t>Legg x-</a:t>
            </a:r>
            <a:r>
              <a:rPr lang="nb-NO" sz="1100" dirty="0" err="1"/>
              <a:t>verdiane</a:t>
            </a:r>
            <a:r>
              <a:rPr lang="nb-NO" sz="1100" dirty="0"/>
              <a:t> </a:t>
            </a:r>
            <a:r>
              <a:rPr lang="nb-NO" sz="1100" dirty="0" err="1"/>
              <a:t>frå</a:t>
            </a:r>
            <a:r>
              <a:rPr lang="nb-NO" sz="1100" dirty="0"/>
              <a:t> første kolonne inn i </a:t>
            </a:r>
            <a:r>
              <a:rPr lang="nb-NO" sz="1100" dirty="0" err="1"/>
              <a:t>ein</a:t>
            </a:r>
            <a:r>
              <a:rPr lang="nb-NO" sz="1100" dirty="0"/>
              <a:t> tabell og y-</a:t>
            </a:r>
            <a:r>
              <a:rPr lang="nb-NO" sz="1100" dirty="0" err="1"/>
              <a:t>verdiaene</a:t>
            </a:r>
            <a:r>
              <a:rPr lang="nb-NO" sz="1100" dirty="0"/>
              <a:t> </a:t>
            </a:r>
            <a:r>
              <a:rPr lang="nb-NO" sz="1100" dirty="0" err="1"/>
              <a:t>frå</a:t>
            </a:r>
            <a:r>
              <a:rPr lang="nb-NO" sz="1100" dirty="0"/>
              <a:t> den andre kolonnen i </a:t>
            </a:r>
            <a:r>
              <a:rPr lang="nb-NO" sz="1100" dirty="0" err="1"/>
              <a:t>ein</a:t>
            </a:r>
            <a:r>
              <a:rPr lang="nb-NO" sz="1100" dirty="0"/>
              <a:t> tabell.</a:t>
            </a:r>
          </a:p>
          <a:p>
            <a:endParaRPr lang="nb-NO" sz="400" dirty="0"/>
          </a:p>
          <a:p>
            <a:r>
              <a:rPr lang="nb-NO" sz="1100" dirty="0" err="1"/>
              <a:t>Reknar</a:t>
            </a:r>
            <a:r>
              <a:rPr lang="nb-NO" sz="1100" dirty="0"/>
              <a:t> ut korrelasjonskoeffisienten.</a:t>
            </a:r>
          </a:p>
          <a:p>
            <a:endParaRPr lang="nb-NO" sz="400" dirty="0"/>
          </a:p>
          <a:p>
            <a:r>
              <a:rPr lang="nb-NO" sz="1100" dirty="0"/>
              <a:t>Skriv korrelasjonskoeffisienten og R</a:t>
            </a:r>
            <a:r>
              <a:rPr lang="nb-NO" sz="1100" baseline="30000" dirty="0"/>
              <a:t>2</a:t>
            </a:r>
            <a:r>
              <a:rPr lang="nb-NO" sz="1100" dirty="0"/>
              <a:t> til skjermen. R</a:t>
            </a:r>
            <a:r>
              <a:rPr lang="nb-NO" sz="1100" baseline="30000" dirty="0"/>
              <a:t>2  </a:t>
            </a:r>
            <a:r>
              <a:rPr lang="nb-NO" sz="1100" dirty="0"/>
              <a:t>svarer til  R</a:t>
            </a:r>
            <a:r>
              <a:rPr lang="nb-NO" sz="1100" baseline="30000" dirty="0"/>
              <a:t>2</a:t>
            </a:r>
            <a:r>
              <a:rPr lang="nb-NO" sz="1100" dirty="0"/>
              <a:t>-verdien i </a:t>
            </a:r>
            <a:r>
              <a:rPr lang="nb-NO" sz="1100" dirty="0" err="1"/>
              <a:t>Geogebra</a:t>
            </a:r>
            <a:r>
              <a:rPr lang="nb-NO" sz="1100" dirty="0"/>
              <a:t>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3BF257E-C5E6-447F-BF0C-5F1CC8544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19" y="6159870"/>
            <a:ext cx="2088387" cy="1662895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6452F075-33D3-4424-A218-B4561B5AEE74}"/>
              </a:ext>
            </a:extLst>
          </p:cNvPr>
          <p:cNvCxnSpPr>
            <a:cxnSpLocks/>
          </p:cNvCxnSpPr>
          <p:nvPr/>
        </p:nvCxnSpPr>
        <p:spPr>
          <a:xfrm>
            <a:off x="2780944" y="6333104"/>
            <a:ext cx="373491" cy="545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E651B1CA-866C-4C97-8CD4-54E6222DB5EC}"/>
              </a:ext>
            </a:extLst>
          </p:cNvPr>
          <p:cNvCxnSpPr>
            <a:cxnSpLocks/>
          </p:cNvCxnSpPr>
          <p:nvPr/>
        </p:nvCxnSpPr>
        <p:spPr>
          <a:xfrm flipV="1">
            <a:off x="2615497" y="6627280"/>
            <a:ext cx="538938" cy="112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2137BC6C-26F7-4176-9277-E0586F949850}"/>
              </a:ext>
            </a:extLst>
          </p:cNvPr>
          <p:cNvCxnSpPr>
            <a:cxnSpLocks/>
          </p:cNvCxnSpPr>
          <p:nvPr/>
        </p:nvCxnSpPr>
        <p:spPr>
          <a:xfrm flipV="1">
            <a:off x="1556546" y="6898358"/>
            <a:ext cx="1597889" cy="875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85F3E003-F2D5-4F88-BA8A-FEA5CC5E51DB}"/>
              </a:ext>
            </a:extLst>
          </p:cNvPr>
          <p:cNvCxnSpPr>
            <a:cxnSpLocks/>
          </p:cNvCxnSpPr>
          <p:nvPr/>
        </p:nvCxnSpPr>
        <p:spPr>
          <a:xfrm flipV="1">
            <a:off x="2064546" y="7239699"/>
            <a:ext cx="1089889" cy="1048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AA49D608-776B-407D-A0D5-B444BC938EC6}"/>
              </a:ext>
            </a:extLst>
          </p:cNvPr>
          <p:cNvCxnSpPr>
            <a:cxnSpLocks/>
          </p:cNvCxnSpPr>
          <p:nvPr/>
        </p:nvCxnSpPr>
        <p:spPr>
          <a:xfrm flipV="1">
            <a:off x="1430707" y="7584204"/>
            <a:ext cx="1723728" cy="1575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DDE854D-585A-415A-A5DC-B3C023752144}"/>
              </a:ext>
            </a:extLst>
          </p:cNvPr>
          <p:cNvSpPr txBox="1"/>
          <p:nvPr/>
        </p:nvSpPr>
        <p:spPr>
          <a:xfrm>
            <a:off x="436994" y="4348671"/>
            <a:ext cx="2992006" cy="1400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Korrelasjon i Python er samansett av fem </a:t>
            </a:r>
            <a:r>
              <a:rPr lang="nb-NO" sz="1100" b="1" dirty="0" err="1"/>
              <a:t>delar</a:t>
            </a:r>
            <a:r>
              <a:rPr lang="nb-NO" sz="1100" b="1" dirty="0"/>
              <a:t>:</a:t>
            </a:r>
            <a:endParaRPr lang="nb-NO" sz="400" b="1" dirty="0"/>
          </a:p>
          <a:p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Importere biblioteka som </a:t>
            </a:r>
            <a:r>
              <a:rPr lang="nb-NO" sz="1100" dirty="0" err="1"/>
              <a:t>trengst</a:t>
            </a:r>
            <a:endParaRPr lang="nb-NO" sz="11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Importere data </a:t>
            </a:r>
            <a:r>
              <a:rPr lang="nb-NO" sz="1100" dirty="0" err="1"/>
              <a:t>frå</a:t>
            </a:r>
            <a:r>
              <a:rPr lang="nb-NO" sz="1100" dirty="0"/>
              <a:t> ei .txt-fil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Legge </a:t>
            </a:r>
            <a:r>
              <a:rPr lang="nb-NO" sz="1100" dirty="0" err="1"/>
              <a:t>dataa</a:t>
            </a:r>
            <a:r>
              <a:rPr lang="nb-NO" sz="1100" dirty="0"/>
              <a:t> i </a:t>
            </a:r>
            <a:r>
              <a:rPr lang="nb-NO" sz="1100" dirty="0" err="1"/>
              <a:t>ein</a:t>
            </a:r>
            <a:r>
              <a:rPr lang="nb-NO" sz="1100" dirty="0"/>
              <a:t> tabell (array) for x-</a:t>
            </a:r>
            <a:r>
              <a:rPr lang="nb-NO" sz="1100" dirty="0" err="1"/>
              <a:t>verdiane</a:t>
            </a:r>
            <a:r>
              <a:rPr lang="nb-NO" sz="1100" dirty="0"/>
              <a:t> og </a:t>
            </a:r>
            <a:r>
              <a:rPr lang="nb-NO" sz="1100" dirty="0" err="1"/>
              <a:t>ein</a:t>
            </a:r>
            <a:r>
              <a:rPr lang="nb-NO" sz="1100" dirty="0"/>
              <a:t> for y-</a:t>
            </a:r>
            <a:r>
              <a:rPr lang="nb-NO" sz="1100" dirty="0" err="1"/>
              <a:t>verdiane</a:t>
            </a:r>
            <a:endParaRPr lang="nb-NO" sz="11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 err="1"/>
              <a:t>Rekne</a:t>
            </a:r>
            <a:r>
              <a:rPr lang="nb-NO" sz="1100" dirty="0"/>
              <a:t> ut korrelasjonskoeffisienten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Vise korrelasjonskoeffisienten på skjermen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/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5C310A17-F1BA-4184-A4CC-1557390449EE}"/>
              </a:ext>
            </a:extLst>
          </p:cNvPr>
          <p:cNvSpPr txBox="1">
            <a:spLocks/>
          </p:cNvSpPr>
          <p:nvPr/>
        </p:nvSpPr>
        <p:spPr>
          <a:xfrm>
            <a:off x="436994" y="8239560"/>
            <a:ext cx="5949519" cy="1059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100" b="1" dirty="0" err="1"/>
              <a:t>Oppgåver</a:t>
            </a:r>
            <a:endParaRPr lang="nb-NO" sz="11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Finn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valfritt</a:t>
            </a:r>
            <a:r>
              <a:rPr lang="nb-NO" sz="1100" dirty="0"/>
              <a:t> datasett </a:t>
            </a:r>
            <a:r>
              <a:rPr lang="nb-NO" sz="1100" dirty="0" err="1"/>
              <a:t>frå</a:t>
            </a:r>
            <a:r>
              <a:rPr lang="nb-NO" sz="1100" dirty="0"/>
              <a:t> statistisk sentralbyrå, og bruk Python til å finne korrelasjonen for datasettet. Kva må du endre i dømet på denne sida?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Korleis kan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rekne</a:t>
            </a:r>
            <a:r>
              <a:rPr lang="nb-NO" sz="1100" dirty="0"/>
              <a:t> ut korrelasjonen mellom to ulike datasett? Kva for </a:t>
            </a:r>
            <a:r>
              <a:rPr lang="nb-NO" sz="1100" dirty="0" err="1"/>
              <a:t>nokre</a:t>
            </a:r>
            <a:r>
              <a:rPr lang="nb-NO" sz="1100" dirty="0"/>
              <a:t> kriterium må </a:t>
            </a:r>
            <a:r>
              <a:rPr lang="nb-NO" sz="1100" dirty="0" err="1"/>
              <a:t>vere</a:t>
            </a:r>
            <a:r>
              <a:rPr lang="nb-NO" sz="1100" dirty="0"/>
              <a:t> oppfylte for at det skal kunne gå an?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67B6014-7AC6-4564-B7A1-A5482F0A653A}"/>
              </a:ext>
            </a:extLst>
          </p:cNvPr>
          <p:cNvSpPr/>
          <p:nvPr/>
        </p:nvSpPr>
        <p:spPr>
          <a:xfrm>
            <a:off x="385894" y="992756"/>
            <a:ext cx="60006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dirty="0">
                <a:solidFill>
                  <a:srgbClr val="303030"/>
                </a:solidFill>
              </a:rPr>
              <a:t>Når vi skal </a:t>
            </a:r>
            <a:r>
              <a:rPr lang="nb-NO" sz="1100" dirty="0" err="1">
                <a:solidFill>
                  <a:srgbClr val="303030"/>
                </a:solidFill>
              </a:rPr>
              <a:t>rekne</a:t>
            </a:r>
            <a:r>
              <a:rPr lang="nb-NO" sz="1100" dirty="0">
                <a:solidFill>
                  <a:srgbClr val="303030"/>
                </a:solidFill>
              </a:rPr>
              <a:t> ut korrelasjonen, er det som regel Pearson sin korrelasjonskoeffisient vi meiner, og den blir kalla R. Det er og denne vi skal bruke her. Vi er mest interesserte i denne korrelasjonskoeffisienten </a:t>
            </a:r>
            <a:r>
              <a:rPr lang="nb-NO" sz="1100" dirty="0" err="1">
                <a:solidFill>
                  <a:srgbClr val="303030"/>
                </a:solidFill>
              </a:rPr>
              <a:t>opphøgd</a:t>
            </a:r>
            <a:r>
              <a:rPr lang="nb-NO" sz="1100" dirty="0">
                <a:solidFill>
                  <a:srgbClr val="303030"/>
                </a:solidFill>
              </a:rPr>
              <a:t> i andre, altså R</a:t>
            </a:r>
            <a:r>
              <a:rPr lang="nb-NO" sz="1100" baseline="30000" dirty="0">
                <a:solidFill>
                  <a:srgbClr val="303030"/>
                </a:solidFill>
              </a:rPr>
              <a:t>2</a:t>
            </a:r>
            <a:r>
              <a:rPr lang="nb-NO" sz="1100" dirty="0">
                <a:solidFill>
                  <a:srgbClr val="303030"/>
                </a:solidFill>
              </a:rPr>
              <a:t>, fordi den verdien seier kor stor andel av variasjonen i </a:t>
            </a:r>
            <a:r>
              <a:rPr lang="nb-NO" sz="1100" dirty="0" err="1">
                <a:solidFill>
                  <a:srgbClr val="303030"/>
                </a:solidFill>
              </a:rPr>
              <a:t>målingane</a:t>
            </a:r>
            <a:r>
              <a:rPr lang="nb-NO" sz="1100" dirty="0">
                <a:solidFill>
                  <a:srgbClr val="303030"/>
                </a:solidFill>
              </a:rPr>
              <a:t>/datasettet vårt som heng direkte </a:t>
            </a:r>
            <a:r>
              <a:rPr lang="nb-NO" sz="1100" dirty="0" err="1">
                <a:solidFill>
                  <a:srgbClr val="303030"/>
                </a:solidFill>
              </a:rPr>
              <a:t>saman</a:t>
            </a:r>
            <a:r>
              <a:rPr lang="nb-NO" sz="1100" dirty="0">
                <a:solidFill>
                  <a:srgbClr val="303030"/>
                </a:solidFill>
              </a:rPr>
              <a:t>. Verdien kan </a:t>
            </a:r>
            <a:r>
              <a:rPr lang="nb-NO" sz="1100" dirty="0" err="1">
                <a:solidFill>
                  <a:srgbClr val="303030"/>
                </a:solidFill>
              </a:rPr>
              <a:t>vere</a:t>
            </a:r>
            <a:r>
              <a:rPr lang="nb-NO" sz="1100" dirty="0">
                <a:solidFill>
                  <a:srgbClr val="303030"/>
                </a:solidFill>
              </a:rPr>
              <a:t> mellom null og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. Jo </a:t>
            </a:r>
            <a:r>
              <a:rPr lang="nb-NO" sz="1100" dirty="0" err="1">
                <a:solidFill>
                  <a:srgbClr val="303030"/>
                </a:solidFill>
              </a:rPr>
              <a:t>høgare</a:t>
            </a:r>
            <a:r>
              <a:rPr lang="nb-NO" sz="1100" dirty="0">
                <a:solidFill>
                  <a:srgbClr val="303030"/>
                </a:solidFill>
              </a:rPr>
              <a:t> verdi, desto større del av variasjonen i y kan </a:t>
            </a:r>
            <a:r>
              <a:rPr lang="nb-NO" sz="1100" dirty="0" err="1">
                <a:solidFill>
                  <a:srgbClr val="303030"/>
                </a:solidFill>
              </a:rPr>
              <a:t>forklarast</a:t>
            </a:r>
            <a:r>
              <a:rPr lang="nb-NO" sz="1100" dirty="0">
                <a:solidFill>
                  <a:srgbClr val="303030"/>
                </a:solidFill>
              </a:rPr>
              <a:t> av variasjonen i x. R</a:t>
            </a:r>
            <a:r>
              <a:rPr lang="nb-NO" sz="1100" baseline="30000" dirty="0">
                <a:solidFill>
                  <a:srgbClr val="303030"/>
                </a:solidFill>
              </a:rPr>
              <a:t>2b</a:t>
            </a:r>
            <a:r>
              <a:rPr lang="nb-NO" sz="1100" dirty="0"/>
              <a:t> blir oppgitt som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desimaltal</a:t>
            </a:r>
            <a:r>
              <a:rPr lang="nb-NO" sz="1100" dirty="0"/>
              <a:t>, men multipliserer vi det med 100 %, får vi svaret i prosent.</a:t>
            </a:r>
            <a:endParaRPr lang="nb-NO" sz="1100" dirty="0">
              <a:solidFill>
                <a:srgbClr val="303030"/>
              </a:solidFill>
            </a:endParaRPr>
          </a:p>
          <a:p>
            <a:endParaRPr lang="nb-NO" sz="400" dirty="0">
              <a:solidFill>
                <a:srgbClr val="303030"/>
              </a:solidFill>
            </a:endParaRPr>
          </a:p>
          <a:p>
            <a:r>
              <a:rPr lang="nb-NO" sz="1100" dirty="0">
                <a:solidFill>
                  <a:srgbClr val="303030"/>
                </a:solidFill>
              </a:rPr>
              <a:t>Den </a:t>
            </a:r>
            <a:r>
              <a:rPr lang="nb-NO" sz="1100" dirty="0" err="1">
                <a:solidFill>
                  <a:srgbClr val="303030"/>
                </a:solidFill>
              </a:rPr>
              <a:t>enklaste</a:t>
            </a:r>
            <a:r>
              <a:rPr lang="nb-NO" sz="1100" dirty="0">
                <a:solidFill>
                  <a:srgbClr val="303030"/>
                </a:solidFill>
              </a:rPr>
              <a:t> forma for korrelasjon er mellom x og y-</a:t>
            </a:r>
            <a:r>
              <a:rPr lang="nb-NO" sz="1100" dirty="0" err="1">
                <a:solidFill>
                  <a:srgbClr val="303030"/>
                </a:solidFill>
              </a:rPr>
              <a:t>verdiane</a:t>
            </a:r>
            <a:r>
              <a:rPr lang="nb-NO" sz="1100" dirty="0">
                <a:solidFill>
                  <a:srgbClr val="303030"/>
                </a:solidFill>
              </a:rPr>
              <a:t> i </a:t>
            </a:r>
            <a:r>
              <a:rPr lang="nb-NO" sz="1100" dirty="0" err="1">
                <a:solidFill>
                  <a:srgbClr val="303030"/>
                </a:solidFill>
              </a:rPr>
              <a:t>eit</a:t>
            </a:r>
            <a:r>
              <a:rPr lang="nb-NO" sz="1100" dirty="0">
                <a:solidFill>
                  <a:srgbClr val="303030"/>
                </a:solidFill>
              </a:rPr>
              <a:t> datasett. Da finn vi kor stor del av variasjonen i y som kan </a:t>
            </a:r>
            <a:r>
              <a:rPr lang="nb-NO" sz="1100" dirty="0" err="1">
                <a:solidFill>
                  <a:srgbClr val="303030"/>
                </a:solidFill>
              </a:rPr>
              <a:t>forklarast</a:t>
            </a:r>
            <a:r>
              <a:rPr lang="nb-NO" sz="1100" dirty="0">
                <a:solidFill>
                  <a:srgbClr val="303030"/>
                </a:solidFill>
              </a:rPr>
              <a:t> av variasjonen i x. Dette blir gjort med at Python </a:t>
            </a:r>
            <a:r>
              <a:rPr lang="nb-NO" sz="1100" dirty="0" err="1">
                <a:solidFill>
                  <a:srgbClr val="303030"/>
                </a:solidFill>
              </a:rPr>
              <a:t>gjer</a:t>
            </a:r>
            <a:r>
              <a:rPr lang="nb-NO" sz="1100" dirty="0">
                <a:solidFill>
                  <a:srgbClr val="303030"/>
                </a:solidFill>
              </a:rPr>
              <a:t>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lineær regresjon, slik at R</a:t>
            </a:r>
            <a:r>
              <a:rPr lang="nb-NO" sz="1100" baseline="30000" dirty="0">
                <a:solidFill>
                  <a:srgbClr val="303030"/>
                </a:solidFill>
              </a:rPr>
              <a:t>2</a:t>
            </a:r>
            <a:r>
              <a:rPr lang="nb-NO" sz="1100" dirty="0">
                <a:solidFill>
                  <a:srgbClr val="303030"/>
                </a:solidFill>
              </a:rPr>
              <a:t> viser kor god den lineære </a:t>
            </a:r>
            <a:r>
              <a:rPr lang="nb-NO" sz="1100" dirty="0" err="1">
                <a:solidFill>
                  <a:srgbClr val="303030"/>
                </a:solidFill>
              </a:rPr>
              <a:t>samanhengen</a:t>
            </a:r>
            <a:r>
              <a:rPr lang="nb-NO" sz="1100" dirty="0">
                <a:solidFill>
                  <a:srgbClr val="303030"/>
                </a:solidFill>
              </a:rPr>
              <a:t> mellom x og y-</a:t>
            </a:r>
            <a:r>
              <a:rPr lang="nb-NO" sz="1100" dirty="0" err="1">
                <a:solidFill>
                  <a:srgbClr val="303030"/>
                </a:solidFill>
              </a:rPr>
              <a:t>verdiane</a:t>
            </a:r>
            <a:r>
              <a:rPr lang="nb-NO" sz="1100" dirty="0">
                <a:solidFill>
                  <a:srgbClr val="303030"/>
                </a:solidFill>
              </a:rPr>
              <a:t> er. Da er R</a:t>
            </a:r>
            <a:r>
              <a:rPr lang="nb-NO" sz="1100" baseline="30000" dirty="0">
                <a:solidFill>
                  <a:srgbClr val="303030"/>
                </a:solidFill>
              </a:rPr>
              <a:t>2</a:t>
            </a:r>
            <a:r>
              <a:rPr lang="nb-NO" sz="1100" dirty="0">
                <a:solidFill>
                  <a:srgbClr val="303030"/>
                </a:solidFill>
              </a:rPr>
              <a:t> </a:t>
            </a:r>
            <a:r>
              <a:rPr lang="nb-NO" sz="1100" dirty="0" err="1">
                <a:solidFill>
                  <a:srgbClr val="303030"/>
                </a:solidFill>
              </a:rPr>
              <a:t>eit</a:t>
            </a:r>
            <a:r>
              <a:rPr lang="nb-NO" sz="1100" dirty="0">
                <a:solidFill>
                  <a:srgbClr val="303030"/>
                </a:solidFill>
              </a:rPr>
              <a:t> mål på kor godt den lineære funksjonen </a:t>
            </a:r>
            <a:r>
              <a:rPr lang="nb-NO" sz="1100" dirty="0" err="1">
                <a:solidFill>
                  <a:srgbClr val="303030"/>
                </a:solidFill>
              </a:rPr>
              <a:t>passar</a:t>
            </a:r>
            <a:r>
              <a:rPr lang="nb-NO" sz="1100" dirty="0">
                <a:solidFill>
                  <a:srgbClr val="303030"/>
                </a:solidFill>
              </a:rPr>
              <a:t> med datasettet vårt. </a:t>
            </a:r>
          </a:p>
          <a:p>
            <a:endParaRPr lang="nb-NO" sz="400" dirty="0">
              <a:solidFill>
                <a:srgbClr val="303030"/>
              </a:solidFill>
            </a:endParaRPr>
          </a:p>
          <a:p>
            <a:r>
              <a:rPr lang="nb-NO" sz="1100" dirty="0">
                <a:solidFill>
                  <a:srgbClr val="303030"/>
                </a:solidFill>
              </a:rPr>
              <a:t>Det går og an å </a:t>
            </a:r>
            <a:r>
              <a:rPr lang="nb-NO" sz="1100" dirty="0" err="1">
                <a:solidFill>
                  <a:srgbClr val="303030"/>
                </a:solidFill>
              </a:rPr>
              <a:t>gjere</a:t>
            </a:r>
            <a:r>
              <a:rPr lang="nb-NO" sz="1100" dirty="0">
                <a:solidFill>
                  <a:srgbClr val="303030"/>
                </a:solidFill>
              </a:rPr>
              <a:t> </a:t>
            </a:r>
            <a:r>
              <a:rPr lang="nb-NO" sz="1100" dirty="0" err="1">
                <a:solidFill>
                  <a:srgbClr val="303030"/>
                </a:solidFill>
              </a:rPr>
              <a:t>tilsvarande</a:t>
            </a:r>
            <a:r>
              <a:rPr lang="nb-NO" sz="1100" dirty="0">
                <a:solidFill>
                  <a:srgbClr val="303030"/>
                </a:solidFill>
              </a:rPr>
              <a:t> for </a:t>
            </a:r>
            <a:r>
              <a:rPr lang="nb-NO" sz="1100" dirty="0" err="1">
                <a:solidFill>
                  <a:srgbClr val="303030"/>
                </a:solidFill>
              </a:rPr>
              <a:t>ikkje</a:t>
            </a:r>
            <a:r>
              <a:rPr lang="nb-NO" sz="1100" dirty="0">
                <a:solidFill>
                  <a:srgbClr val="303030"/>
                </a:solidFill>
              </a:rPr>
              <a:t>-lineære </a:t>
            </a:r>
            <a:r>
              <a:rPr lang="nb-NO" sz="1100" dirty="0" err="1">
                <a:solidFill>
                  <a:srgbClr val="303030"/>
                </a:solidFill>
              </a:rPr>
              <a:t>regresjonar</a:t>
            </a:r>
            <a:r>
              <a:rPr lang="nb-NO" sz="1100" dirty="0">
                <a:solidFill>
                  <a:srgbClr val="303030"/>
                </a:solidFill>
              </a:rPr>
              <a:t>. Da får vi et objektivt mål på kva for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modell som </a:t>
            </a:r>
            <a:r>
              <a:rPr lang="nb-NO" sz="1100" dirty="0" err="1">
                <a:solidFill>
                  <a:srgbClr val="303030"/>
                </a:solidFill>
              </a:rPr>
              <a:t>passar</a:t>
            </a:r>
            <a:r>
              <a:rPr lang="nb-NO" sz="1100" dirty="0">
                <a:solidFill>
                  <a:srgbClr val="303030"/>
                </a:solidFill>
              </a:rPr>
              <a:t> best med datasettet vårt. Dersom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vil finne R</a:t>
            </a:r>
            <a:r>
              <a:rPr lang="nb-NO" sz="1100" baseline="30000" dirty="0">
                <a:solidFill>
                  <a:srgbClr val="303030"/>
                </a:solidFill>
              </a:rPr>
              <a:t>2</a:t>
            </a:r>
            <a:r>
              <a:rPr lang="nb-NO" sz="1100" dirty="0">
                <a:solidFill>
                  <a:srgbClr val="303030"/>
                </a:solidFill>
              </a:rPr>
              <a:t> for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regresjon der f(x) er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eksponentialfunksjon, tek vi til med å utføre sjølve regresjonen. Når han er ferdig, veit vi kva </a:t>
            </a:r>
            <a:r>
              <a:rPr lang="nb-NO" sz="1100" dirty="0" err="1">
                <a:solidFill>
                  <a:srgbClr val="303030"/>
                </a:solidFill>
              </a:rPr>
              <a:t>koeffisientane</a:t>
            </a:r>
            <a:r>
              <a:rPr lang="nb-NO" sz="1100" dirty="0">
                <a:solidFill>
                  <a:srgbClr val="303030"/>
                </a:solidFill>
              </a:rPr>
              <a:t> i eksponentialfunksjonen er, altså veit vi kva f(x) er. Da bruker vi den estimerte funksjonen til å putte inn x-verdiene </a:t>
            </a:r>
            <a:r>
              <a:rPr lang="nb-NO" sz="1100" dirty="0" err="1">
                <a:solidFill>
                  <a:srgbClr val="303030"/>
                </a:solidFill>
              </a:rPr>
              <a:t>frå</a:t>
            </a:r>
            <a:r>
              <a:rPr lang="nb-NO" sz="1100" dirty="0">
                <a:solidFill>
                  <a:srgbClr val="303030"/>
                </a:solidFill>
              </a:rPr>
              <a:t> datasettet vårt, for så å </a:t>
            </a:r>
            <a:r>
              <a:rPr lang="nb-NO" sz="1100" dirty="0" err="1">
                <a:solidFill>
                  <a:srgbClr val="303030"/>
                </a:solidFill>
              </a:rPr>
              <a:t>rekne</a:t>
            </a:r>
            <a:r>
              <a:rPr lang="nb-NO" sz="1100" dirty="0">
                <a:solidFill>
                  <a:srgbClr val="303030"/>
                </a:solidFill>
              </a:rPr>
              <a:t> ut </a:t>
            </a:r>
            <a:r>
              <a:rPr lang="nb-NO" sz="1100" dirty="0" err="1">
                <a:solidFill>
                  <a:srgbClr val="303030"/>
                </a:solidFill>
              </a:rPr>
              <a:t>dei</a:t>
            </a:r>
            <a:r>
              <a:rPr lang="nb-NO" sz="1100" dirty="0">
                <a:solidFill>
                  <a:srgbClr val="303030"/>
                </a:solidFill>
              </a:rPr>
              <a:t> </a:t>
            </a:r>
            <a:r>
              <a:rPr lang="nb-NO" sz="1100" dirty="0" err="1">
                <a:solidFill>
                  <a:srgbClr val="303030"/>
                </a:solidFill>
              </a:rPr>
              <a:t>tilsvarande</a:t>
            </a:r>
            <a:r>
              <a:rPr lang="nb-NO" sz="1100" dirty="0">
                <a:solidFill>
                  <a:srgbClr val="303030"/>
                </a:solidFill>
              </a:rPr>
              <a:t> f(x) </a:t>
            </a:r>
            <a:r>
              <a:rPr lang="nb-NO" sz="1100" dirty="0" err="1">
                <a:solidFill>
                  <a:srgbClr val="303030"/>
                </a:solidFill>
              </a:rPr>
              <a:t>verdiane</a:t>
            </a:r>
            <a:r>
              <a:rPr lang="nb-NO" sz="1100" dirty="0">
                <a:solidFill>
                  <a:srgbClr val="303030"/>
                </a:solidFill>
              </a:rPr>
              <a:t>. For å finne R</a:t>
            </a:r>
            <a:r>
              <a:rPr lang="nb-NO" sz="1100" baseline="30000" dirty="0">
                <a:solidFill>
                  <a:srgbClr val="303030"/>
                </a:solidFill>
              </a:rPr>
              <a:t>2</a:t>
            </a:r>
            <a:r>
              <a:rPr lang="nb-NO" sz="1100" dirty="0">
                <a:solidFill>
                  <a:srgbClr val="303030"/>
                </a:solidFill>
              </a:rPr>
              <a:t> bruker vi y-</a:t>
            </a:r>
            <a:r>
              <a:rPr lang="nb-NO" sz="1100" dirty="0" err="1">
                <a:solidFill>
                  <a:srgbClr val="303030"/>
                </a:solidFill>
              </a:rPr>
              <a:t>verdiane</a:t>
            </a:r>
            <a:r>
              <a:rPr lang="nb-NO" sz="1100" dirty="0">
                <a:solidFill>
                  <a:srgbClr val="303030"/>
                </a:solidFill>
              </a:rPr>
              <a:t> </a:t>
            </a:r>
            <a:r>
              <a:rPr lang="nb-NO" sz="1100" dirty="0" err="1">
                <a:solidFill>
                  <a:srgbClr val="303030"/>
                </a:solidFill>
              </a:rPr>
              <a:t>frå</a:t>
            </a:r>
            <a:r>
              <a:rPr lang="nb-NO" sz="1100" dirty="0">
                <a:solidFill>
                  <a:srgbClr val="303030"/>
                </a:solidFill>
              </a:rPr>
              <a:t> datasettet vårt og f(x)-</a:t>
            </a:r>
            <a:r>
              <a:rPr lang="nb-NO" sz="1100" dirty="0" err="1">
                <a:solidFill>
                  <a:srgbClr val="303030"/>
                </a:solidFill>
              </a:rPr>
              <a:t>verdiane</a:t>
            </a:r>
            <a:r>
              <a:rPr lang="nb-NO" sz="1100" dirty="0">
                <a:solidFill>
                  <a:srgbClr val="303030"/>
                </a:solidFill>
              </a:rPr>
              <a:t> som vi </a:t>
            </a:r>
            <a:r>
              <a:rPr lang="nb-NO" sz="1100" dirty="0" err="1">
                <a:solidFill>
                  <a:srgbClr val="303030"/>
                </a:solidFill>
              </a:rPr>
              <a:t>rekna</a:t>
            </a:r>
            <a:r>
              <a:rPr lang="nb-NO" sz="1100" dirty="0">
                <a:solidFill>
                  <a:srgbClr val="303030"/>
                </a:solidFill>
              </a:rPr>
              <a:t> ut ved å bruke den eksponentielle modellen vi </a:t>
            </a:r>
            <a:r>
              <a:rPr lang="nb-NO" sz="1100" dirty="0" err="1">
                <a:solidFill>
                  <a:srgbClr val="303030"/>
                </a:solidFill>
              </a:rPr>
              <a:t>fann</a:t>
            </a:r>
            <a:r>
              <a:rPr lang="nb-NO" sz="1100" dirty="0">
                <a:solidFill>
                  <a:srgbClr val="303030"/>
                </a:solidFill>
              </a:rPr>
              <a:t>. Da gjeld framleis det at den modellen som gir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verdi </a:t>
            </a:r>
            <a:r>
              <a:rPr lang="nb-NO" sz="1100" dirty="0" err="1">
                <a:solidFill>
                  <a:srgbClr val="303030"/>
                </a:solidFill>
              </a:rPr>
              <a:t>nærmast</a:t>
            </a:r>
            <a:r>
              <a:rPr lang="nb-NO" sz="1100" dirty="0">
                <a:solidFill>
                  <a:srgbClr val="303030"/>
                </a:solidFill>
              </a:rPr>
              <a:t> R</a:t>
            </a:r>
            <a:r>
              <a:rPr lang="nb-NO" sz="1100" baseline="30000" dirty="0">
                <a:solidFill>
                  <a:srgbClr val="303030"/>
                </a:solidFill>
              </a:rPr>
              <a:t>2</a:t>
            </a:r>
            <a:r>
              <a:rPr lang="nb-NO" sz="1100" dirty="0">
                <a:solidFill>
                  <a:srgbClr val="303030"/>
                </a:solidFill>
              </a:rPr>
              <a:t> = 1,00 er den beste modellen.</a:t>
            </a:r>
          </a:p>
          <a:p>
            <a:endParaRPr lang="nb-NO" sz="400" dirty="0">
              <a:solidFill>
                <a:srgbClr val="303030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E3840EA-4F33-42A7-93B1-BC9E24B92CAE}"/>
              </a:ext>
            </a:extLst>
          </p:cNvPr>
          <p:cNvSpPr txBox="1"/>
          <p:nvPr/>
        </p:nvSpPr>
        <p:spPr>
          <a:xfrm>
            <a:off x="3721829" y="4314363"/>
            <a:ext cx="26646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Datasetta vi bruker, kan vi til dømes hente </a:t>
            </a:r>
            <a:r>
              <a:rPr lang="nb-NO" sz="1100" dirty="0" err="1"/>
              <a:t>frå</a:t>
            </a:r>
            <a:r>
              <a:rPr lang="nb-NO" sz="1100" dirty="0"/>
              <a:t> statistisk sentralbyrå. Korleis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gjer</a:t>
            </a:r>
            <a:r>
              <a:rPr lang="nb-NO" sz="1100" dirty="0"/>
              <a:t> dette står i opplegg 26.</a:t>
            </a:r>
            <a:r>
              <a:rPr lang="nb-NO" sz="1100" dirty="0">
                <a:solidFill>
                  <a:srgbClr val="FF0000"/>
                </a:solidFill>
              </a:rPr>
              <a:t> </a:t>
            </a:r>
            <a:r>
              <a:rPr lang="nb-NO" sz="1100" dirty="0"/>
              <a:t>Eller </a:t>
            </a:r>
            <a:r>
              <a:rPr lang="nb-NO" sz="1100" dirty="0" err="1"/>
              <a:t>ein</a:t>
            </a:r>
            <a:r>
              <a:rPr lang="nb-NO" sz="1100" dirty="0"/>
              <a:t> kan nytte </a:t>
            </a:r>
            <a:r>
              <a:rPr lang="nb-NO" sz="1100" dirty="0" err="1"/>
              <a:t>ein</a:t>
            </a:r>
            <a:r>
              <a:rPr lang="nb-NO" sz="1100" dirty="0"/>
              <a:t> micro:bit for å samle inn data. Dersom vi har mange </a:t>
            </a:r>
            <a:r>
              <a:rPr lang="nb-NO" sz="1100" dirty="0" err="1"/>
              <a:t>målingar</a:t>
            </a:r>
            <a:r>
              <a:rPr lang="nb-NO" sz="1100" dirty="0"/>
              <a:t>, er det fint å lagre det som ei fil på micro:biten. Korleis dette kan bli gjort står i kapittel 12.</a:t>
            </a:r>
            <a:endParaRPr lang="nb-NO" sz="1100" dirty="0">
              <a:solidFill>
                <a:srgbClr val="FF0000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3C4CE626-77AA-4790-B3EC-F2E4E83C8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13" y="-16617"/>
            <a:ext cx="1053839" cy="10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5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e 26">
            <a:extLst>
              <a:ext uri="{FF2B5EF4-FFF2-40B4-BE49-F238E27FC236}">
                <a16:creationId xmlns:a16="http://schemas.microsoft.com/office/drawing/2014/main" id="{FF1A67A3-DF3F-4010-9967-578D5F8FA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13" y="-16617"/>
            <a:ext cx="1053839" cy="1053839"/>
          </a:xfrm>
          <a:prstGeom prst="rect">
            <a:avLst/>
          </a:prstGeom>
        </p:spPr>
      </p:pic>
      <p:sp>
        <p:nvSpPr>
          <p:cNvPr id="45" name="TekstSylinder 44">
            <a:extLst>
              <a:ext uri="{FF2B5EF4-FFF2-40B4-BE49-F238E27FC236}">
                <a16:creationId xmlns:a16="http://schemas.microsoft.com/office/drawing/2014/main" id="{2946498B-60B9-48DA-99C4-EEE586132CC7}"/>
              </a:ext>
            </a:extLst>
          </p:cNvPr>
          <p:cNvSpPr txBox="1"/>
          <p:nvPr/>
        </p:nvSpPr>
        <p:spPr>
          <a:xfrm>
            <a:off x="516502" y="1958947"/>
            <a:ext cx="3436464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Regresjon med korrelasjon i Python er samansett av sju </a:t>
            </a:r>
            <a:r>
              <a:rPr lang="nb-NO" sz="1100" b="1" dirty="0" err="1"/>
              <a:t>delar</a:t>
            </a:r>
            <a:r>
              <a:rPr lang="nb-NO" sz="1100" b="1" dirty="0"/>
              <a:t>:</a:t>
            </a:r>
          </a:p>
          <a:p>
            <a:endParaRPr lang="nb-NO" sz="400" b="1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Importere biblioteka som </a:t>
            </a:r>
            <a:r>
              <a:rPr lang="nb-NO" sz="1100" dirty="0" err="1"/>
              <a:t>trengst</a:t>
            </a:r>
            <a:endParaRPr lang="nb-NO" sz="11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Importere data </a:t>
            </a:r>
            <a:r>
              <a:rPr lang="nb-NO" sz="1100" dirty="0" err="1"/>
              <a:t>frå</a:t>
            </a:r>
            <a:r>
              <a:rPr lang="nb-NO" sz="1100" dirty="0"/>
              <a:t> ei .</a:t>
            </a:r>
            <a:r>
              <a:rPr lang="nb-NO" sz="1100" dirty="0" err="1"/>
              <a:t>txt</a:t>
            </a:r>
            <a:r>
              <a:rPr lang="nb-NO" sz="1100" dirty="0"/>
              <a:t>-fil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Legge </a:t>
            </a:r>
            <a:r>
              <a:rPr lang="nb-NO" sz="1100" dirty="0" err="1"/>
              <a:t>dataa</a:t>
            </a:r>
            <a:r>
              <a:rPr lang="nb-NO" sz="1100" dirty="0"/>
              <a:t> i </a:t>
            </a:r>
            <a:r>
              <a:rPr lang="nb-NO" sz="1100" dirty="0" err="1"/>
              <a:t>ein</a:t>
            </a:r>
            <a:r>
              <a:rPr lang="nb-NO" sz="1100" dirty="0"/>
              <a:t> tabell for x-</a:t>
            </a:r>
            <a:r>
              <a:rPr lang="nb-NO" sz="1100" dirty="0" err="1"/>
              <a:t>verdiane</a:t>
            </a:r>
            <a:r>
              <a:rPr lang="nb-NO" sz="1100" dirty="0"/>
              <a:t> og </a:t>
            </a:r>
            <a:r>
              <a:rPr lang="nb-NO" sz="1100" dirty="0" err="1"/>
              <a:t>ein</a:t>
            </a:r>
            <a:r>
              <a:rPr lang="nb-NO" sz="1100" dirty="0"/>
              <a:t> for y-</a:t>
            </a:r>
            <a:r>
              <a:rPr lang="nb-NO" sz="1100" dirty="0" err="1"/>
              <a:t>verdiane</a:t>
            </a:r>
            <a:endParaRPr lang="nb-NO" sz="11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Lage </a:t>
            </a:r>
            <a:r>
              <a:rPr lang="nb-NO" sz="1100" dirty="0" err="1"/>
              <a:t>ein</a:t>
            </a:r>
            <a:r>
              <a:rPr lang="nb-NO" sz="1100" dirty="0"/>
              <a:t> funksjon som seier kva for </a:t>
            </a:r>
            <a:r>
              <a:rPr lang="nb-NO" sz="1100" dirty="0" err="1"/>
              <a:t>ein</a:t>
            </a:r>
            <a:r>
              <a:rPr lang="nb-NO" sz="1100" dirty="0"/>
              <a:t> modell som skal brukast i regresjonen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 err="1"/>
              <a:t>Gjere</a:t>
            </a:r>
            <a:r>
              <a:rPr lang="nb-NO" sz="1100" dirty="0"/>
              <a:t> regresjonen, og vise på skjermen kva den matematiske modellen blir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 err="1"/>
              <a:t>Teikne</a:t>
            </a:r>
            <a:r>
              <a:rPr lang="nb-NO" sz="1100" dirty="0"/>
              <a:t> grafen med resultatet 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 err="1"/>
              <a:t>Rekne</a:t>
            </a:r>
            <a:r>
              <a:rPr lang="nb-NO" sz="1100" dirty="0"/>
              <a:t> ut R og R</a:t>
            </a:r>
            <a:r>
              <a:rPr lang="nb-NO" sz="1100" baseline="30000" dirty="0"/>
              <a:t>2</a:t>
            </a:r>
            <a:r>
              <a:rPr lang="nb-NO" sz="1100" dirty="0"/>
              <a:t> og skrive </a:t>
            </a:r>
            <a:r>
              <a:rPr lang="nb-NO" sz="1100" dirty="0" err="1"/>
              <a:t>dei</a:t>
            </a:r>
            <a:r>
              <a:rPr lang="nb-NO" sz="1100" dirty="0"/>
              <a:t> ut til skjermen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EB2D895-9DA9-45AD-9004-71F9A517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05" y="162024"/>
            <a:ext cx="5440800" cy="802631"/>
          </a:xfrm>
        </p:spPr>
        <p:txBody>
          <a:bodyPr>
            <a:normAutofit fontScale="90000"/>
          </a:bodyPr>
          <a:lstStyle/>
          <a:p>
            <a:r>
              <a:rPr lang="nb-NO" dirty="0"/>
              <a:t>Val av regresjonsmodell i Python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310AF23-B757-47AB-9E4F-19F91EE7E3B4}"/>
              </a:ext>
            </a:extLst>
          </p:cNvPr>
          <p:cNvSpPr/>
          <p:nvPr/>
        </p:nvSpPr>
        <p:spPr>
          <a:xfrm>
            <a:off x="423105" y="847516"/>
            <a:ext cx="59371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dirty="0">
                <a:solidFill>
                  <a:srgbClr val="303030"/>
                </a:solidFill>
              </a:rPr>
              <a:t>Vi kan </a:t>
            </a:r>
            <a:r>
              <a:rPr lang="nb-NO" sz="1100" dirty="0" err="1">
                <a:solidFill>
                  <a:srgbClr val="303030"/>
                </a:solidFill>
              </a:rPr>
              <a:t>ikkje</a:t>
            </a:r>
            <a:r>
              <a:rPr lang="nb-NO" sz="1100" dirty="0">
                <a:solidFill>
                  <a:srgbClr val="303030"/>
                </a:solidFill>
              </a:rPr>
              <a:t> </a:t>
            </a:r>
            <a:r>
              <a:rPr lang="nb-NO" sz="1100" i="1" dirty="0" err="1">
                <a:solidFill>
                  <a:srgbClr val="303030"/>
                </a:solidFill>
              </a:rPr>
              <a:t>berre</a:t>
            </a:r>
            <a:r>
              <a:rPr lang="nb-NO" sz="1100" dirty="0">
                <a:solidFill>
                  <a:srgbClr val="303030"/>
                </a:solidFill>
              </a:rPr>
              <a:t> sjå på R</a:t>
            </a:r>
            <a:r>
              <a:rPr lang="nb-NO" sz="1100" baseline="30000" dirty="0">
                <a:solidFill>
                  <a:srgbClr val="303030"/>
                </a:solidFill>
              </a:rPr>
              <a:t>2</a:t>
            </a:r>
            <a:r>
              <a:rPr lang="nb-NO" sz="1100" dirty="0">
                <a:solidFill>
                  <a:srgbClr val="303030"/>
                </a:solidFill>
              </a:rPr>
              <a:t> når vi skal velge modell (velge mellom </a:t>
            </a:r>
            <a:r>
              <a:rPr lang="nb-NO" sz="1100" dirty="0" err="1">
                <a:solidFill>
                  <a:srgbClr val="303030"/>
                </a:solidFill>
              </a:rPr>
              <a:t>dei</a:t>
            </a:r>
            <a:r>
              <a:rPr lang="nb-NO" sz="1100" dirty="0">
                <a:solidFill>
                  <a:srgbClr val="303030"/>
                </a:solidFill>
              </a:rPr>
              <a:t> ulike </a:t>
            </a:r>
            <a:r>
              <a:rPr lang="nb-NO" sz="1100" dirty="0" err="1">
                <a:solidFill>
                  <a:srgbClr val="303030"/>
                </a:solidFill>
              </a:rPr>
              <a:t>funksjonstypane</a:t>
            </a:r>
            <a:r>
              <a:rPr lang="nb-NO" sz="1100" dirty="0">
                <a:solidFill>
                  <a:srgbClr val="303030"/>
                </a:solidFill>
              </a:rPr>
              <a:t>). Vi bør nemlig ha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idé ut </a:t>
            </a:r>
            <a:r>
              <a:rPr lang="nb-NO" sz="1100" dirty="0" err="1">
                <a:solidFill>
                  <a:srgbClr val="303030"/>
                </a:solidFill>
              </a:rPr>
              <a:t>frå</a:t>
            </a:r>
            <a:r>
              <a:rPr lang="nb-NO" sz="1100" dirty="0">
                <a:solidFill>
                  <a:srgbClr val="303030"/>
                </a:solidFill>
              </a:rPr>
              <a:t> teori, om kva  type modell som burde fungere best. Det er til dømes slik at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polynomfunksjon vil passe betre og betre, desto </a:t>
            </a:r>
            <a:r>
              <a:rPr lang="nb-NO" sz="1100" dirty="0" err="1">
                <a:solidFill>
                  <a:srgbClr val="303030"/>
                </a:solidFill>
              </a:rPr>
              <a:t>høgare</a:t>
            </a:r>
            <a:r>
              <a:rPr lang="nb-NO" sz="1100" dirty="0">
                <a:solidFill>
                  <a:srgbClr val="303030"/>
                </a:solidFill>
              </a:rPr>
              <a:t> grad han er. Det vil sei at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fjerdegradsfunksjon  alltid vil passe like godt eller betre enn en tredjegradsfunksjon. Eller at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andregradsfunksjon alltid vil passe like godt eller betre enn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førstegradsfunksjon, som er det same som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lineær funksjon.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CDFDF15-2605-4E7D-A822-C29408FE5DBC}"/>
              </a:ext>
            </a:extLst>
          </p:cNvPr>
          <p:cNvSpPr txBox="1"/>
          <p:nvPr/>
        </p:nvSpPr>
        <p:spPr>
          <a:xfrm>
            <a:off x="3623905" y="7001776"/>
            <a:ext cx="2784834" cy="220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Diskusjonsoppgåver</a:t>
            </a:r>
            <a:endParaRPr lang="nb-NO" sz="1100" b="1" dirty="0"/>
          </a:p>
          <a:p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Kva for </a:t>
            </a:r>
            <a:r>
              <a:rPr lang="nb-NO" sz="1100" dirty="0" err="1"/>
              <a:t>ein</a:t>
            </a:r>
            <a:r>
              <a:rPr lang="nb-NO" sz="1100" dirty="0"/>
              <a:t> modell </a:t>
            </a:r>
            <a:r>
              <a:rPr lang="nb-NO" sz="1100" dirty="0" err="1"/>
              <a:t>skildrar</a:t>
            </a:r>
            <a:r>
              <a:rPr lang="nb-NO" sz="1100" dirty="0"/>
              <a:t> CO</a:t>
            </a:r>
            <a:r>
              <a:rPr lang="nb-NO" sz="1100" baseline="-25000" dirty="0"/>
              <a:t>2</a:t>
            </a:r>
            <a:r>
              <a:rPr lang="nb-NO" sz="1100" dirty="0"/>
              <a:t>-utsleppa best? Grunngi svaret.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Kva for </a:t>
            </a:r>
            <a:r>
              <a:rPr lang="nb-NO" sz="1100" dirty="0" err="1"/>
              <a:t>ein</a:t>
            </a:r>
            <a:r>
              <a:rPr lang="nb-NO" sz="1100" dirty="0"/>
              <a:t> modell </a:t>
            </a:r>
            <a:r>
              <a:rPr lang="nb-NO" sz="1100" dirty="0" err="1"/>
              <a:t>skildrar</a:t>
            </a:r>
            <a:r>
              <a:rPr lang="nb-NO" sz="1100" dirty="0"/>
              <a:t> </a:t>
            </a:r>
            <a:r>
              <a:rPr lang="nb-NO" sz="1100" dirty="0">
                <a:solidFill>
                  <a:srgbClr val="303030"/>
                </a:solidFill>
              </a:rPr>
              <a:t>kumulativt tal på covid-19 smitta best? Grunngi svaret.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>
              <a:solidFill>
                <a:srgbClr val="30303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Kan det potensielt </a:t>
            </a:r>
            <a:r>
              <a:rPr lang="nb-NO" sz="1100" dirty="0" err="1"/>
              <a:t>finnast</a:t>
            </a:r>
            <a:r>
              <a:rPr lang="nb-NO" sz="1100" dirty="0"/>
              <a:t> andre </a:t>
            </a:r>
            <a:r>
              <a:rPr lang="nb-NO" sz="1100" dirty="0" err="1"/>
              <a:t>modellar</a:t>
            </a:r>
            <a:r>
              <a:rPr lang="nb-NO" sz="1100" dirty="0"/>
              <a:t> som </a:t>
            </a:r>
            <a:r>
              <a:rPr lang="nb-NO" sz="1100" dirty="0" err="1"/>
              <a:t>skildrar</a:t>
            </a:r>
            <a:r>
              <a:rPr lang="nb-NO" sz="1100" dirty="0"/>
              <a:t> datasetta våre betre?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Dersom du har laga </a:t>
            </a:r>
            <a:r>
              <a:rPr lang="nb-NO" sz="1100" dirty="0" err="1"/>
              <a:t>eit</a:t>
            </a:r>
            <a:r>
              <a:rPr lang="nb-NO" sz="1100" dirty="0"/>
              <a:t> program som alt utfører </a:t>
            </a:r>
            <a:r>
              <a:rPr lang="nb-NO" sz="1100" dirty="0" err="1"/>
              <a:t>ein</a:t>
            </a:r>
            <a:r>
              <a:rPr lang="nb-NO" sz="1100" dirty="0"/>
              <a:t> regresjon, kva må du legge inn for at </a:t>
            </a:r>
            <a:r>
              <a:rPr lang="nb-NO" sz="1100"/>
              <a:t>det og </a:t>
            </a:r>
            <a:r>
              <a:rPr lang="nb-NO" sz="1100" dirty="0"/>
              <a:t>skal finne og skrive ut R og R</a:t>
            </a:r>
            <a:r>
              <a:rPr lang="nb-NO" sz="1100" baseline="30000" dirty="0"/>
              <a:t>2</a:t>
            </a:r>
            <a:r>
              <a:rPr lang="nb-NO" sz="1100" dirty="0"/>
              <a:t>?</a:t>
            </a:r>
          </a:p>
        </p:txBody>
      </p: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B1CDE2B1-B481-4435-AA0E-68663A0A7538}"/>
              </a:ext>
            </a:extLst>
          </p:cNvPr>
          <p:cNvCxnSpPr>
            <a:cxnSpLocks/>
          </p:cNvCxnSpPr>
          <p:nvPr/>
        </p:nvCxnSpPr>
        <p:spPr>
          <a:xfrm>
            <a:off x="2877424" y="2323373"/>
            <a:ext cx="121361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e 28">
            <a:extLst>
              <a:ext uri="{FF2B5EF4-FFF2-40B4-BE49-F238E27FC236}">
                <a16:creationId xmlns:a16="http://schemas.microsoft.com/office/drawing/2014/main" id="{10C732FB-D85D-482B-91D4-F9A94B434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966" y="5567165"/>
            <a:ext cx="1282734" cy="842487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5CA23CA3-8DFE-469B-8F0B-47CF31FC8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486" y="5567166"/>
            <a:ext cx="1282734" cy="842487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3079B5AA-2C04-4C1E-8447-77C3D5919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005" y="5567165"/>
            <a:ext cx="1282734" cy="842487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B4D72CAA-F27E-4432-827E-0B6477579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447" y="5572316"/>
            <a:ext cx="1282734" cy="842487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817D651D-F923-4C73-8BEF-F1D6E6CD1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198" y="7055961"/>
            <a:ext cx="1282734" cy="842487"/>
          </a:xfrm>
          <a:prstGeom prst="rect">
            <a:avLst/>
          </a:prstGeom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3DB2437F-197A-428B-A119-9C513E5256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3137" y="7055961"/>
            <a:ext cx="1260563" cy="842487"/>
          </a:xfrm>
          <a:prstGeom prst="rect">
            <a:avLst/>
          </a:prstGeom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8ECF55D8-584D-4C0D-96F1-3241AF33CB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447" y="8486770"/>
            <a:ext cx="1282734" cy="842487"/>
          </a:xfrm>
          <a:prstGeom prst="rect">
            <a:avLst/>
          </a:prstGeom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CAE3876D-24DA-4C53-A481-3940D80D1A90}"/>
              </a:ext>
            </a:extLst>
          </p:cNvPr>
          <p:cNvSpPr/>
          <p:nvPr/>
        </p:nvSpPr>
        <p:spPr>
          <a:xfrm>
            <a:off x="519822" y="4544326"/>
            <a:ext cx="5840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dirty="0">
                <a:solidFill>
                  <a:srgbClr val="303030"/>
                </a:solidFill>
              </a:rPr>
              <a:t>________________________________________________________________________________</a:t>
            </a:r>
          </a:p>
          <a:p>
            <a:endParaRPr lang="nb-NO" sz="400" dirty="0">
              <a:solidFill>
                <a:srgbClr val="303030"/>
              </a:solidFill>
            </a:endParaRPr>
          </a:p>
          <a:p>
            <a:r>
              <a:rPr lang="nb-NO" sz="1100" dirty="0">
                <a:solidFill>
                  <a:srgbClr val="303030"/>
                </a:solidFill>
              </a:rPr>
              <a:t>Nå kan vi sjekke kva for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matematisk modell som </a:t>
            </a:r>
            <a:r>
              <a:rPr lang="nb-NO" sz="1100" dirty="0" err="1">
                <a:solidFill>
                  <a:srgbClr val="303030"/>
                </a:solidFill>
              </a:rPr>
              <a:t>skildrar</a:t>
            </a:r>
            <a:r>
              <a:rPr lang="nb-NO" sz="1100" dirty="0">
                <a:solidFill>
                  <a:srgbClr val="303030"/>
                </a:solidFill>
              </a:rPr>
              <a:t> datasetta våre best. Vi sjekker kva for </a:t>
            </a:r>
            <a:r>
              <a:rPr lang="nb-NO" sz="1100" dirty="0" err="1">
                <a:solidFill>
                  <a:srgbClr val="303030"/>
                </a:solidFill>
              </a:rPr>
              <a:t>ein</a:t>
            </a:r>
            <a:r>
              <a:rPr lang="nb-NO" sz="1100" dirty="0">
                <a:solidFill>
                  <a:srgbClr val="303030"/>
                </a:solidFill>
              </a:rPr>
              <a:t> modell som </a:t>
            </a:r>
            <a:r>
              <a:rPr lang="nb-NO" sz="1100" dirty="0" err="1">
                <a:solidFill>
                  <a:srgbClr val="303030"/>
                </a:solidFill>
              </a:rPr>
              <a:t>passar</a:t>
            </a:r>
            <a:r>
              <a:rPr lang="nb-NO" sz="1100" dirty="0">
                <a:solidFill>
                  <a:srgbClr val="303030"/>
                </a:solidFill>
              </a:rPr>
              <a:t> best for både C0</a:t>
            </a:r>
            <a:r>
              <a:rPr lang="nb-NO" sz="1100" baseline="-25000" dirty="0">
                <a:solidFill>
                  <a:srgbClr val="303030"/>
                </a:solidFill>
              </a:rPr>
              <a:t>2</a:t>
            </a:r>
            <a:r>
              <a:rPr lang="nb-NO" sz="1100" dirty="0">
                <a:solidFill>
                  <a:srgbClr val="303030"/>
                </a:solidFill>
              </a:rPr>
              <a:t>-utsleppa og kumulativt tal på covid-19 smitta. Sjekk om du får same </a:t>
            </a:r>
            <a:r>
              <a:rPr lang="nb-NO" sz="1100" dirty="0" err="1">
                <a:solidFill>
                  <a:srgbClr val="303030"/>
                </a:solidFill>
              </a:rPr>
              <a:t>verdiar</a:t>
            </a:r>
            <a:r>
              <a:rPr lang="nb-NO" sz="1100" dirty="0">
                <a:solidFill>
                  <a:srgbClr val="303030"/>
                </a:solidFill>
              </a:rPr>
              <a:t> for </a:t>
            </a:r>
            <a:r>
              <a:rPr lang="nb-NO" sz="1100" dirty="0" err="1">
                <a:solidFill>
                  <a:srgbClr val="303030"/>
                </a:solidFill>
              </a:rPr>
              <a:t>dei</a:t>
            </a:r>
            <a:r>
              <a:rPr lang="nb-NO" sz="1100" dirty="0">
                <a:solidFill>
                  <a:srgbClr val="303030"/>
                </a:solidFill>
              </a:rPr>
              <a:t> ulike </a:t>
            </a:r>
            <a:r>
              <a:rPr lang="nb-NO" sz="1100" dirty="0" err="1">
                <a:solidFill>
                  <a:srgbClr val="303030"/>
                </a:solidFill>
              </a:rPr>
              <a:t>modellane</a:t>
            </a:r>
            <a:r>
              <a:rPr lang="nb-NO" sz="1100" dirty="0">
                <a:solidFill>
                  <a:srgbClr val="303030"/>
                </a:solidFill>
              </a:rPr>
              <a:t>.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4D9A59BD-421F-41DF-ADF5-BECD4FBEBADB}"/>
              </a:ext>
            </a:extLst>
          </p:cNvPr>
          <p:cNvSpPr txBox="1"/>
          <p:nvPr/>
        </p:nvSpPr>
        <p:spPr>
          <a:xfrm>
            <a:off x="519310" y="6328896"/>
            <a:ext cx="1075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R = 0,5428</a:t>
            </a:r>
          </a:p>
          <a:p>
            <a:r>
              <a:rPr lang="nb-NO" sz="1100" dirty="0"/>
              <a:t>R</a:t>
            </a:r>
            <a:r>
              <a:rPr lang="nb-NO" sz="1100" baseline="30000" dirty="0"/>
              <a:t>2 </a:t>
            </a:r>
            <a:r>
              <a:rPr lang="nb-NO" sz="1100" dirty="0"/>
              <a:t>= 0,2947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407B03EF-4B81-4747-BCDF-2E2B0AB7D417}"/>
              </a:ext>
            </a:extLst>
          </p:cNvPr>
          <p:cNvSpPr txBox="1"/>
          <p:nvPr/>
        </p:nvSpPr>
        <p:spPr>
          <a:xfrm>
            <a:off x="2101386" y="6327045"/>
            <a:ext cx="1075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R = 0,5780</a:t>
            </a:r>
          </a:p>
          <a:p>
            <a:r>
              <a:rPr lang="nb-NO" sz="1100" dirty="0"/>
              <a:t>R</a:t>
            </a:r>
            <a:r>
              <a:rPr lang="nb-NO" sz="1100" baseline="30000" dirty="0"/>
              <a:t>2 </a:t>
            </a:r>
            <a:r>
              <a:rPr lang="nb-NO" sz="1100" dirty="0"/>
              <a:t>= 0,3340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19CC3625-2C13-44F5-B660-E4FFA41BE432}"/>
              </a:ext>
            </a:extLst>
          </p:cNvPr>
          <p:cNvSpPr txBox="1"/>
          <p:nvPr/>
        </p:nvSpPr>
        <p:spPr>
          <a:xfrm>
            <a:off x="519310" y="7875911"/>
            <a:ext cx="1075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R = 0,8730 </a:t>
            </a:r>
          </a:p>
          <a:p>
            <a:r>
              <a:rPr lang="nb-NO" sz="1100" dirty="0"/>
              <a:t>R</a:t>
            </a:r>
            <a:r>
              <a:rPr lang="nb-NO" sz="1100" baseline="30000" dirty="0"/>
              <a:t>2 </a:t>
            </a:r>
            <a:r>
              <a:rPr lang="nb-NO" sz="1100" dirty="0"/>
              <a:t>= 0,7620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7D46F467-B5E9-41EE-8F43-E2C72F432332}"/>
              </a:ext>
            </a:extLst>
          </p:cNvPr>
          <p:cNvSpPr txBox="1"/>
          <p:nvPr/>
        </p:nvSpPr>
        <p:spPr>
          <a:xfrm>
            <a:off x="2101386" y="7874060"/>
            <a:ext cx="1075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R = 0,9869 </a:t>
            </a:r>
          </a:p>
          <a:p>
            <a:r>
              <a:rPr lang="nb-NO" sz="1100" dirty="0"/>
              <a:t>R</a:t>
            </a:r>
            <a:r>
              <a:rPr lang="nb-NO" sz="1100" baseline="30000" dirty="0"/>
              <a:t>2 </a:t>
            </a:r>
            <a:r>
              <a:rPr lang="nb-NO" sz="1100" dirty="0"/>
              <a:t>= 0,9740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38A38D29-9F21-4744-BD83-1876FA2CE81A}"/>
              </a:ext>
            </a:extLst>
          </p:cNvPr>
          <p:cNvSpPr txBox="1"/>
          <p:nvPr/>
        </p:nvSpPr>
        <p:spPr>
          <a:xfrm>
            <a:off x="3603486" y="6328896"/>
            <a:ext cx="1075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R = 0,6695</a:t>
            </a:r>
          </a:p>
          <a:p>
            <a:r>
              <a:rPr lang="nb-NO" sz="1100" dirty="0"/>
              <a:t>R</a:t>
            </a:r>
            <a:r>
              <a:rPr lang="nb-NO" sz="1100" baseline="30000" dirty="0"/>
              <a:t>2 </a:t>
            </a:r>
            <a:r>
              <a:rPr lang="nb-NO" sz="1100" dirty="0"/>
              <a:t>= 0,4483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C0D6AC24-990B-42F0-AD44-2C74E1F4C45E}"/>
              </a:ext>
            </a:extLst>
          </p:cNvPr>
          <p:cNvSpPr txBox="1"/>
          <p:nvPr/>
        </p:nvSpPr>
        <p:spPr>
          <a:xfrm>
            <a:off x="5185562" y="6327045"/>
            <a:ext cx="1075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R = 0,6710</a:t>
            </a:r>
          </a:p>
          <a:p>
            <a:r>
              <a:rPr lang="nb-NO" sz="1100" dirty="0"/>
              <a:t>R</a:t>
            </a:r>
            <a:r>
              <a:rPr lang="nb-NO" sz="1100" baseline="30000" dirty="0"/>
              <a:t>2 </a:t>
            </a:r>
            <a:r>
              <a:rPr lang="nb-NO" sz="1100" dirty="0"/>
              <a:t>= 0,4502 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559E6A09-4490-45DF-A2E0-C4CD4F0D9BE0}"/>
              </a:ext>
            </a:extLst>
          </p:cNvPr>
          <p:cNvSpPr txBox="1"/>
          <p:nvPr/>
        </p:nvSpPr>
        <p:spPr>
          <a:xfrm>
            <a:off x="519310" y="9365779"/>
            <a:ext cx="1075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R = 0,8004</a:t>
            </a:r>
          </a:p>
          <a:p>
            <a:r>
              <a:rPr lang="nb-NO" sz="1100" dirty="0"/>
              <a:t>R</a:t>
            </a:r>
            <a:r>
              <a:rPr lang="nb-NO" sz="1100" baseline="30000" dirty="0"/>
              <a:t>2 </a:t>
            </a:r>
            <a:r>
              <a:rPr lang="nb-NO" sz="1100" dirty="0"/>
              <a:t>= 0,6407</a:t>
            </a:r>
          </a:p>
        </p:txBody>
      </p:sp>
      <p:cxnSp>
        <p:nvCxnSpPr>
          <p:cNvPr id="47" name="Rett pilkobling 46">
            <a:extLst>
              <a:ext uri="{FF2B5EF4-FFF2-40B4-BE49-F238E27FC236}">
                <a16:creationId xmlns:a16="http://schemas.microsoft.com/office/drawing/2014/main" id="{EA96D49C-5A4D-4CAF-8371-60D1395EA46A}"/>
              </a:ext>
            </a:extLst>
          </p:cNvPr>
          <p:cNvCxnSpPr>
            <a:cxnSpLocks/>
          </p:cNvCxnSpPr>
          <p:nvPr/>
        </p:nvCxnSpPr>
        <p:spPr>
          <a:xfrm>
            <a:off x="1987914" y="3929497"/>
            <a:ext cx="338966" cy="2469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e 49">
            <a:extLst>
              <a:ext uri="{FF2B5EF4-FFF2-40B4-BE49-F238E27FC236}">
                <a16:creationId xmlns:a16="http://schemas.microsoft.com/office/drawing/2014/main" id="{7DF590F5-4324-45B2-8D61-A424874918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4383" y="2160208"/>
            <a:ext cx="2455773" cy="455898"/>
          </a:xfrm>
          <a:prstGeom prst="rect">
            <a:avLst/>
          </a:prstGeom>
        </p:spPr>
      </p:pic>
      <p:pic>
        <p:nvPicPr>
          <p:cNvPr id="51" name="Bilde 50">
            <a:extLst>
              <a:ext uri="{FF2B5EF4-FFF2-40B4-BE49-F238E27FC236}">
                <a16:creationId xmlns:a16="http://schemas.microsoft.com/office/drawing/2014/main" id="{9B2E7143-7964-428F-8A80-C902A93D0A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9932" y="4176485"/>
            <a:ext cx="3717426" cy="475933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748BFCB-160E-4847-8438-26DAFFAA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8</a:t>
            </a:fld>
            <a:endParaRPr lang="nb-NO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7A8EE4A7-A799-4ED5-85DE-6F6E1F73C754}"/>
              </a:ext>
            </a:extLst>
          </p:cNvPr>
          <p:cNvSpPr txBox="1"/>
          <p:nvPr/>
        </p:nvSpPr>
        <p:spPr>
          <a:xfrm>
            <a:off x="477421" y="5375945"/>
            <a:ext cx="612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Lineær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F10C59D5-8EF9-481F-AB89-B8542BD47FA4}"/>
              </a:ext>
            </a:extLst>
          </p:cNvPr>
          <p:cNvSpPr txBox="1"/>
          <p:nvPr/>
        </p:nvSpPr>
        <p:spPr>
          <a:xfrm>
            <a:off x="3534720" y="5374177"/>
            <a:ext cx="612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3. grad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8A62C275-5019-43D2-A69E-134407B15156}"/>
              </a:ext>
            </a:extLst>
          </p:cNvPr>
          <p:cNvSpPr txBox="1"/>
          <p:nvPr/>
        </p:nvSpPr>
        <p:spPr>
          <a:xfrm>
            <a:off x="2020498" y="5374177"/>
            <a:ext cx="612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2. grad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8A06DD59-AC25-4DC0-92D5-CF0517538731}"/>
              </a:ext>
            </a:extLst>
          </p:cNvPr>
          <p:cNvSpPr txBox="1"/>
          <p:nvPr/>
        </p:nvSpPr>
        <p:spPr>
          <a:xfrm>
            <a:off x="5065887" y="5370466"/>
            <a:ext cx="612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4. grad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D48225B2-19BF-4A3E-A51A-63A559E719AE}"/>
              </a:ext>
            </a:extLst>
          </p:cNvPr>
          <p:cNvSpPr txBox="1"/>
          <p:nvPr/>
        </p:nvSpPr>
        <p:spPr>
          <a:xfrm>
            <a:off x="477421" y="6851654"/>
            <a:ext cx="612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Potens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37DD3EBC-2E57-4022-8C04-CCDB6D552CE9}"/>
              </a:ext>
            </a:extLst>
          </p:cNvPr>
          <p:cNvSpPr txBox="1"/>
          <p:nvPr/>
        </p:nvSpPr>
        <p:spPr>
          <a:xfrm>
            <a:off x="2050663" y="6845763"/>
            <a:ext cx="612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3. grad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0AAC5C35-065C-4253-A486-E126D81C1AF5}"/>
              </a:ext>
            </a:extLst>
          </p:cNvPr>
          <p:cNvSpPr txBox="1"/>
          <p:nvPr/>
        </p:nvSpPr>
        <p:spPr>
          <a:xfrm>
            <a:off x="483569" y="8297133"/>
            <a:ext cx="929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Eksponential</a:t>
            </a:r>
          </a:p>
        </p:txBody>
      </p:sp>
    </p:spTree>
    <p:extLst>
      <p:ext uri="{BB962C8B-B14F-4D97-AF65-F5344CB8AC3E}">
        <p14:creationId xmlns:p14="http://schemas.microsoft.com/office/powerpoint/2010/main" val="110433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0BA4E2-F0CF-4983-9E81-623E710CD513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285d13ab-30c6-49f8-8756-d82b97344fc4"/>
    <ds:schemaRef ds:uri="http://purl.org/dc/elements/1.1/"/>
    <ds:schemaRef ds:uri="http://schemas.openxmlformats.org/package/2006/metadata/core-properties"/>
    <ds:schemaRef ds:uri="e7edbe82-fed3-4e3f-9446-c6542b3d00d2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478503</TotalTime>
  <Words>2833</Words>
  <Application>Microsoft Office PowerPoint</Application>
  <PresentationFormat>A4 (210 x 297 mm)</PresentationFormat>
  <Paragraphs>211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Office-tema</vt:lpstr>
      <vt:lpstr>Modellering og maskinlæring med Python</vt:lpstr>
      <vt:lpstr>Lage graf med Python</vt:lpstr>
      <vt:lpstr>Lineær regresjon med Python</vt:lpstr>
      <vt:lpstr>Ikkje-lineær regresjon med Python</vt:lpstr>
      <vt:lpstr>PowerPoint-presentasjon</vt:lpstr>
      <vt:lpstr>PowerPoint-presentasjon</vt:lpstr>
      <vt:lpstr>Korrelasjon i Python</vt:lpstr>
      <vt:lpstr>Val av regresjonsmodell i Python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Ellen Egeland Flø</cp:lastModifiedBy>
  <cp:revision>1506</cp:revision>
  <dcterms:created xsi:type="dcterms:W3CDTF">2018-11-04T16:46:19Z</dcterms:created>
  <dcterms:modified xsi:type="dcterms:W3CDTF">2021-09-24T13:20:56Z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