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42" r:id="rId5"/>
    <p:sldId id="443"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89" d="100"/>
          <a:sy n="89" d="100"/>
        </p:scale>
        <p:origin x="3504"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e 39">
            <a:extLst>
              <a:ext uri="{FF2B5EF4-FFF2-40B4-BE49-F238E27FC236}">
                <a16:creationId xmlns:a16="http://schemas.microsoft.com/office/drawing/2014/main" id="{47DC4681-B181-486F-A4CB-56D9B0940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502" y="4588986"/>
            <a:ext cx="1111590" cy="898164"/>
          </a:xfrm>
          <a:prstGeom prst="rect">
            <a:avLst/>
          </a:prstGeom>
        </p:spPr>
      </p:pic>
      <p:pic>
        <p:nvPicPr>
          <p:cNvPr id="12" name="Bilde 11" descr="Et bilde som inneholder beholder, glass, kopp, enhet&#10;&#10;Automatisk generert beskrivelse">
            <a:extLst>
              <a:ext uri="{FF2B5EF4-FFF2-40B4-BE49-F238E27FC236}">
                <a16:creationId xmlns:a16="http://schemas.microsoft.com/office/drawing/2014/main" id="{388F5973-3406-48C5-9057-856F501ED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478" y="4568838"/>
            <a:ext cx="1296264" cy="860719"/>
          </a:xfrm>
          <a:prstGeom prst="rect">
            <a:avLst/>
          </a:prstGeom>
        </p:spPr>
      </p:pic>
      <p:pic>
        <p:nvPicPr>
          <p:cNvPr id="19" name="Bilde 18" descr="Et bilde som inneholder tråd&#10;&#10;Automatisk generert beskrivelse">
            <a:extLst>
              <a:ext uri="{FF2B5EF4-FFF2-40B4-BE49-F238E27FC236}">
                <a16:creationId xmlns:a16="http://schemas.microsoft.com/office/drawing/2014/main" id="{2A643E9C-D396-4753-BA51-F4BAFD002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92" y="4510933"/>
            <a:ext cx="1172994" cy="1039273"/>
          </a:xfrm>
          <a:prstGeom prst="rect">
            <a:avLst/>
          </a:prstGeom>
        </p:spPr>
      </p:pic>
      <p:pic>
        <p:nvPicPr>
          <p:cNvPr id="8" name="Bilde 7" descr="Et bilde som inneholder servise, shaker, flaske&#10;&#10;Automatisk generert beskrivelse">
            <a:extLst>
              <a:ext uri="{FF2B5EF4-FFF2-40B4-BE49-F238E27FC236}">
                <a16:creationId xmlns:a16="http://schemas.microsoft.com/office/drawing/2014/main" id="{99C384B3-DB2D-4A28-88C7-4B4BD5EBA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92" y="1823737"/>
            <a:ext cx="1553184" cy="1553184"/>
          </a:xfrm>
          <a:prstGeom prst="rect">
            <a:avLst/>
          </a:prstGeom>
        </p:spPr>
      </p:pic>
      <p:sp>
        <p:nvSpPr>
          <p:cNvPr id="2" name="Tittel 1">
            <a:extLst>
              <a:ext uri="{FF2B5EF4-FFF2-40B4-BE49-F238E27FC236}">
                <a16:creationId xmlns:a16="http://schemas.microsoft.com/office/drawing/2014/main" id="{590990C5-74E3-4F32-8B67-EB4D960701A5}"/>
              </a:ext>
            </a:extLst>
          </p:cNvPr>
          <p:cNvSpPr>
            <a:spLocks noGrp="1"/>
          </p:cNvSpPr>
          <p:nvPr>
            <p:ph type="title"/>
          </p:nvPr>
        </p:nvSpPr>
        <p:spPr>
          <a:xfrm>
            <a:off x="397711" y="181348"/>
            <a:ext cx="5716370" cy="690397"/>
          </a:xfrm>
        </p:spPr>
        <p:txBody>
          <a:bodyPr>
            <a:normAutofit fontScale="90000"/>
          </a:bodyPr>
          <a:lstStyle/>
          <a:p>
            <a:r>
              <a:rPr lang="nb-NO" sz="3200" dirty="0"/>
              <a:t>Opplegg 29 - Varme, isolasjon og energieffektivitet</a:t>
            </a:r>
            <a:endParaRPr lang="nb-NO" sz="1800" dirty="0"/>
          </a:p>
        </p:txBody>
      </p:sp>
      <p:sp>
        <p:nvSpPr>
          <p:cNvPr id="3" name="Plassholder for innhold 2">
            <a:extLst>
              <a:ext uri="{FF2B5EF4-FFF2-40B4-BE49-F238E27FC236}">
                <a16:creationId xmlns:a16="http://schemas.microsoft.com/office/drawing/2014/main" id="{7BBC2B3A-00CE-484A-9D0B-542D1AC91672}"/>
              </a:ext>
            </a:extLst>
          </p:cNvPr>
          <p:cNvSpPr>
            <a:spLocks noGrp="1"/>
          </p:cNvSpPr>
          <p:nvPr>
            <p:ph idx="1"/>
          </p:nvPr>
        </p:nvSpPr>
        <p:spPr>
          <a:xfrm>
            <a:off x="1939694" y="1743104"/>
            <a:ext cx="4432932" cy="1582224"/>
          </a:xfrm>
        </p:spPr>
        <p:txBody>
          <a:bodyPr>
            <a:noAutofit/>
          </a:bodyPr>
          <a:lstStyle/>
          <a:p>
            <a:pPr marL="0" indent="0">
              <a:buNone/>
            </a:pPr>
            <a:r>
              <a:rPr lang="nb-NO" sz="1100" dirty="0"/>
              <a:t>isolasjon. Den </a:t>
            </a:r>
            <a:r>
              <a:rPr lang="nb-NO" sz="1100" dirty="0" err="1"/>
              <a:t>vanlegste</a:t>
            </a:r>
            <a:r>
              <a:rPr lang="nb-NO" sz="1100" dirty="0"/>
              <a:t> isolasjonen for oss menneske, er kleda vi bruker. Dei </a:t>
            </a:r>
            <a:r>
              <a:rPr lang="nb-NO" sz="1100" dirty="0" err="1"/>
              <a:t>hindrar</a:t>
            </a:r>
            <a:r>
              <a:rPr lang="nb-NO" sz="1100" dirty="0"/>
              <a:t> at temperaturen vår søkk for </a:t>
            </a:r>
            <a:r>
              <a:rPr lang="nb-NO" sz="1100" dirty="0" err="1"/>
              <a:t>mykje</a:t>
            </a:r>
            <a:r>
              <a:rPr lang="nb-NO" sz="1100" dirty="0"/>
              <a:t>.</a:t>
            </a:r>
          </a:p>
          <a:p>
            <a:pPr marL="0" indent="0">
              <a:buNone/>
            </a:pPr>
            <a:r>
              <a:rPr lang="nb-NO" sz="1100" dirty="0"/>
              <a:t>Grunnen til at klede </a:t>
            </a:r>
            <a:r>
              <a:rPr lang="nb-NO" sz="1100" dirty="0" err="1"/>
              <a:t>verkar</a:t>
            </a:r>
            <a:r>
              <a:rPr lang="nb-NO" sz="1100" dirty="0"/>
              <a:t> </a:t>
            </a:r>
            <a:r>
              <a:rPr lang="nb-NO" sz="1100" dirty="0" err="1"/>
              <a:t>isolerande</a:t>
            </a:r>
            <a:r>
              <a:rPr lang="nb-NO" sz="1100" dirty="0"/>
              <a:t>, er at </a:t>
            </a:r>
            <a:r>
              <a:rPr lang="nb-NO" sz="1100" dirty="0" err="1"/>
              <a:t>dei</a:t>
            </a:r>
            <a:r>
              <a:rPr lang="nb-NO" sz="1100" dirty="0"/>
              <a:t> </a:t>
            </a:r>
            <a:r>
              <a:rPr lang="nb-NO" sz="1100" dirty="0" err="1"/>
              <a:t>inneheld</a:t>
            </a:r>
            <a:r>
              <a:rPr lang="nb-NO" sz="1100" dirty="0"/>
              <a:t> </a:t>
            </a:r>
            <a:r>
              <a:rPr lang="nb-NO" sz="1100" dirty="0" err="1"/>
              <a:t>mykje</a:t>
            </a:r>
            <a:r>
              <a:rPr lang="nb-NO" sz="1100" dirty="0"/>
              <a:t> </a:t>
            </a:r>
            <a:r>
              <a:rPr lang="nb-NO" sz="1100" dirty="0" err="1"/>
              <a:t>stilleståande</a:t>
            </a:r>
            <a:r>
              <a:rPr lang="nb-NO" sz="1100" dirty="0"/>
              <a:t> luft. Luft leier varme veldig </a:t>
            </a:r>
            <a:r>
              <a:rPr lang="nb-NO" sz="1100" dirty="0" err="1"/>
              <a:t>dårleg</a:t>
            </a:r>
            <a:r>
              <a:rPr lang="nb-NO" sz="1100" dirty="0"/>
              <a:t>, og </a:t>
            </a:r>
            <a:r>
              <a:rPr lang="nb-NO" sz="1100" dirty="0" err="1"/>
              <a:t>verkar</a:t>
            </a:r>
            <a:r>
              <a:rPr lang="nb-NO" sz="1100" dirty="0"/>
              <a:t> med det som </a:t>
            </a:r>
            <a:r>
              <a:rPr lang="nb-NO" sz="1100" dirty="0" err="1"/>
              <a:t>ein</a:t>
            </a:r>
            <a:r>
              <a:rPr lang="nb-NO" sz="1100" dirty="0"/>
              <a:t> varmeisolator. Men om lufta rører på seg, isolerer ho </a:t>
            </a:r>
            <a:r>
              <a:rPr lang="nb-NO" sz="1100" dirty="0" err="1"/>
              <a:t>ikkje</a:t>
            </a:r>
            <a:r>
              <a:rPr lang="nb-NO" sz="1100" dirty="0"/>
              <a:t> særs godt. Tenk </a:t>
            </a:r>
            <a:r>
              <a:rPr lang="nb-NO" sz="1100" dirty="0" err="1"/>
              <a:t>berre</a:t>
            </a:r>
            <a:r>
              <a:rPr lang="nb-NO" sz="1100" dirty="0"/>
              <a:t> på kor </a:t>
            </a:r>
            <a:r>
              <a:rPr lang="nb-NO" sz="1100" dirty="0" err="1"/>
              <a:t>mykje</a:t>
            </a:r>
            <a:r>
              <a:rPr lang="nb-NO" sz="1100" dirty="0"/>
              <a:t> </a:t>
            </a:r>
            <a:r>
              <a:rPr lang="nb-NO" sz="1100" dirty="0" err="1"/>
              <a:t>kaldare</a:t>
            </a:r>
            <a:r>
              <a:rPr lang="nb-NO" sz="1100" dirty="0"/>
              <a:t> det </a:t>
            </a:r>
            <a:r>
              <a:rPr lang="nb-NO" sz="1100" dirty="0" err="1"/>
              <a:t>kjennest</a:t>
            </a:r>
            <a:r>
              <a:rPr lang="nb-NO" sz="1100" dirty="0"/>
              <a:t>  ute når det </a:t>
            </a:r>
            <a:r>
              <a:rPr lang="nb-NO" sz="1100" dirty="0" err="1"/>
              <a:t>blæs</a:t>
            </a:r>
            <a:r>
              <a:rPr lang="nb-NO" sz="1100" dirty="0"/>
              <a:t> kraftig, </a:t>
            </a:r>
            <a:r>
              <a:rPr lang="nb-NO" sz="1100" dirty="0" err="1"/>
              <a:t>samanlikna</a:t>
            </a:r>
            <a:r>
              <a:rPr lang="nb-NO" sz="1100" dirty="0"/>
              <a:t> med når det </a:t>
            </a:r>
            <a:r>
              <a:rPr lang="nb-NO" sz="1100" dirty="0" err="1"/>
              <a:t>ikkje</a:t>
            </a:r>
            <a:r>
              <a:rPr lang="nb-NO" sz="1100" dirty="0"/>
              <a:t> er vind. Dei fleste metall leier varme veldig godt. Tenk </a:t>
            </a:r>
            <a:r>
              <a:rPr lang="nb-NO" sz="1100" dirty="0" err="1"/>
              <a:t>berre</a:t>
            </a:r>
            <a:r>
              <a:rPr lang="nb-NO" sz="1100" dirty="0"/>
              <a:t> på grytene de har heime, </a:t>
            </a:r>
            <a:r>
              <a:rPr lang="nb-NO" sz="1100" dirty="0" err="1"/>
              <a:t>dei</a:t>
            </a:r>
            <a:r>
              <a:rPr lang="nb-NO" sz="1100" dirty="0"/>
              <a:t> er typisk laga av metall </a:t>
            </a:r>
            <a:r>
              <a:rPr lang="nb-NO" sz="1100" dirty="0" err="1"/>
              <a:t>sidan</a:t>
            </a:r>
            <a:r>
              <a:rPr lang="nb-NO" sz="1100" dirty="0"/>
              <a:t> vi ønsker at maten skal bli oppvarma </a:t>
            </a:r>
            <a:r>
              <a:rPr lang="nb-NO" sz="1100" dirty="0" err="1"/>
              <a:t>raskast</a:t>
            </a:r>
            <a:r>
              <a:rPr lang="nb-NO" sz="1100" dirty="0"/>
              <a:t> </a:t>
            </a:r>
            <a:r>
              <a:rPr lang="nb-NO" sz="1100" dirty="0" err="1"/>
              <a:t>mogleg</a:t>
            </a:r>
            <a:r>
              <a:rPr lang="nb-NO" sz="1100" dirty="0"/>
              <a:t>.</a:t>
            </a:r>
          </a:p>
        </p:txBody>
      </p:sp>
      <p:sp>
        <p:nvSpPr>
          <p:cNvPr id="13" name="Rektangel 12">
            <a:extLst>
              <a:ext uri="{FF2B5EF4-FFF2-40B4-BE49-F238E27FC236}">
                <a16:creationId xmlns:a16="http://schemas.microsoft.com/office/drawing/2014/main" id="{EB4D5103-3302-4B4C-95E7-A7B6D22EB7CB}"/>
              </a:ext>
            </a:extLst>
          </p:cNvPr>
          <p:cNvSpPr/>
          <p:nvPr/>
        </p:nvSpPr>
        <p:spPr>
          <a:xfrm>
            <a:off x="883820" y="5348948"/>
            <a:ext cx="716051"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Papp</a:t>
            </a:r>
          </a:p>
        </p:txBody>
      </p:sp>
      <p:sp>
        <p:nvSpPr>
          <p:cNvPr id="14" name="Rektangel 13">
            <a:extLst>
              <a:ext uri="{FF2B5EF4-FFF2-40B4-BE49-F238E27FC236}">
                <a16:creationId xmlns:a16="http://schemas.microsoft.com/office/drawing/2014/main" id="{AD337440-7897-4BAA-B9D4-D615C2738E4B}"/>
              </a:ext>
            </a:extLst>
          </p:cNvPr>
          <p:cNvSpPr/>
          <p:nvPr/>
        </p:nvSpPr>
        <p:spPr>
          <a:xfrm>
            <a:off x="2024147" y="5355744"/>
            <a:ext cx="1072734"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Plastfolie</a:t>
            </a:r>
          </a:p>
        </p:txBody>
      </p:sp>
      <p:sp>
        <p:nvSpPr>
          <p:cNvPr id="15" name="Rektangel 14">
            <a:extLst>
              <a:ext uri="{FF2B5EF4-FFF2-40B4-BE49-F238E27FC236}">
                <a16:creationId xmlns:a16="http://schemas.microsoft.com/office/drawing/2014/main" id="{4FCCD80D-60E4-406E-BF83-A621F0A2FCA7}"/>
              </a:ext>
            </a:extLst>
          </p:cNvPr>
          <p:cNvSpPr/>
          <p:nvPr/>
        </p:nvSpPr>
        <p:spPr>
          <a:xfrm>
            <a:off x="3066333" y="5347179"/>
            <a:ext cx="112828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Aluminiumsfolie</a:t>
            </a:r>
          </a:p>
        </p:txBody>
      </p:sp>
      <p:sp>
        <p:nvSpPr>
          <p:cNvPr id="16" name="Rektangel 15">
            <a:extLst>
              <a:ext uri="{FF2B5EF4-FFF2-40B4-BE49-F238E27FC236}">
                <a16:creationId xmlns:a16="http://schemas.microsoft.com/office/drawing/2014/main" id="{1BAFAE63-720E-47CC-AAB6-BDB0A6CA82D0}"/>
              </a:ext>
            </a:extLst>
          </p:cNvPr>
          <p:cNvSpPr/>
          <p:nvPr/>
        </p:nvSpPr>
        <p:spPr>
          <a:xfrm>
            <a:off x="4457170" y="5355744"/>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Glas</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kstSylinder 20">
            <a:extLst>
              <a:ext uri="{FF2B5EF4-FFF2-40B4-BE49-F238E27FC236}">
                <a16:creationId xmlns:a16="http://schemas.microsoft.com/office/drawing/2014/main" id="{E3D8433C-30E9-41CE-989D-1C000261270A}"/>
              </a:ext>
            </a:extLst>
          </p:cNvPr>
          <p:cNvSpPr txBox="1"/>
          <p:nvPr/>
        </p:nvSpPr>
        <p:spPr>
          <a:xfrm>
            <a:off x="2224007" y="7107767"/>
            <a:ext cx="4155591" cy="1446550"/>
          </a:xfrm>
          <a:prstGeom prst="rect">
            <a:avLst/>
          </a:prstGeom>
          <a:noFill/>
        </p:spPr>
        <p:txBody>
          <a:bodyPr wrap="square" rtlCol="0">
            <a:spAutoFit/>
          </a:bodyPr>
          <a:lstStyle/>
          <a:p>
            <a:r>
              <a:rPr lang="nb-NO" sz="1100" dirty="0" err="1"/>
              <a:t>Eit</a:t>
            </a:r>
            <a:r>
              <a:rPr lang="nb-NO" sz="1100" dirty="0"/>
              <a:t> passivhus er </a:t>
            </a:r>
            <a:r>
              <a:rPr lang="nb-NO" sz="1100" dirty="0" err="1"/>
              <a:t>eit</a:t>
            </a:r>
            <a:r>
              <a:rPr lang="nb-NO" sz="1100" dirty="0"/>
              <a:t> hus som bruker lite energi til oppvarming </a:t>
            </a:r>
            <a:r>
              <a:rPr lang="nb-NO" sz="1100" dirty="0" err="1"/>
              <a:t>samanlikna</a:t>
            </a:r>
            <a:r>
              <a:rPr lang="nb-NO" sz="1100" dirty="0"/>
              <a:t> med </a:t>
            </a:r>
            <a:r>
              <a:rPr lang="nb-NO" sz="1100" dirty="0" err="1"/>
              <a:t>vanlege</a:t>
            </a:r>
            <a:r>
              <a:rPr lang="nb-NO" sz="1100" dirty="0"/>
              <a:t> hus. Det er med andre ord veldig energieffektivt. For å </a:t>
            </a:r>
            <a:r>
              <a:rPr lang="nb-NO" sz="1100" dirty="0" err="1"/>
              <a:t>kallast</a:t>
            </a:r>
            <a:r>
              <a:rPr lang="nb-NO" sz="1100" dirty="0"/>
              <a:t> et passivhus må det tilfredsstille fire krav:</a:t>
            </a:r>
          </a:p>
          <a:p>
            <a:pPr marL="228600" indent="-228600">
              <a:buAutoNum type="arabicParenR"/>
            </a:pPr>
            <a:r>
              <a:rPr lang="nb-NO" sz="1100" dirty="0"/>
              <a:t>Lite varmetap.</a:t>
            </a:r>
          </a:p>
          <a:p>
            <a:pPr marL="228600" indent="-228600">
              <a:buAutoNum type="arabicParenR"/>
            </a:pPr>
            <a:r>
              <a:rPr lang="nb-NO" sz="1100" dirty="0"/>
              <a:t>Lite behov for oppvarming.</a:t>
            </a:r>
          </a:p>
          <a:p>
            <a:pPr marL="228600" indent="-228600">
              <a:buAutoNum type="arabicParenR"/>
            </a:pPr>
            <a:r>
              <a:rPr lang="nb-NO" sz="1100" dirty="0"/>
              <a:t>Minst halvparten av varmtvatnet skal varmest opp </a:t>
            </a:r>
            <a:r>
              <a:rPr lang="nb-NO" sz="1100" dirty="0" err="1"/>
              <a:t>utan</a:t>
            </a:r>
            <a:r>
              <a:rPr lang="nb-NO" sz="1100" dirty="0"/>
              <a:t> bruk av strøm eller fossile brensel.</a:t>
            </a:r>
          </a:p>
          <a:p>
            <a:pPr marL="228600" indent="-228600">
              <a:buAutoNum type="arabicParenR"/>
            </a:pPr>
            <a:r>
              <a:rPr lang="nb-NO" sz="1100" dirty="0"/>
              <a:t>Ventilasjonsanlegget og materiala må </a:t>
            </a:r>
            <a:r>
              <a:rPr lang="nb-NO" sz="1100" dirty="0" err="1"/>
              <a:t>vere</a:t>
            </a:r>
            <a:r>
              <a:rPr lang="nb-NO" sz="1100" dirty="0"/>
              <a:t> energieffektive.</a:t>
            </a:r>
          </a:p>
        </p:txBody>
      </p:sp>
      <p:sp>
        <p:nvSpPr>
          <p:cNvPr id="49" name="TekstSylinder 48">
            <a:extLst>
              <a:ext uri="{FF2B5EF4-FFF2-40B4-BE49-F238E27FC236}">
                <a16:creationId xmlns:a16="http://schemas.microsoft.com/office/drawing/2014/main" id="{2075F15F-BC6A-4ACE-9FE0-063CF2BC7527}"/>
              </a:ext>
            </a:extLst>
          </p:cNvPr>
          <p:cNvSpPr txBox="1"/>
          <p:nvPr/>
        </p:nvSpPr>
        <p:spPr>
          <a:xfrm>
            <a:off x="2738500" y="5784812"/>
            <a:ext cx="3470073" cy="1123384"/>
          </a:xfrm>
          <a:prstGeom prst="rect">
            <a:avLst/>
          </a:prstGeom>
          <a:noFill/>
          <a:ln>
            <a:noFill/>
          </a:ln>
        </p:spPr>
        <p:txBody>
          <a:bodyPr wrap="square" rtlCol="0">
            <a:spAutoFit/>
          </a:bodyPr>
          <a:lstStyle/>
          <a:p>
            <a:r>
              <a:rPr lang="nb-NO" sz="1100" b="1" dirty="0"/>
              <a:t>Snakk om</a:t>
            </a:r>
          </a:p>
          <a:p>
            <a:endParaRPr lang="nb-NO" sz="400" dirty="0"/>
          </a:p>
          <a:p>
            <a:r>
              <a:rPr lang="nb-NO" sz="1100" dirty="0"/>
              <a:t>Kva for </a:t>
            </a:r>
            <a:r>
              <a:rPr lang="nb-NO" sz="1100" dirty="0" err="1"/>
              <a:t>ein</a:t>
            </a:r>
            <a:r>
              <a:rPr lang="nb-NO" sz="1100" dirty="0"/>
              <a:t> funksjon kan </a:t>
            </a:r>
            <a:r>
              <a:rPr lang="nb-NO" sz="1100" dirty="0" err="1"/>
              <a:t>desse</a:t>
            </a:r>
            <a:r>
              <a:rPr lang="nb-NO" sz="1100" dirty="0"/>
              <a:t> ulike materiala ha?</a:t>
            </a:r>
          </a:p>
          <a:p>
            <a:endParaRPr lang="nb-NO" sz="400" dirty="0"/>
          </a:p>
          <a:p>
            <a:r>
              <a:rPr lang="nb-NO" sz="1100" dirty="0"/>
              <a:t>Er det </a:t>
            </a:r>
            <a:r>
              <a:rPr lang="nb-NO" sz="1100" dirty="0" err="1"/>
              <a:t>nokon</a:t>
            </a:r>
            <a:r>
              <a:rPr lang="nb-NO" sz="1100" dirty="0"/>
              <a:t> som isolerer betre enn andre?</a:t>
            </a:r>
          </a:p>
          <a:p>
            <a:endParaRPr lang="nb-NO" sz="400" dirty="0"/>
          </a:p>
          <a:p>
            <a:r>
              <a:rPr lang="nb-NO" sz="1100" dirty="0"/>
              <a:t>Er det </a:t>
            </a:r>
            <a:r>
              <a:rPr lang="nb-NO" sz="1100" dirty="0" err="1"/>
              <a:t>nokon</a:t>
            </a:r>
            <a:r>
              <a:rPr lang="nb-NO" sz="1100" dirty="0"/>
              <a:t> andre </a:t>
            </a:r>
            <a:r>
              <a:rPr lang="nb-NO" sz="1100" dirty="0" err="1"/>
              <a:t>grunnar</a:t>
            </a:r>
            <a:r>
              <a:rPr lang="nb-NO" sz="1100" dirty="0"/>
              <a:t> til å bruke </a:t>
            </a:r>
            <a:r>
              <a:rPr lang="nb-NO" sz="1100" dirty="0" err="1"/>
              <a:t>desse</a:t>
            </a:r>
            <a:r>
              <a:rPr lang="nb-NO" sz="1100" dirty="0"/>
              <a:t> materiala i </a:t>
            </a:r>
            <a:r>
              <a:rPr lang="nb-NO" sz="1100" dirty="0" err="1"/>
              <a:t>eit</a:t>
            </a:r>
            <a:r>
              <a:rPr lang="nb-NO" sz="1100" dirty="0"/>
              <a:t> energieffektivt hus enn varmeleiingsevne?</a:t>
            </a:r>
          </a:p>
        </p:txBody>
      </p:sp>
      <p:sp>
        <p:nvSpPr>
          <p:cNvPr id="54" name="TekstSylinder 53">
            <a:extLst>
              <a:ext uri="{FF2B5EF4-FFF2-40B4-BE49-F238E27FC236}">
                <a16:creationId xmlns:a16="http://schemas.microsoft.com/office/drawing/2014/main" id="{5D5BF4EC-6C80-4FE7-875F-178185EB115E}"/>
              </a:ext>
            </a:extLst>
          </p:cNvPr>
          <p:cNvSpPr txBox="1"/>
          <p:nvPr/>
        </p:nvSpPr>
        <p:spPr>
          <a:xfrm>
            <a:off x="398007" y="893010"/>
            <a:ext cx="6022320" cy="938719"/>
          </a:xfrm>
          <a:prstGeom prst="rect">
            <a:avLst/>
          </a:prstGeom>
          <a:noFill/>
        </p:spPr>
        <p:txBody>
          <a:bodyPr wrap="square" rtlCol="0">
            <a:spAutoFit/>
          </a:bodyPr>
          <a:lstStyle/>
          <a:p>
            <a:r>
              <a:rPr lang="nb-NO" sz="1100" dirty="0"/>
              <a:t>Varme er energi som blir overført fordi </a:t>
            </a:r>
            <a:r>
              <a:rPr lang="nb-NO" sz="1100" dirty="0" err="1"/>
              <a:t>gjenstandar</a:t>
            </a:r>
            <a:r>
              <a:rPr lang="nb-NO" sz="1100" dirty="0"/>
              <a:t> har ulik temperatur. Ingen </a:t>
            </a:r>
            <a:r>
              <a:rPr lang="nb-NO" sz="1100" dirty="0" err="1"/>
              <a:t>gjenstandar</a:t>
            </a:r>
            <a:r>
              <a:rPr lang="nb-NO" sz="1100" dirty="0"/>
              <a:t> kan </a:t>
            </a:r>
            <a:r>
              <a:rPr lang="nb-NO" sz="1100" dirty="0" err="1"/>
              <a:t>innehalde</a:t>
            </a:r>
            <a:r>
              <a:rPr lang="nb-NO" sz="1100" dirty="0"/>
              <a:t> varme, det er kun </a:t>
            </a:r>
            <a:r>
              <a:rPr lang="nb-NO" sz="1100" dirty="0" err="1"/>
              <a:t>noko</a:t>
            </a:r>
            <a:r>
              <a:rPr lang="nb-NO" sz="1100" dirty="0"/>
              <a:t> som kan bli overført </a:t>
            </a:r>
            <a:r>
              <a:rPr lang="nb-NO" sz="1100" dirty="0" err="1"/>
              <a:t>frå</a:t>
            </a:r>
            <a:r>
              <a:rPr lang="nb-NO" sz="1100" dirty="0"/>
              <a:t> </a:t>
            </a:r>
            <a:r>
              <a:rPr lang="nb-NO" sz="1100" dirty="0" err="1"/>
              <a:t>eit</a:t>
            </a:r>
            <a:r>
              <a:rPr lang="nb-NO" sz="1100" dirty="0"/>
              <a:t> system til </a:t>
            </a:r>
            <a:r>
              <a:rPr lang="nb-NO" sz="1100" dirty="0" err="1"/>
              <a:t>eit</a:t>
            </a:r>
            <a:r>
              <a:rPr lang="nb-NO" sz="1100" dirty="0"/>
              <a:t> anna. </a:t>
            </a:r>
            <a:r>
              <a:rPr lang="nb-NO" sz="1100" dirty="0" err="1"/>
              <a:t>Eit</a:t>
            </a:r>
            <a:r>
              <a:rPr lang="nb-NO" sz="1100" dirty="0"/>
              <a:t> slikt system med høg temperatur kan til dømes </a:t>
            </a:r>
            <a:r>
              <a:rPr lang="nb-NO" sz="1100" dirty="0" err="1"/>
              <a:t>vere</a:t>
            </a:r>
            <a:r>
              <a:rPr lang="nb-NO" sz="1100" dirty="0"/>
              <a:t> deg </a:t>
            </a:r>
            <a:r>
              <a:rPr lang="nb-NO" sz="1100" dirty="0" err="1"/>
              <a:t>sjølv</a:t>
            </a:r>
            <a:r>
              <a:rPr lang="nb-NO" sz="1100" dirty="0"/>
              <a:t>, og </a:t>
            </a:r>
            <a:r>
              <a:rPr lang="nb-NO" sz="1100" dirty="0" err="1"/>
              <a:t>eit</a:t>
            </a:r>
            <a:r>
              <a:rPr lang="nb-NO" sz="1100" dirty="0"/>
              <a:t> system med </a:t>
            </a:r>
            <a:r>
              <a:rPr lang="nb-NO" sz="1100" dirty="0" err="1"/>
              <a:t>lågare</a:t>
            </a:r>
            <a:r>
              <a:rPr lang="nb-NO" sz="1100" dirty="0"/>
              <a:t> temperatur kan </a:t>
            </a:r>
            <a:r>
              <a:rPr lang="nb-NO" sz="1100" dirty="0" err="1"/>
              <a:t>vere</a:t>
            </a:r>
            <a:r>
              <a:rPr lang="nb-NO" sz="1100" dirty="0"/>
              <a:t> lufta rundt deg. Da vil det bli overført varme </a:t>
            </a:r>
            <a:r>
              <a:rPr lang="nb-NO" sz="1100" dirty="0" err="1"/>
              <a:t>frå</a:t>
            </a:r>
            <a:r>
              <a:rPr lang="nb-NO" sz="1100" dirty="0"/>
              <a:t> deg til lufta rundt deg. Som </a:t>
            </a:r>
            <a:r>
              <a:rPr lang="nb-NO" sz="1100" dirty="0" err="1"/>
              <a:t>oftast</a:t>
            </a:r>
            <a:r>
              <a:rPr lang="nb-NO" sz="1100" dirty="0"/>
              <a:t> ønsker vi </a:t>
            </a:r>
            <a:r>
              <a:rPr lang="nb-NO" sz="1100" dirty="0" err="1"/>
              <a:t>ikkje</a:t>
            </a:r>
            <a:r>
              <a:rPr lang="nb-NO" sz="1100" dirty="0"/>
              <a:t> å overføre så </a:t>
            </a:r>
            <a:r>
              <a:rPr lang="nb-NO" sz="1100" dirty="0" err="1"/>
              <a:t>mykje</a:t>
            </a:r>
            <a:r>
              <a:rPr lang="nb-NO" sz="1100" dirty="0"/>
              <a:t> varme, da </a:t>
            </a:r>
            <a:r>
              <a:rPr lang="nb-NO" sz="1100" dirty="0" err="1"/>
              <a:t>minkar</a:t>
            </a:r>
            <a:r>
              <a:rPr lang="nb-NO" sz="1100" dirty="0"/>
              <a:t> temperaturen vår, og vi frys. Da kan vi sørge for å bruke ei form for</a:t>
            </a:r>
          </a:p>
        </p:txBody>
      </p:sp>
      <p:sp>
        <p:nvSpPr>
          <p:cNvPr id="58" name="TekstSylinder 57">
            <a:extLst>
              <a:ext uri="{FF2B5EF4-FFF2-40B4-BE49-F238E27FC236}">
                <a16:creationId xmlns:a16="http://schemas.microsoft.com/office/drawing/2014/main" id="{CF0CFCE7-8B74-48AD-85DE-059799298661}"/>
              </a:ext>
            </a:extLst>
          </p:cNvPr>
          <p:cNvSpPr txBox="1"/>
          <p:nvPr/>
        </p:nvSpPr>
        <p:spPr>
          <a:xfrm>
            <a:off x="357278" y="8369972"/>
            <a:ext cx="6022320" cy="1338828"/>
          </a:xfrm>
          <a:prstGeom prst="rect">
            <a:avLst/>
          </a:prstGeom>
          <a:noFill/>
        </p:spPr>
        <p:txBody>
          <a:bodyPr wrap="square" rtlCol="0">
            <a:spAutoFit/>
          </a:bodyPr>
          <a:lstStyle/>
          <a:p>
            <a:r>
              <a:rPr lang="nb-NO" sz="1100" b="1" dirty="0"/>
              <a:t>Energiproduksjon</a:t>
            </a:r>
          </a:p>
          <a:p>
            <a:endParaRPr lang="nb-NO" sz="400" b="1" dirty="0"/>
          </a:p>
          <a:p>
            <a:r>
              <a:rPr lang="nb-NO" sz="1100" dirty="0" err="1"/>
              <a:t>Sidan</a:t>
            </a:r>
            <a:r>
              <a:rPr lang="nb-NO" sz="1100" dirty="0"/>
              <a:t> energi </a:t>
            </a:r>
            <a:r>
              <a:rPr lang="nb-NO" sz="1100" dirty="0" err="1"/>
              <a:t>ikkje</a:t>
            </a:r>
            <a:r>
              <a:rPr lang="nb-NO" sz="1100" dirty="0"/>
              <a:t> kan oppstå eller forsvinne, </a:t>
            </a:r>
            <a:r>
              <a:rPr lang="nb-NO" sz="1100" dirty="0" err="1"/>
              <a:t>berre</a:t>
            </a:r>
            <a:r>
              <a:rPr lang="nb-NO" sz="1100" dirty="0"/>
              <a:t> </a:t>
            </a:r>
            <a:r>
              <a:rPr lang="nb-NO" sz="1100" dirty="0" err="1"/>
              <a:t>omdannast</a:t>
            </a:r>
            <a:r>
              <a:rPr lang="nb-NO" sz="1100" dirty="0"/>
              <a:t> til andre typer energi, er all elektrisitetsproduksjon </a:t>
            </a:r>
            <a:r>
              <a:rPr lang="nb-NO" sz="1100" dirty="0" err="1"/>
              <a:t>eigentleg</a:t>
            </a:r>
            <a:r>
              <a:rPr lang="nb-NO" sz="1100" dirty="0"/>
              <a:t> </a:t>
            </a:r>
            <a:r>
              <a:rPr lang="nb-NO" sz="1100" dirty="0" err="1"/>
              <a:t>berre</a:t>
            </a:r>
            <a:r>
              <a:rPr lang="nb-NO" sz="1100" dirty="0"/>
              <a:t> ei omforming. Med vannkraft blir stillingsenergien til vatnet omgjort til elektrisitet, med vindkraft blir rørsleenergien til lufta (vinden) omgjort til elektrisitet. For fossile brensel er det kjemisk energi som blir omgjort til elektrisitet eller varme, men da blir store mengder CO</a:t>
            </a:r>
            <a:r>
              <a:rPr lang="nb-NO" sz="1100" baseline="-25000" dirty="0"/>
              <a:t>2 </a:t>
            </a:r>
            <a:r>
              <a:rPr lang="nb-NO" sz="1100" dirty="0"/>
              <a:t> frigjeve. Dette fører til globale </a:t>
            </a:r>
            <a:r>
              <a:rPr lang="nb-NO" sz="1100" dirty="0" err="1"/>
              <a:t>klimaendringar</a:t>
            </a:r>
            <a:r>
              <a:rPr lang="nb-NO" sz="1100" dirty="0"/>
              <a:t>. Dersom vi klarer å bruke mindre energi, mellom anna ved å ha mest </a:t>
            </a:r>
            <a:r>
              <a:rPr lang="nb-NO" sz="1100" dirty="0" err="1"/>
              <a:t>mogleg</a:t>
            </a:r>
            <a:r>
              <a:rPr lang="nb-NO" sz="1100" dirty="0"/>
              <a:t> energieffektive hus, vil vi kunne redusere  CO</a:t>
            </a:r>
            <a:r>
              <a:rPr lang="nb-NO" sz="1100" baseline="-25000" dirty="0"/>
              <a:t>2</a:t>
            </a:r>
            <a:r>
              <a:rPr lang="nb-NO" sz="1100" dirty="0"/>
              <a:t>-utsleppa våre. </a:t>
            </a:r>
          </a:p>
        </p:txBody>
      </p:sp>
      <p:sp>
        <p:nvSpPr>
          <p:cNvPr id="61" name="TekstSylinder 60">
            <a:extLst>
              <a:ext uri="{FF2B5EF4-FFF2-40B4-BE49-F238E27FC236}">
                <a16:creationId xmlns:a16="http://schemas.microsoft.com/office/drawing/2014/main" id="{F66EEE5A-037F-48FB-B443-99DAAA4715FE}"/>
              </a:ext>
            </a:extLst>
          </p:cNvPr>
          <p:cNvSpPr txBox="1"/>
          <p:nvPr/>
        </p:nvSpPr>
        <p:spPr>
          <a:xfrm>
            <a:off x="397711" y="3265662"/>
            <a:ext cx="5974618" cy="600164"/>
          </a:xfrm>
          <a:prstGeom prst="rect">
            <a:avLst/>
          </a:prstGeom>
          <a:noFill/>
        </p:spPr>
        <p:txBody>
          <a:bodyPr wrap="square" rtlCol="0">
            <a:spAutoFit/>
          </a:bodyPr>
          <a:lstStyle/>
          <a:p>
            <a:r>
              <a:rPr lang="nb-NO" sz="1100" dirty="0"/>
              <a:t>Kor gode </a:t>
            </a:r>
            <a:r>
              <a:rPr lang="nb-NO" sz="1100" dirty="0" err="1"/>
              <a:t>varmeisolatorar</a:t>
            </a:r>
            <a:r>
              <a:rPr lang="nb-NO" sz="1100" dirty="0"/>
              <a:t> materiale er, heng </a:t>
            </a:r>
            <a:r>
              <a:rPr lang="nb-NO" sz="1100" dirty="0" err="1"/>
              <a:t>saman</a:t>
            </a:r>
            <a:r>
              <a:rPr lang="nb-NO" sz="1100" dirty="0"/>
              <a:t> med varmeleiingsevna </a:t>
            </a:r>
            <a:r>
              <a:rPr lang="nb-NO" sz="1100" dirty="0" err="1"/>
              <a:t>deira</a:t>
            </a:r>
            <a:r>
              <a:rPr lang="nb-NO" sz="1100" dirty="0"/>
              <a:t>. Varmeleiingsevna seier </a:t>
            </a:r>
            <a:r>
              <a:rPr lang="nb-NO" sz="1100" dirty="0" err="1"/>
              <a:t>noko</a:t>
            </a:r>
            <a:r>
              <a:rPr lang="nb-NO" sz="1100" dirty="0"/>
              <a:t> om kor godt </a:t>
            </a:r>
            <a:r>
              <a:rPr lang="nb-NO" sz="1100" dirty="0" err="1"/>
              <a:t>eit</a:t>
            </a:r>
            <a:r>
              <a:rPr lang="nb-NO" sz="1100" dirty="0"/>
              <a:t> materiale leier varme. Dersom </a:t>
            </a:r>
            <a:r>
              <a:rPr lang="nb-NO" sz="1100" dirty="0" err="1"/>
              <a:t>eit</a:t>
            </a:r>
            <a:r>
              <a:rPr lang="nb-NO" sz="1100" dirty="0"/>
              <a:t> materiale har god varmeleiingsevne, er det </a:t>
            </a:r>
            <a:r>
              <a:rPr lang="nb-NO" sz="1100" dirty="0" err="1"/>
              <a:t>ein</a:t>
            </a:r>
            <a:r>
              <a:rPr lang="nb-NO" sz="1100" dirty="0"/>
              <a:t> </a:t>
            </a:r>
            <a:r>
              <a:rPr lang="nb-NO" sz="1100" dirty="0" err="1"/>
              <a:t>dårleg</a:t>
            </a:r>
            <a:r>
              <a:rPr lang="nb-NO" sz="1100" dirty="0"/>
              <a:t> varmeisolator.</a:t>
            </a:r>
          </a:p>
        </p:txBody>
      </p:sp>
      <p:sp>
        <p:nvSpPr>
          <p:cNvPr id="63" name="Rektangel 62">
            <a:extLst>
              <a:ext uri="{FF2B5EF4-FFF2-40B4-BE49-F238E27FC236}">
                <a16:creationId xmlns:a16="http://schemas.microsoft.com/office/drawing/2014/main" id="{A58E7784-F69C-4CAA-AF0C-5FFA27DC88E7}"/>
              </a:ext>
            </a:extLst>
          </p:cNvPr>
          <p:cNvSpPr/>
          <p:nvPr/>
        </p:nvSpPr>
        <p:spPr>
          <a:xfrm>
            <a:off x="5415026" y="5355744"/>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Garn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ktangel 63">
            <a:extLst>
              <a:ext uri="{FF2B5EF4-FFF2-40B4-BE49-F238E27FC236}">
                <a16:creationId xmlns:a16="http://schemas.microsoft.com/office/drawing/2014/main" id="{58CEAB45-0020-4EC0-9638-F8EB3893C0D1}"/>
              </a:ext>
            </a:extLst>
          </p:cNvPr>
          <p:cNvSpPr/>
          <p:nvPr/>
        </p:nvSpPr>
        <p:spPr>
          <a:xfrm>
            <a:off x="802072" y="6636302"/>
            <a:ext cx="477671"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solidFill>
                  <a:prstClr val="black"/>
                </a:solidFill>
                <a:latin typeface="Calibri" panose="020F0502020204030204"/>
              </a:rPr>
              <a:t>Plast</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ktangel 64">
            <a:extLst>
              <a:ext uri="{FF2B5EF4-FFF2-40B4-BE49-F238E27FC236}">
                <a16:creationId xmlns:a16="http://schemas.microsoft.com/office/drawing/2014/main" id="{AB4F4856-7A1E-4D6E-A8D8-3B31D29405C1}"/>
              </a:ext>
            </a:extLst>
          </p:cNvPr>
          <p:cNvSpPr/>
          <p:nvPr/>
        </p:nvSpPr>
        <p:spPr>
          <a:xfrm>
            <a:off x="1708476" y="6636302"/>
            <a:ext cx="777732"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Kakelys</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kstSylinder 61">
            <a:extLst>
              <a:ext uri="{FF2B5EF4-FFF2-40B4-BE49-F238E27FC236}">
                <a16:creationId xmlns:a16="http://schemas.microsoft.com/office/drawing/2014/main" id="{8B7E38A0-F39F-4522-B604-DF9BBAEAC052}"/>
              </a:ext>
            </a:extLst>
          </p:cNvPr>
          <p:cNvSpPr txBox="1"/>
          <p:nvPr/>
        </p:nvSpPr>
        <p:spPr>
          <a:xfrm>
            <a:off x="3882325" y="3781955"/>
            <a:ext cx="2474506" cy="600164"/>
          </a:xfrm>
          <a:prstGeom prst="rect">
            <a:avLst/>
          </a:prstGeom>
          <a:noFill/>
          <a:ln>
            <a:solidFill>
              <a:schemeClr val="tx1"/>
            </a:solidFill>
          </a:ln>
        </p:spPr>
        <p:txBody>
          <a:bodyPr wrap="square" rtlCol="0">
            <a:spAutoFit/>
          </a:bodyPr>
          <a:lstStyle/>
          <a:p>
            <a:r>
              <a:rPr lang="nb-NO" sz="1100" b="1" dirty="0"/>
              <a:t>Snakk om</a:t>
            </a:r>
          </a:p>
          <a:p>
            <a:r>
              <a:rPr lang="nb-NO" sz="1100" dirty="0"/>
              <a:t>Har du </a:t>
            </a:r>
            <a:r>
              <a:rPr lang="nb-NO" sz="1100" dirty="0" err="1"/>
              <a:t>høyrt</a:t>
            </a:r>
            <a:r>
              <a:rPr lang="nb-NO" sz="1100" dirty="0"/>
              <a:t> om </a:t>
            </a:r>
            <a:r>
              <a:rPr lang="nb-NO" sz="1100" dirty="0" err="1"/>
              <a:t>leiar</a:t>
            </a:r>
            <a:r>
              <a:rPr lang="nb-NO" sz="1100" dirty="0"/>
              <a:t> og isolator i andre </a:t>
            </a:r>
            <a:r>
              <a:rPr lang="nb-NO" sz="1100" dirty="0" err="1"/>
              <a:t>samanhengar</a:t>
            </a:r>
            <a:r>
              <a:rPr lang="nb-NO" sz="1100" dirty="0"/>
              <a:t> enn varmeleiing?</a:t>
            </a:r>
          </a:p>
        </p:txBody>
      </p:sp>
      <p:sp>
        <p:nvSpPr>
          <p:cNvPr id="66" name="TekstSylinder 65">
            <a:extLst>
              <a:ext uri="{FF2B5EF4-FFF2-40B4-BE49-F238E27FC236}">
                <a16:creationId xmlns:a16="http://schemas.microsoft.com/office/drawing/2014/main" id="{68AA1A06-2D5C-46C5-BD28-986F1CD8D8DC}"/>
              </a:ext>
            </a:extLst>
          </p:cNvPr>
          <p:cNvSpPr txBox="1"/>
          <p:nvPr/>
        </p:nvSpPr>
        <p:spPr>
          <a:xfrm>
            <a:off x="397415" y="3819198"/>
            <a:ext cx="3347580" cy="600164"/>
          </a:xfrm>
          <a:prstGeom prst="rect">
            <a:avLst/>
          </a:prstGeom>
          <a:noFill/>
        </p:spPr>
        <p:txBody>
          <a:bodyPr wrap="square" rtlCol="0">
            <a:spAutoFit/>
          </a:bodyPr>
          <a:lstStyle/>
          <a:p>
            <a:r>
              <a:rPr lang="nb-NO" sz="1100" dirty="0"/>
              <a:t>I </a:t>
            </a:r>
            <a:r>
              <a:rPr lang="nb-NO" sz="1100" dirty="0" err="1"/>
              <a:t>ein</a:t>
            </a:r>
            <a:r>
              <a:rPr lang="nb-NO" sz="1100" dirty="0"/>
              <a:t> termos er heile poenget å sørge for at minst </a:t>
            </a:r>
            <a:r>
              <a:rPr lang="nb-NO" sz="1100" dirty="0" err="1"/>
              <a:t>mogleg</a:t>
            </a:r>
            <a:r>
              <a:rPr lang="nb-NO" sz="1100" dirty="0"/>
              <a:t> varme slepp ut til </a:t>
            </a:r>
            <a:r>
              <a:rPr lang="nb-NO" sz="1100" dirty="0" err="1"/>
              <a:t>omgivnadene</a:t>
            </a:r>
            <a:r>
              <a:rPr lang="nb-NO" sz="1100" dirty="0"/>
              <a:t>. Til </a:t>
            </a:r>
            <a:r>
              <a:rPr lang="nb-NO" sz="1100" dirty="0" err="1"/>
              <a:t>vanleg</a:t>
            </a:r>
            <a:r>
              <a:rPr lang="nb-NO" sz="1100" dirty="0"/>
              <a:t> er </a:t>
            </a:r>
            <a:r>
              <a:rPr lang="nb-NO" sz="1100" dirty="0" err="1"/>
              <a:t>termosar</a:t>
            </a:r>
            <a:r>
              <a:rPr lang="nb-NO" sz="1100" dirty="0"/>
              <a:t> i </a:t>
            </a:r>
            <a:r>
              <a:rPr lang="nb-NO" sz="1100" dirty="0" err="1"/>
              <a:t>hovudsak</a:t>
            </a:r>
            <a:r>
              <a:rPr lang="nb-NO" sz="1100" dirty="0"/>
              <a:t> samansette av glas, plast og stål.</a:t>
            </a:r>
            <a:endParaRPr lang="nb-NO" sz="400" dirty="0"/>
          </a:p>
        </p:txBody>
      </p:sp>
      <p:sp>
        <p:nvSpPr>
          <p:cNvPr id="67" name="Rektangel 66">
            <a:extLst>
              <a:ext uri="{FF2B5EF4-FFF2-40B4-BE49-F238E27FC236}">
                <a16:creationId xmlns:a16="http://schemas.microsoft.com/office/drawing/2014/main" id="{D543CB0D-CFCB-43E0-A225-9A62A3E7C0C6}"/>
              </a:ext>
            </a:extLst>
          </p:cNvPr>
          <p:cNvSpPr/>
          <p:nvPr/>
        </p:nvSpPr>
        <p:spPr>
          <a:xfrm>
            <a:off x="477296" y="4549163"/>
            <a:ext cx="5902302" cy="2435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lysbildenummer 3">
            <a:extLst>
              <a:ext uri="{FF2B5EF4-FFF2-40B4-BE49-F238E27FC236}">
                <a16:creationId xmlns:a16="http://schemas.microsoft.com/office/drawing/2014/main" id="{5B8F8F24-16ED-4EE0-9004-A8785441F32E}"/>
              </a:ext>
            </a:extLst>
          </p:cNvPr>
          <p:cNvSpPr>
            <a:spLocks noGrp="1"/>
          </p:cNvSpPr>
          <p:nvPr>
            <p:ph type="sldNum" sz="quarter" idx="12"/>
          </p:nvPr>
        </p:nvSpPr>
        <p:spPr>
          <a:xfrm>
            <a:off x="4970778" y="9326078"/>
            <a:ext cx="1543050" cy="527403"/>
          </a:xfrm>
        </p:spPr>
        <p:txBody>
          <a:bodyPr/>
          <a:lstStyle/>
          <a:p>
            <a:fld id="{8BCDA449-1FD9-4B7A-9E85-B244E6DC9C56}" type="slidenum">
              <a:rPr lang="nb-NO" smtClean="0"/>
              <a:t>1</a:t>
            </a:fld>
            <a:endParaRPr lang="nb-NO" dirty="0"/>
          </a:p>
        </p:txBody>
      </p:sp>
      <p:pic>
        <p:nvPicPr>
          <p:cNvPr id="22" name="Bilde 21" descr="Et bilde som inneholder vann, drikkevarer, flaske&#10;&#10;Automatisk generert beskrivelse">
            <a:extLst>
              <a:ext uri="{FF2B5EF4-FFF2-40B4-BE49-F238E27FC236}">
                <a16:creationId xmlns:a16="http://schemas.microsoft.com/office/drawing/2014/main" id="{02DE8136-12B0-4735-B5FF-3257FBFF87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74" y="5617354"/>
            <a:ext cx="777731" cy="1095395"/>
          </a:xfrm>
          <a:prstGeom prst="rect">
            <a:avLst/>
          </a:prstGeom>
        </p:spPr>
      </p:pic>
      <p:pic>
        <p:nvPicPr>
          <p:cNvPr id="24" name="Bilde 23" descr="Et bilde som inneholder klær, bukse, slips&#10;&#10;Automatisk generert beskrivelse">
            <a:extLst>
              <a:ext uri="{FF2B5EF4-FFF2-40B4-BE49-F238E27FC236}">
                <a16:creationId xmlns:a16="http://schemas.microsoft.com/office/drawing/2014/main" id="{8E4D34FA-7383-414E-83A8-369A2710E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1736" y="5711735"/>
            <a:ext cx="246596" cy="1025447"/>
          </a:xfrm>
          <a:prstGeom prst="rect">
            <a:avLst/>
          </a:prstGeom>
        </p:spPr>
      </p:pic>
      <p:pic>
        <p:nvPicPr>
          <p:cNvPr id="39" name="Bilde 38">
            <a:extLst>
              <a:ext uri="{FF2B5EF4-FFF2-40B4-BE49-F238E27FC236}">
                <a16:creationId xmlns:a16="http://schemas.microsoft.com/office/drawing/2014/main" id="{C6D3C1D6-1F66-494E-BB9D-874F0E0954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608" y="4657734"/>
            <a:ext cx="1036236" cy="744017"/>
          </a:xfrm>
          <a:prstGeom prst="rect">
            <a:avLst/>
          </a:prstGeom>
        </p:spPr>
      </p:pic>
      <p:pic>
        <p:nvPicPr>
          <p:cNvPr id="41" name="Bilde 40" descr="Et bilde som inneholder kjevle&#10;&#10;Automatisk generert beskrivelse">
            <a:extLst>
              <a:ext uri="{FF2B5EF4-FFF2-40B4-BE49-F238E27FC236}">
                <a16:creationId xmlns:a16="http://schemas.microsoft.com/office/drawing/2014/main" id="{61FC4AA9-975D-4379-8309-5CD1DC8DD0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9945" y="4675257"/>
            <a:ext cx="1067729" cy="708972"/>
          </a:xfrm>
          <a:prstGeom prst="rect">
            <a:avLst/>
          </a:prstGeom>
        </p:spPr>
      </p:pic>
      <p:sp>
        <p:nvSpPr>
          <p:cNvPr id="25" name="TekstSylinder 24">
            <a:extLst>
              <a:ext uri="{FF2B5EF4-FFF2-40B4-BE49-F238E27FC236}">
                <a16:creationId xmlns:a16="http://schemas.microsoft.com/office/drawing/2014/main" id="{2BB3E479-ADCC-47AA-B38E-98B964B6BD80}"/>
              </a:ext>
            </a:extLst>
          </p:cNvPr>
          <p:cNvSpPr txBox="1"/>
          <p:nvPr/>
        </p:nvSpPr>
        <p:spPr>
          <a:xfrm>
            <a:off x="374514" y="8161554"/>
            <a:ext cx="1314450" cy="153888"/>
          </a:xfrm>
          <a:prstGeom prst="rect">
            <a:avLst/>
          </a:prstGeom>
          <a:noFill/>
        </p:spPr>
        <p:txBody>
          <a:bodyPr wrap="square" rtlCol="0">
            <a:spAutoFit/>
          </a:bodyPr>
          <a:lstStyle/>
          <a:p>
            <a:r>
              <a:rPr lang="en-US" sz="400" b="0" i="0" dirty="0" err="1">
                <a:effectLst/>
                <a:latin typeface="Roboto" panose="02000000000000000000" pitchFamily="2" charset="0"/>
              </a:rPr>
              <a:t>Foto</a:t>
            </a:r>
            <a:r>
              <a:rPr lang="en-US" sz="400" b="0" i="0" dirty="0">
                <a:effectLst/>
                <a:latin typeface="Roboto" panose="02000000000000000000" pitchFamily="2" charset="0"/>
              </a:rPr>
              <a:t>: Takako Picture Lab / Shutterstock.com</a:t>
            </a:r>
            <a:endParaRPr lang="nb-NO" sz="400" dirty="0"/>
          </a:p>
        </p:txBody>
      </p:sp>
      <p:pic>
        <p:nvPicPr>
          <p:cNvPr id="27" name="Bilde 26" descr="Et bilde som inneholder utendørs, bygning&#10;&#10;Automatisk generert beskrivelse">
            <a:extLst>
              <a:ext uri="{FF2B5EF4-FFF2-40B4-BE49-F238E27FC236}">
                <a16:creationId xmlns:a16="http://schemas.microsoft.com/office/drawing/2014/main" id="{F74E1494-A877-4674-881B-544FE950D6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96" y="7149292"/>
            <a:ext cx="1529097" cy="1012262"/>
          </a:xfrm>
          <a:prstGeom prst="rect">
            <a:avLst/>
          </a:prstGeom>
        </p:spPr>
      </p:pic>
    </p:spTree>
    <p:extLst>
      <p:ext uri="{BB962C8B-B14F-4D97-AF65-F5344CB8AC3E}">
        <p14:creationId xmlns:p14="http://schemas.microsoft.com/office/powerpoint/2010/main" val="181829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FFCF92-8D56-4568-AB37-B1A2210634CC}"/>
              </a:ext>
            </a:extLst>
          </p:cNvPr>
          <p:cNvSpPr>
            <a:spLocks noGrp="1"/>
          </p:cNvSpPr>
          <p:nvPr>
            <p:ph type="title"/>
          </p:nvPr>
        </p:nvSpPr>
        <p:spPr>
          <a:xfrm>
            <a:off x="480722" y="226250"/>
            <a:ext cx="5915025" cy="782780"/>
          </a:xfrm>
        </p:spPr>
        <p:txBody>
          <a:bodyPr>
            <a:normAutofit fontScale="90000"/>
          </a:bodyPr>
          <a:lstStyle/>
          <a:p>
            <a:r>
              <a:rPr lang="nb-NO" dirty="0"/>
              <a:t>Lag </a:t>
            </a:r>
            <a:r>
              <a:rPr lang="nb-NO" dirty="0" err="1"/>
              <a:t>eit</a:t>
            </a:r>
            <a:r>
              <a:rPr lang="nb-NO" dirty="0"/>
              <a:t> energieffektivt hus</a:t>
            </a:r>
            <a:br>
              <a:rPr lang="nb-NO" dirty="0"/>
            </a:br>
            <a:r>
              <a:rPr lang="nb-NO" sz="1800" dirty="0"/>
              <a:t>- mål temperaturen med radiostyrt </a:t>
            </a:r>
            <a:r>
              <a:rPr lang="nb-NO" sz="1800" dirty="0" err="1"/>
              <a:t>micro:bit</a:t>
            </a:r>
            <a:endParaRPr lang="nb-NO" dirty="0"/>
          </a:p>
        </p:txBody>
      </p:sp>
      <p:sp>
        <p:nvSpPr>
          <p:cNvPr id="20" name="TekstSylinder 19">
            <a:extLst>
              <a:ext uri="{FF2B5EF4-FFF2-40B4-BE49-F238E27FC236}">
                <a16:creationId xmlns:a16="http://schemas.microsoft.com/office/drawing/2014/main" id="{8B025384-BE2D-42A8-A7EE-9C946187E21E}"/>
              </a:ext>
            </a:extLst>
          </p:cNvPr>
          <p:cNvSpPr txBox="1"/>
          <p:nvPr/>
        </p:nvSpPr>
        <p:spPr>
          <a:xfrm>
            <a:off x="458319" y="6311337"/>
            <a:ext cx="580601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4:</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Test kor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mykje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temperaturen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endrar</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seg</a:t>
            </a:r>
            <a:r>
              <a:rPr lang="nb-NO" sz="1100" dirty="0">
                <a:solidFill>
                  <a:prstClr val="black"/>
                </a:solidFill>
                <a:latin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5:</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Samanlikne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resultata med andre i klassen.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Fekk</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nokon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andre mindre temperaturnedgang?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6:</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Gå tilbake til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andre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fasane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for å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gjere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planlagte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forbetringar</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Fase 7:</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Gjennomfør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siste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målingane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og dokumenter prosessen på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valfri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måte.</a:t>
            </a:r>
          </a:p>
        </p:txBody>
      </p:sp>
      <p:sp>
        <p:nvSpPr>
          <p:cNvPr id="33" name="TekstSylinder 32">
            <a:extLst>
              <a:ext uri="{FF2B5EF4-FFF2-40B4-BE49-F238E27FC236}">
                <a16:creationId xmlns:a16="http://schemas.microsoft.com/office/drawing/2014/main" id="{98CAB480-F830-485A-87BD-645F07E11710}"/>
              </a:ext>
            </a:extLst>
          </p:cNvPr>
          <p:cNvSpPr txBox="1"/>
          <p:nvPr/>
        </p:nvSpPr>
        <p:spPr>
          <a:xfrm>
            <a:off x="212430" y="7073943"/>
            <a:ext cx="6549252" cy="369332"/>
          </a:xfrm>
          <a:prstGeom prst="rect">
            <a:avLst/>
          </a:prstGeom>
          <a:noFill/>
        </p:spPr>
        <p:txBody>
          <a:bodyPr wrap="square" rtlCol="0">
            <a:spAutoFit/>
          </a:bodyPr>
          <a:lstStyle/>
          <a:p>
            <a:r>
              <a:rPr lang="nb-NO" dirty="0"/>
              <a:t>______________________________________________________</a:t>
            </a:r>
          </a:p>
        </p:txBody>
      </p:sp>
      <p:sp>
        <p:nvSpPr>
          <p:cNvPr id="13" name="Rektangel 12">
            <a:extLst>
              <a:ext uri="{FF2B5EF4-FFF2-40B4-BE49-F238E27FC236}">
                <a16:creationId xmlns:a16="http://schemas.microsoft.com/office/drawing/2014/main" id="{91876C61-7EFC-4561-AA1D-DEAF61BCAC82}"/>
              </a:ext>
            </a:extLst>
          </p:cNvPr>
          <p:cNvSpPr/>
          <p:nvPr/>
        </p:nvSpPr>
        <p:spPr>
          <a:xfrm>
            <a:off x="459945" y="1863650"/>
            <a:ext cx="3647520" cy="2139047"/>
          </a:xfrm>
          <a:prstGeom prst="rect">
            <a:avLst/>
          </a:prstGeom>
        </p:spPr>
        <p:txBody>
          <a:bodyPr wrap="square">
            <a:spAutoFit/>
          </a:bodyPr>
          <a:lstStyle/>
          <a:p>
            <a:pPr>
              <a:defRPr/>
            </a:pPr>
            <a:r>
              <a:rPr lang="nb-NO" sz="1100" b="1" dirty="0">
                <a:solidFill>
                  <a:prstClr val="black"/>
                </a:solidFill>
              </a:rPr>
              <a:t>Fase 1: </a:t>
            </a:r>
            <a:r>
              <a:rPr lang="nb-NO" sz="1100" dirty="0">
                <a:solidFill>
                  <a:prstClr val="black"/>
                </a:solidFill>
              </a:rPr>
              <a:t> Korleis </a:t>
            </a:r>
            <a:r>
              <a:rPr lang="nb-NO" sz="1100" dirty="0" err="1">
                <a:solidFill>
                  <a:prstClr val="black"/>
                </a:solidFill>
              </a:rPr>
              <a:t>verkar</a:t>
            </a:r>
            <a:r>
              <a:rPr lang="nb-NO" sz="1100" dirty="0">
                <a:solidFill>
                  <a:prstClr val="black"/>
                </a:solidFill>
              </a:rPr>
              <a:t> </a:t>
            </a:r>
            <a:r>
              <a:rPr lang="nb-NO" sz="1100" dirty="0" err="1">
                <a:solidFill>
                  <a:prstClr val="black"/>
                </a:solidFill>
              </a:rPr>
              <a:t>eit</a:t>
            </a:r>
            <a:r>
              <a:rPr lang="nb-NO" sz="1100" dirty="0">
                <a:solidFill>
                  <a:prstClr val="black"/>
                </a:solidFill>
              </a:rPr>
              <a:t> energieffektivt hus? De kan undersøke litt </a:t>
            </a:r>
            <a:r>
              <a:rPr lang="nb-NO" sz="1100" dirty="0" err="1">
                <a:solidFill>
                  <a:prstClr val="black"/>
                </a:solidFill>
              </a:rPr>
              <a:t>meir</a:t>
            </a:r>
            <a:r>
              <a:rPr lang="nb-NO" sz="1100" dirty="0">
                <a:solidFill>
                  <a:prstClr val="black"/>
                </a:solidFill>
              </a:rPr>
              <a:t> om teorien bak passivhus.</a:t>
            </a:r>
          </a:p>
          <a:p>
            <a:pPr>
              <a:defRPr/>
            </a:pPr>
            <a:endParaRPr lang="nb-NO" sz="400" dirty="0">
              <a:solidFill>
                <a:prstClr val="black"/>
              </a:solidFill>
            </a:endParaRPr>
          </a:p>
          <a:p>
            <a:pPr lvl="0">
              <a:defRPr/>
            </a:pPr>
            <a:r>
              <a:rPr lang="nb-NO" sz="1100" b="1" dirty="0">
                <a:solidFill>
                  <a:prstClr val="black"/>
                </a:solidFill>
              </a:rPr>
              <a:t>Fase 2: </a:t>
            </a:r>
            <a:r>
              <a:rPr lang="nb-NO" sz="1100" dirty="0">
                <a:solidFill>
                  <a:prstClr val="black"/>
                </a:solidFill>
              </a:rPr>
              <a:t>Det er viktig at de er åpne for alle slags </a:t>
            </a:r>
            <a:r>
              <a:rPr lang="nb-NO" sz="1100" dirty="0" err="1">
                <a:solidFill>
                  <a:prstClr val="black"/>
                </a:solidFill>
              </a:rPr>
              <a:t>idear</a:t>
            </a:r>
            <a:r>
              <a:rPr lang="nb-NO" sz="1100" dirty="0">
                <a:solidFill>
                  <a:prstClr val="black"/>
                </a:solidFill>
              </a:rPr>
              <a:t> og </a:t>
            </a:r>
            <a:r>
              <a:rPr lang="nb-NO" sz="1100" dirty="0" err="1">
                <a:solidFill>
                  <a:prstClr val="black"/>
                </a:solidFill>
              </a:rPr>
              <a:t>ikkje</a:t>
            </a:r>
            <a:r>
              <a:rPr lang="nb-NO" sz="1100" dirty="0">
                <a:solidFill>
                  <a:prstClr val="black"/>
                </a:solidFill>
              </a:rPr>
              <a:t> er for kritiske, da kan nyttige framlegg bli kutta ut for </a:t>
            </a:r>
            <a:r>
              <a:rPr lang="nb-NO" sz="1100" dirty="0" err="1">
                <a:solidFill>
                  <a:prstClr val="black"/>
                </a:solidFill>
              </a:rPr>
              <a:t>tidleg</a:t>
            </a:r>
            <a:r>
              <a:rPr lang="nb-NO" sz="1100" dirty="0">
                <a:solidFill>
                  <a:prstClr val="black"/>
                </a:solidFill>
              </a:rPr>
              <a:t>.</a:t>
            </a:r>
          </a:p>
          <a:p>
            <a:pPr lvl="0">
              <a:defRPr/>
            </a:pPr>
            <a:endParaRPr lang="nb-NO" sz="400" dirty="0">
              <a:solidFill>
                <a:prstClr val="black"/>
              </a:solidFill>
            </a:endParaRPr>
          </a:p>
          <a:p>
            <a:pPr marL="342900" lvl="0" indent="-342900">
              <a:buFont typeface="+mj-lt"/>
              <a:buAutoNum type="arabicPeriod"/>
              <a:defRPr/>
            </a:pPr>
            <a:r>
              <a:rPr lang="nb-NO" sz="1100" dirty="0">
                <a:solidFill>
                  <a:prstClr val="black"/>
                </a:solidFill>
              </a:rPr>
              <a:t>Tenk </a:t>
            </a:r>
            <a:r>
              <a:rPr lang="nb-NO" sz="1100" dirty="0" err="1">
                <a:solidFill>
                  <a:prstClr val="black"/>
                </a:solidFill>
              </a:rPr>
              <a:t>sjølv</a:t>
            </a:r>
            <a:r>
              <a:rPr lang="nb-NO" sz="1100" dirty="0">
                <a:solidFill>
                  <a:prstClr val="black"/>
                </a:solidFill>
              </a:rPr>
              <a:t> først og </a:t>
            </a:r>
            <a:r>
              <a:rPr lang="nb-NO" sz="1100" dirty="0" err="1">
                <a:solidFill>
                  <a:prstClr val="black"/>
                </a:solidFill>
              </a:rPr>
              <a:t>teikne</a:t>
            </a:r>
            <a:r>
              <a:rPr lang="nb-NO" sz="1100" dirty="0">
                <a:solidFill>
                  <a:prstClr val="black"/>
                </a:solidFill>
              </a:rPr>
              <a:t> skisser </a:t>
            </a:r>
            <a:r>
              <a:rPr lang="nb-NO" sz="1100" dirty="0" err="1">
                <a:solidFill>
                  <a:prstClr val="black"/>
                </a:solidFill>
              </a:rPr>
              <a:t>frå</a:t>
            </a:r>
            <a:r>
              <a:rPr lang="nb-NO" sz="1100" dirty="0">
                <a:solidFill>
                  <a:prstClr val="black"/>
                </a:solidFill>
              </a:rPr>
              <a:t> ulike </a:t>
            </a:r>
            <a:r>
              <a:rPr lang="nb-NO" sz="1100" dirty="0" err="1">
                <a:solidFill>
                  <a:prstClr val="black"/>
                </a:solidFill>
              </a:rPr>
              <a:t>vinklar</a:t>
            </a:r>
            <a:r>
              <a:rPr lang="nb-NO" sz="1100" dirty="0">
                <a:solidFill>
                  <a:prstClr val="black"/>
                </a:solidFill>
              </a:rPr>
              <a:t>.</a:t>
            </a:r>
          </a:p>
          <a:p>
            <a:pPr marL="342900" lvl="0" indent="-342900">
              <a:buFont typeface="+mj-lt"/>
              <a:buAutoNum type="arabicPeriod"/>
              <a:defRPr/>
            </a:pPr>
            <a:r>
              <a:rPr lang="nb-NO" sz="1100" dirty="0">
                <a:solidFill>
                  <a:prstClr val="black"/>
                </a:solidFill>
              </a:rPr>
              <a:t>Forklar ideen din for </a:t>
            </a:r>
            <a:r>
              <a:rPr lang="nb-NO" sz="1100" dirty="0" err="1">
                <a:solidFill>
                  <a:prstClr val="black"/>
                </a:solidFill>
              </a:rPr>
              <a:t>dei</a:t>
            </a:r>
            <a:r>
              <a:rPr lang="nb-NO" sz="1100" dirty="0">
                <a:solidFill>
                  <a:prstClr val="black"/>
                </a:solidFill>
              </a:rPr>
              <a:t> andre på gruppa. Bruk gjerne skissene i forklaringa.</a:t>
            </a:r>
          </a:p>
          <a:p>
            <a:pPr marL="342900" lvl="0" indent="-342900">
              <a:buFont typeface="+mj-lt"/>
              <a:buAutoNum type="arabicPeriod"/>
              <a:defRPr/>
            </a:pPr>
            <a:r>
              <a:rPr lang="nb-NO" sz="1100" dirty="0">
                <a:solidFill>
                  <a:prstClr val="black"/>
                </a:solidFill>
              </a:rPr>
              <a:t>Heile gruppa diskuterer </a:t>
            </a:r>
            <a:r>
              <a:rPr lang="nb-NO" sz="1100" dirty="0" err="1">
                <a:solidFill>
                  <a:prstClr val="black"/>
                </a:solidFill>
              </a:rPr>
              <a:t>dei</a:t>
            </a:r>
            <a:r>
              <a:rPr lang="nb-NO" sz="1100" dirty="0">
                <a:solidFill>
                  <a:prstClr val="black"/>
                </a:solidFill>
              </a:rPr>
              <a:t> ulike </a:t>
            </a:r>
            <a:r>
              <a:rPr lang="nb-NO" sz="1100" dirty="0" err="1">
                <a:solidFill>
                  <a:prstClr val="black"/>
                </a:solidFill>
              </a:rPr>
              <a:t>ideane</a:t>
            </a:r>
            <a:r>
              <a:rPr lang="nb-NO" sz="1100" dirty="0">
                <a:solidFill>
                  <a:prstClr val="black"/>
                </a:solidFill>
              </a:rPr>
              <a:t> og </a:t>
            </a:r>
            <a:r>
              <a:rPr lang="nb-NO" sz="1100" dirty="0" err="1">
                <a:solidFill>
                  <a:prstClr val="black"/>
                </a:solidFill>
              </a:rPr>
              <a:t>lagar</a:t>
            </a:r>
            <a:r>
              <a:rPr lang="nb-NO" sz="1100" dirty="0">
                <a:solidFill>
                  <a:prstClr val="black"/>
                </a:solidFill>
              </a:rPr>
              <a:t> </a:t>
            </a:r>
            <a:r>
              <a:rPr lang="nb-NO" sz="1100" dirty="0" err="1">
                <a:solidFill>
                  <a:prstClr val="black"/>
                </a:solidFill>
              </a:rPr>
              <a:t>ein</a:t>
            </a:r>
            <a:r>
              <a:rPr lang="nb-NO" sz="1100" dirty="0">
                <a:solidFill>
                  <a:prstClr val="black"/>
                </a:solidFill>
              </a:rPr>
              <a:t> felles hypotese for bygging.</a:t>
            </a:r>
          </a:p>
          <a:p>
            <a:pPr lvl="0">
              <a:defRPr/>
            </a:pPr>
            <a:endParaRPr lang="nb-NO" sz="400" dirty="0">
              <a:solidFill>
                <a:prstClr val="black"/>
              </a:solidFill>
            </a:endParaRPr>
          </a:p>
          <a:p>
            <a:pPr>
              <a:defRPr/>
            </a:pPr>
            <a:r>
              <a:rPr lang="nb-NO" sz="1100" b="1" dirty="0">
                <a:solidFill>
                  <a:prstClr val="black"/>
                </a:solidFill>
              </a:rPr>
              <a:t>Fase 3: </a:t>
            </a:r>
            <a:r>
              <a:rPr lang="nb-NO" sz="1100" dirty="0">
                <a:solidFill>
                  <a:prstClr val="black"/>
                </a:solidFill>
              </a:rPr>
              <a:t>Gjennomfør planen </a:t>
            </a:r>
            <a:r>
              <a:rPr lang="nb-NO" sz="1100" dirty="0" err="1">
                <a:solidFill>
                  <a:prstClr val="black"/>
                </a:solidFill>
              </a:rPr>
              <a:t>dykkar</a:t>
            </a:r>
            <a:r>
              <a:rPr lang="nb-NO" sz="1100" dirty="0">
                <a:solidFill>
                  <a:prstClr val="black"/>
                </a:solidFill>
              </a:rPr>
              <a:t> for å lage huset, og lag programmet for å måle temperaturen.  Sjå tips under.</a:t>
            </a:r>
          </a:p>
        </p:txBody>
      </p:sp>
      <p:sp>
        <p:nvSpPr>
          <p:cNvPr id="26" name="TekstSylinder 25">
            <a:extLst>
              <a:ext uri="{FF2B5EF4-FFF2-40B4-BE49-F238E27FC236}">
                <a16:creationId xmlns:a16="http://schemas.microsoft.com/office/drawing/2014/main" id="{E36EB0E9-599F-4063-8D6C-A35F3CCEC847}"/>
              </a:ext>
            </a:extLst>
          </p:cNvPr>
          <p:cNvSpPr txBox="1"/>
          <p:nvPr/>
        </p:nvSpPr>
        <p:spPr>
          <a:xfrm>
            <a:off x="586168" y="1066849"/>
            <a:ext cx="5523924" cy="661720"/>
          </a:xfrm>
          <a:prstGeom prst="rect">
            <a:avLst/>
          </a:prstGeom>
          <a:noFill/>
          <a:ln>
            <a:solidFill>
              <a:schemeClr val="tx1"/>
            </a:solidFill>
          </a:ln>
        </p:spPr>
        <p:txBody>
          <a:bodyPr wrap="square" rtlCol="0">
            <a:spAutoFit/>
          </a:bodyPr>
          <a:lstStyle/>
          <a:p>
            <a:r>
              <a:rPr lang="nb-NO" sz="1100" b="1" dirty="0" err="1"/>
              <a:t>Oppgåve</a:t>
            </a:r>
            <a:r>
              <a:rPr lang="nb-NO" sz="1100" b="1" dirty="0"/>
              <a:t> </a:t>
            </a:r>
          </a:p>
          <a:p>
            <a:endParaRPr lang="nb-NO" sz="400" b="1" dirty="0"/>
          </a:p>
          <a:p>
            <a:r>
              <a:rPr lang="nb-NO" sz="1100" dirty="0"/>
              <a:t>Lag </a:t>
            </a:r>
            <a:r>
              <a:rPr lang="nb-NO" sz="1100" dirty="0" err="1"/>
              <a:t>eit</a:t>
            </a:r>
            <a:r>
              <a:rPr lang="nb-NO" sz="1100" dirty="0"/>
              <a:t> mest </a:t>
            </a:r>
            <a:r>
              <a:rPr lang="nb-NO" sz="1100" dirty="0" err="1"/>
              <a:t>mogleg</a:t>
            </a:r>
            <a:r>
              <a:rPr lang="nb-NO" sz="1100" dirty="0"/>
              <a:t> energieffektivt hus. Mål kor </a:t>
            </a:r>
            <a:r>
              <a:rPr lang="nb-NO" sz="1100" dirty="0" err="1"/>
              <a:t>mykje</a:t>
            </a:r>
            <a:r>
              <a:rPr lang="nb-NO" sz="1100" dirty="0"/>
              <a:t> temperaturen </a:t>
            </a:r>
            <a:r>
              <a:rPr lang="nb-NO" sz="1100" dirty="0" err="1"/>
              <a:t>endrar</a:t>
            </a:r>
            <a:r>
              <a:rPr lang="nb-NO" sz="1100" dirty="0"/>
              <a:t> seg på 30 minutt med å bruke </a:t>
            </a:r>
            <a:r>
              <a:rPr lang="nb-NO" sz="1100" dirty="0" err="1"/>
              <a:t>ein</a:t>
            </a:r>
            <a:r>
              <a:rPr lang="nb-NO" sz="1100" dirty="0"/>
              <a:t> </a:t>
            </a:r>
            <a:r>
              <a:rPr lang="nb-NO" sz="1100" dirty="0" err="1"/>
              <a:t>micro:bit</a:t>
            </a:r>
            <a:r>
              <a:rPr lang="nb-NO" sz="1100" dirty="0"/>
              <a:t> inni huset, denne sender temperaturen til </a:t>
            </a:r>
            <a:r>
              <a:rPr lang="nb-NO" sz="1100" dirty="0" err="1"/>
              <a:t>ein</a:t>
            </a:r>
            <a:r>
              <a:rPr lang="nb-NO" sz="1100" dirty="0"/>
              <a:t> </a:t>
            </a:r>
            <a:r>
              <a:rPr lang="nb-NO" sz="1100" dirty="0" err="1"/>
              <a:t>annan</a:t>
            </a:r>
            <a:r>
              <a:rPr lang="nb-NO" sz="1100" dirty="0"/>
              <a:t> </a:t>
            </a:r>
            <a:r>
              <a:rPr lang="nb-NO" sz="1100" dirty="0" err="1"/>
              <a:t>micro:bit</a:t>
            </a:r>
            <a:r>
              <a:rPr lang="nb-NO" sz="1100" dirty="0"/>
              <a:t>.</a:t>
            </a:r>
          </a:p>
        </p:txBody>
      </p:sp>
      <p:sp>
        <p:nvSpPr>
          <p:cNvPr id="23" name="Rektangel 22">
            <a:extLst>
              <a:ext uri="{FF2B5EF4-FFF2-40B4-BE49-F238E27FC236}">
                <a16:creationId xmlns:a16="http://schemas.microsoft.com/office/drawing/2014/main" id="{C3DFD62C-1109-4AD6-9B8B-9E7F85DC7D6E}"/>
              </a:ext>
            </a:extLst>
          </p:cNvPr>
          <p:cNvSpPr/>
          <p:nvPr/>
        </p:nvSpPr>
        <p:spPr>
          <a:xfrm>
            <a:off x="482035" y="7525314"/>
            <a:ext cx="3849082" cy="1985159"/>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err="1">
                <a:solidFill>
                  <a:prstClr val="black"/>
                </a:solidFill>
                <a:latin typeface="Calibri" panose="020F0502020204030204"/>
              </a:rPr>
              <a:t>Modelleringso</a:t>
            </a: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ppgåver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Mål temperaturen kvart minutt i 30 minutt.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Plott alle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målte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verdiane</a:t>
            </a:r>
            <a:r>
              <a:rPr lang="nb-NO" sz="1100" dirty="0">
                <a:solidFill>
                  <a:prstClr val="black"/>
                </a:solidFill>
                <a:latin typeface="Calibri" panose="020F0502020204030204"/>
              </a:rPr>
              <a:t> 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Geogebra</a:t>
            </a:r>
            <a:r>
              <a:rPr lang="nb-NO" sz="1100" dirty="0">
                <a:solidFill>
                  <a:prstClr val="black"/>
                </a:solidFill>
                <a:latin typeface="Calibri" panose="020F0502020204030204"/>
              </a:rPr>
              <a:t> eller med Python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Finn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ein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matematisk modell med å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føreta</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en regresjon for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dei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målte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dataa</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latin typeface="Calibri" panose="020F0502020204030204"/>
              </a:rPr>
              <a:t>Korleis kan de </a:t>
            </a:r>
            <a:r>
              <a:rPr lang="nb-NO" sz="1100" dirty="0" err="1">
                <a:solidFill>
                  <a:prstClr val="black"/>
                </a:solidFill>
                <a:latin typeface="Calibri" panose="020F0502020204030204"/>
              </a:rPr>
              <a:t>avgjere</a:t>
            </a:r>
            <a:r>
              <a:rPr lang="nb-NO" sz="1100" dirty="0">
                <a:solidFill>
                  <a:prstClr val="black"/>
                </a:solidFill>
                <a:latin typeface="Calibri" panose="020F0502020204030204"/>
              </a:rPr>
              <a:t> kva for </a:t>
            </a:r>
            <a:r>
              <a:rPr lang="nb-NO" sz="1100" dirty="0" err="1">
                <a:solidFill>
                  <a:prstClr val="black"/>
                </a:solidFill>
                <a:latin typeface="Calibri" panose="020F0502020204030204"/>
              </a:rPr>
              <a:t>ein</a:t>
            </a:r>
            <a:r>
              <a:rPr lang="nb-NO" sz="1100" dirty="0">
                <a:solidFill>
                  <a:prstClr val="black"/>
                </a:solidFill>
                <a:latin typeface="Calibri" panose="020F0502020204030204"/>
              </a:rPr>
              <a:t> modell som </a:t>
            </a:r>
            <a:r>
              <a:rPr lang="nb-NO" sz="1100" dirty="0" err="1">
                <a:solidFill>
                  <a:prstClr val="black"/>
                </a:solidFill>
                <a:latin typeface="Calibri" panose="020F0502020204030204"/>
              </a:rPr>
              <a:t>passar</a:t>
            </a:r>
            <a:r>
              <a:rPr lang="nb-NO" sz="1100" dirty="0">
                <a:solidFill>
                  <a:prstClr val="black"/>
                </a:solidFill>
                <a:latin typeface="Calibri" panose="020F0502020204030204"/>
              </a:rPr>
              <a:t> best?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latin typeface="Calibri" panose="020F0502020204030204"/>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err="1">
                <a:solidFill>
                  <a:prstClr val="black"/>
                </a:solidFill>
              </a:rPr>
              <a:t>Passar</a:t>
            </a:r>
            <a:r>
              <a:rPr lang="nb-NO" sz="1100" dirty="0">
                <a:solidFill>
                  <a:prstClr val="black"/>
                </a:solidFill>
              </a:rPr>
              <a:t> modellen bra med </a:t>
            </a:r>
            <a:r>
              <a:rPr lang="nb-NO" sz="1100" dirty="0" err="1">
                <a:solidFill>
                  <a:prstClr val="black"/>
                </a:solidFill>
              </a:rPr>
              <a:t>målingane</a:t>
            </a:r>
            <a:r>
              <a:rPr lang="nb-NO" sz="1100" dirty="0">
                <a:solidFill>
                  <a:prstClr val="black"/>
                </a:solidFill>
              </a:rPr>
              <a:t> </a:t>
            </a:r>
            <a:r>
              <a:rPr lang="nb-NO" sz="1100" dirty="0" err="1">
                <a:solidFill>
                  <a:prstClr val="black"/>
                </a:solidFill>
              </a:rPr>
              <a:t>dykkar</a:t>
            </a:r>
            <a:r>
              <a:rPr lang="nb-NO" sz="1100" dirty="0">
                <a:solidFill>
                  <a:prstClr val="black"/>
                </a:solidFill>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nb-NO" sz="400" dirty="0">
              <a:solidFill>
                <a:prstClr val="black"/>
              </a:solidFill>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rPr>
              <a:t>Kva kan det gyldige området til modellen </a:t>
            </a:r>
            <a:r>
              <a:rPr lang="nb-NO" sz="1100" dirty="0" err="1">
                <a:solidFill>
                  <a:prstClr val="black"/>
                </a:solidFill>
              </a:rPr>
              <a:t>vere</a:t>
            </a:r>
            <a:r>
              <a:rPr lang="nb-NO" sz="1100" dirty="0">
                <a:solidFill>
                  <a:prstClr val="black"/>
                </a:solidFill>
              </a:rPr>
              <a:t>? Grunngi svaret.</a:t>
            </a:r>
          </a:p>
        </p:txBody>
      </p:sp>
      <p:pic>
        <p:nvPicPr>
          <p:cNvPr id="5" name="Bilde 4">
            <a:extLst>
              <a:ext uri="{FF2B5EF4-FFF2-40B4-BE49-F238E27FC236}">
                <a16:creationId xmlns:a16="http://schemas.microsoft.com/office/drawing/2014/main" id="{A8FB7396-5956-4343-BDBC-4623217CDFF1}"/>
              </a:ext>
            </a:extLst>
          </p:cNvPr>
          <p:cNvPicPr>
            <a:picLocks noChangeAspect="1"/>
          </p:cNvPicPr>
          <p:nvPr/>
        </p:nvPicPr>
        <p:blipFill>
          <a:blip r:embed="rId2"/>
          <a:stretch>
            <a:fillRect/>
          </a:stretch>
        </p:blipFill>
        <p:spPr>
          <a:xfrm>
            <a:off x="4566839" y="7614782"/>
            <a:ext cx="1389142" cy="1997459"/>
          </a:xfrm>
          <a:prstGeom prst="rect">
            <a:avLst/>
          </a:prstGeom>
        </p:spPr>
      </p:pic>
      <p:sp>
        <p:nvSpPr>
          <p:cNvPr id="29" name="Rektangel: avrundede hjørner 28">
            <a:extLst>
              <a:ext uri="{FF2B5EF4-FFF2-40B4-BE49-F238E27FC236}">
                <a16:creationId xmlns:a16="http://schemas.microsoft.com/office/drawing/2014/main" id="{9003B575-C6B5-4C8F-A5DD-5174D6FB05CB}"/>
              </a:ext>
            </a:extLst>
          </p:cNvPr>
          <p:cNvSpPr/>
          <p:nvPr/>
        </p:nvSpPr>
        <p:spPr>
          <a:xfrm>
            <a:off x="393079" y="4093576"/>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8151ACC5-CFC4-42E3-9A8E-41F280B6D82F}"/>
              </a:ext>
            </a:extLst>
          </p:cNvPr>
          <p:cNvSpPr/>
          <p:nvPr/>
        </p:nvSpPr>
        <p:spPr>
          <a:xfrm>
            <a:off x="516431" y="4218262"/>
            <a:ext cx="2708022" cy="6617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Micro:bit</a:t>
            </a: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 nummer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eit</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program som sender temperaturen med å bruke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følgande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kommandoar</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31" name="Bilde 30">
            <a:extLst>
              <a:ext uri="{FF2B5EF4-FFF2-40B4-BE49-F238E27FC236}">
                <a16:creationId xmlns:a16="http://schemas.microsoft.com/office/drawing/2014/main" id="{4EFB5D20-A5ED-4A1C-8021-598AFC59B37B}"/>
              </a:ext>
            </a:extLst>
          </p:cNvPr>
          <p:cNvPicPr>
            <a:picLocks noChangeAspect="1"/>
          </p:cNvPicPr>
          <p:nvPr/>
        </p:nvPicPr>
        <p:blipFill>
          <a:blip r:embed="rId3"/>
          <a:stretch>
            <a:fillRect/>
          </a:stretch>
        </p:blipFill>
        <p:spPr>
          <a:xfrm>
            <a:off x="1453857" y="5650238"/>
            <a:ext cx="1629842" cy="135270"/>
          </a:xfrm>
          <a:prstGeom prst="rect">
            <a:avLst/>
          </a:prstGeom>
        </p:spPr>
      </p:pic>
      <p:pic>
        <p:nvPicPr>
          <p:cNvPr id="34" name="Bilde 33">
            <a:extLst>
              <a:ext uri="{FF2B5EF4-FFF2-40B4-BE49-F238E27FC236}">
                <a16:creationId xmlns:a16="http://schemas.microsoft.com/office/drawing/2014/main" id="{D2CAE371-2C30-47F5-84E0-4E1E0F92A069}"/>
              </a:ext>
            </a:extLst>
          </p:cNvPr>
          <p:cNvPicPr>
            <a:picLocks noChangeAspect="1"/>
          </p:cNvPicPr>
          <p:nvPr/>
        </p:nvPicPr>
        <p:blipFill>
          <a:blip r:embed="rId4"/>
          <a:stretch>
            <a:fillRect/>
          </a:stretch>
        </p:blipFill>
        <p:spPr>
          <a:xfrm>
            <a:off x="2406291" y="5440075"/>
            <a:ext cx="743859" cy="139662"/>
          </a:xfrm>
          <a:prstGeom prst="rect">
            <a:avLst/>
          </a:prstGeom>
        </p:spPr>
      </p:pic>
      <p:pic>
        <p:nvPicPr>
          <p:cNvPr id="35" name="Bilde 34">
            <a:extLst>
              <a:ext uri="{FF2B5EF4-FFF2-40B4-BE49-F238E27FC236}">
                <a16:creationId xmlns:a16="http://schemas.microsoft.com/office/drawing/2014/main" id="{DDF142D9-032B-45B5-B3F2-8B37F6F6F0BD}"/>
              </a:ext>
            </a:extLst>
          </p:cNvPr>
          <p:cNvPicPr>
            <a:picLocks noChangeAspect="1"/>
          </p:cNvPicPr>
          <p:nvPr/>
        </p:nvPicPr>
        <p:blipFill>
          <a:blip r:embed="rId5"/>
          <a:stretch>
            <a:fillRect/>
          </a:stretch>
        </p:blipFill>
        <p:spPr>
          <a:xfrm>
            <a:off x="586168" y="5656930"/>
            <a:ext cx="707223" cy="134561"/>
          </a:xfrm>
          <a:prstGeom prst="rect">
            <a:avLst/>
          </a:prstGeom>
        </p:spPr>
      </p:pic>
      <p:pic>
        <p:nvPicPr>
          <p:cNvPr id="36" name="Bilde 35">
            <a:extLst>
              <a:ext uri="{FF2B5EF4-FFF2-40B4-BE49-F238E27FC236}">
                <a16:creationId xmlns:a16="http://schemas.microsoft.com/office/drawing/2014/main" id="{B6F02D55-5526-41BD-AAF8-2548B427FC35}"/>
              </a:ext>
            </a:extLst>
          </p:cNvPr>
          <p:cNvPicPr>
            <a:picLocks noChangeAspect="1"/>
          </p:cNvPicPr>
          <p:nvPr/>
        </p:nvPicPr>
        <p:blipFill>
          <a:blip r:embed="rId6"/>
          <a:stretch>
            <a:fillRect/>
          </a:stretch>
        </p:blipFill>
        <p:spPr>
          <a:xfrm>
            <a:off x="617313" y="5912610"/>
            <a:ext cx="868924" cy="139356"/>
          </a:xfrm>
          <a:prstGeom prst="rect">
            <a:avLst/>
          </a:prstGeom>
        </p:spPr>
      </p:pic>
      <p:pic>
        <p:nvPicPr>
          <p:cNvPr id="37" name="Bilde 36">
            <a:extLst>
              <a:ext uri="{FF2B5EF4-FFF2-40B4-BE49-F238E27FC236}">
                <a16:creationId xmlns:a16="http://schemas.microsoft.com/office/drawing/2014/main" id="{F951F102-F60C-4A76-A55D-85C0E1956885}"/>
              </a:ext>
            </a:extLst>
          </p:cNvPr>
          <p:cNvPicPr>
            <a:picLocks noChangeAspect="1"/>
          </p:cNvPicPr>
          <p:nvPr/>
        </p:nvPicPr>
        <p:blipFill>
          <a:blip r:embed="rId7"/>
          <a:stretch>
            <a:fillRect/>
          </a:stretch>
        </p:blipFill>
        <p:spPr>
          <a:xfrm>
            <a:off x="2012557" y="5004735"/>
            <a:ext cx="624245" cy="139917"/>
          </a:xfrm>
          <a:prstGeom prst="rect">
            <a:avLst/>
          </a:prstGeom>
        </p:spPr>
      </p:pic>
      <p:pic>
        <p:nvPicPr>
          <p:cNvPr id="38" name="Bilde 37">
            <a:extLst>
              <a:ext uri="{FF2B5EF4-FFF2-40B4-BE49-F238E27FC236}">
                <a16:creationId xmlns:a16="http://schemas.microsoft.com/office/drawing/2014/main" id="{8CCD1B57-1BD8-4ABE-8E9C-7E444916420B}"/>
              </a:ext>
            </a:extLst>
          </p:cNvPr>
          <p:cNvPicPr>
            <a:picLocks noChangeAspect="1"/>
          </p:cNvPicPr>
          <p:nvPr/>
        </p:nvPicPr>
        <p:blipFill>
          <a:blip r:embed="rId8"/>
          <a:stretch>
            <a:fillRect/>
          </a:stretch>
        </p:blipFill>
        <p:spPr>
          <a:xfrm>
            <a:off x="755968" y="5215322"/>
            <a:ext cx="1659865" cy="137984"/>
          </a:xfrm>
          <a:prstGeom prst="rect">
            <a:avLst/>
          </a:prstGeom>
        </p:spPr>
      </p:pic>
      <p:pic>
        <p:nvPicPr>
          <p:cNvPr id="39" name="Bilde 38">
            <a:extLst>
              <a:ext uri="{FF2B5EF4-FFF2-40B4-BE49-F238E27FC236}">
                <a16:creationId xmlns:a16="http://schemas.microsoft.com/office/drawing/2014/main" id="{347531F7-F0C4-4946-BCA7-32DAFC964538}"/>
              </a:ext>
            </a:extLst>
          </p:cNvPr>
          <p:cNvPicPr>
            <a:picLocks noChangeAspect="1"/>
          </p:cNvPicPr>
          <p:nvPr/>
        </p:nvPicPr>
        <p:blipFill>
          <a:blip r:embed="rId9"/>
          <a:stretch>
            <a:fillRect/>
          </a:stretch>
        </p:blipFill>
        <p:spPr>
          <a:xfrm>
            <a:off x="495766" y="4999102"/>
            <a:ext cx="1280632" cy="132748"/>
          </a:xfrm>
          <a:prstGeom prst="rect">
            <a:avLst/>
          </a:prstGeom>
        </p:spPr>
      </p:pic>
      <p:sp>
        <p:nvSpPr>
          <p:cNvPr id="40" name="Rektangel: avrundede hjørner 39">
            <a:extLst>
              <a:ext uri="{FF2B5EF4-FFF2-40B4-BE49-F238E27FC236}">
                <a16:creationId xmlns:a16="http://schemas.microsoft.com/office/drawing/2014/main" id="{81F1804C-1034-4EE6-9DCB-CDE023A2304C}"/>
              </a:ext>
            </a:extLst>
          </p:cNvPr>
          <p:cNvSpPr/>
          <p:nvPr/>
        </p:nvSpPr>
        <p:spPr>
          <a:xfrm>
            <a:off x="3628620" y="4093575"/>
            <a:ext cx="2831373" cy="20826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ktangel 40">
            <a:extLst>
              <a:ext uri="{FF2B5EF4-FFF2-40B4-BE49-F238E27FC236}">
                <a16:creationId xmlns:a16="http://schemas.microsoft.com/office/drawing/2014/main" id="{A6E5C09C-F44C-4F48-B211-0080F00091A3}"/>
              </a:ext>
            </a:extLst>
          </p:cNvPr>
          <p:cNvSpPr/>
          <p:nvPr/>
        </p:nvSpPr>
        <p:spPr>
          <a:xfrm>
            <a:off x="3786913" y="4190488"/>
            <a:ext cx="240295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Micro:bit</a:t>
            </a: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 nummer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Lag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eit</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program som mottek og skriv ut </a:t>
            </a:r>
            <a:r>
              <a:rPr lang="nb-NO" sz="1100" dirty="0">
                <a:solidFill>
                  <a:prstClr val="black"/>
                </a:solidFill>
                <a:latin typeface="Calibri" panose="020F0502020204030204"/>
              </a:rPr>
              <a:t>temperaturen</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med å bruke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følgande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100" b="0" i="0" u="none" strike="noStrike" kern="1200" cap="none" spc="0" normalizeH="0" baseline="0" noProof="0" dirty="0" err="1">
                <a:ln>
                  <a:noFill/>
                </a:ln>
                <a:solidFill>
                  <a:prstClr val="black"/>
                </a:solidFill>
                <a:effectLst/>
                <a:uLnTx/>
                <a:uFillTx/>
                <a:latin typeface="Calibri" panose="020F0502020204030204"/>
                <a:ea typeface="+mn-ea"/>
                <a:cs typeface="+mn-cs"/>
              </a:rPr>
              <a:t>kommandoar</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2" name="Bilde 41">
            <a:extLst>
              <a:ext uri="{FF2B5EF4-FFF2-40B4-BE49-F238E27FC236}">
                <a16:creationId xmlns:a16="http://schemas.microsoft.com/office/drawing/2014/main" id="{3ED08E1F-2747-41C6-9470-411A667F09B4}"/>
              </a:ext>
            </a:extLst>
          </p:cNvPr>
          <p:cNvPicPr>
            <a:picLocks noChangeAspect="1"/>
          </p:cNvPicPr>
          <p:nvPr/>
        </p:nvPicPr>
        <p:blipFill>
          <a:blip r:embed="rId3"/>
          <a:stretch>
            <a:fillRect/>
          </a:stretch>
        </p:blipFill>
        <p:spPr>
          <a:xfrm>
            <a:off x="4256605" y="5754282"/>
            <a:ext cx="1575402" cy="130752"/>
          </a:xfrm>
          <a:prstGeom prst="rect">
            <a:avLst/>
          </a:prstGeom>
        </p:spPr>
      </p:pic>
      <p:pic>
        <p:nvPicPr>
          <p:cNvPr id="43" name="Bilde 42">
            <a:extLst>
              <a:ext uri="{FF2B5EF4-FFF2-40B4-BE49-F238E27FC236}">
                <a16:creationId xmlns:a16="http://schemas.microsoft.com/office/drawing/2014/main" id="{4ED7F277-45F4-4B0F-A76F-A18163949893}"/>
              </a:ext>
            </a:extLst>
          </p:cNvPr>
          <p:cNvPicPr>
            <a:picLocks noChangeAspect="1"/>
          </p:cNvPicPr>
          <p:nvPr/>
        </p:nvPicPr>
        <p:blipFill>
          <a:blip r:embed="rId4"/>
          <a:stretch>
            <a:fillRect/>
          </a:stretch>
        </p:blipFill>
        <p:spPr>
          <a:xfrm>
            <a:off x="3858239" y="5542501"/>
            <a:ext cx="700692" cy="131558"/>
          </a:xfrm>
          <a:prstGeom prst="rect">
            <a:avLst/>
          </a:prstGeom>
        </p:spPr>
      </p:pic>
      <p:pic>
        <p:nvPicPr>
          <p:cNvPr id="44" name="Bilde 43">
            <a:extLst>
              <a:ext uri="{FF2B5EF4-FFF2-40B4-BE49-F238E27FC236}">
                <a16:creationId xmlns:a16="http://schemas.microsoft.com/office/drawing/2014/main" id="{D747AEE8-B2AF-4822-925A-FB6DC289FF9F}"/>
              </a:ext>
            </a:extLst>
          </p:cNvPr>
          <p:cNvPicPr>
            <a:picLocks noChangeAspect="1"/>
          </p:cNvPicPr>
          <p:nvPr/>
        </p:nvPicPr>
        <p:blipFill>
          <a:blip r:embed="rId10"/>
          <a:stretch>
            <a:fillRect/>
          </a:stretch>
        </p:blipFill>
        <p:spPr>
          <a:xfrm>
            <a:off x="5676156" y="5336827"/>
            <a:ext cx="502734" cy="133322"/>
          </a:xfrm>
          <a:prstGeom prst="rect">
            <a:avLst/>
          </a:prstGeom>
        </p:spPr>
      </p:pic>
      <p:pic>
        <p:nvPicPr>
          <p:cNvPr id="45" name="Bilde 44">
            <a:extLst>
              <a:ext uri="{FF2B5EF4-FFF2-40B4-BE49-F238E27FC236}">
                <a16:creationId xmlns:a16="http://schemas.microsoft.com/office/drawing/2014/main" id="{585EED33-A566-4ADC-AA62-8C850B9A914F}"/>
              </a:ext>
            </a:extLst>
          </p:cNvPr>
          <p:cNvPicPr>
            <a:picLocks noChangeAspect="1"/>
          </p:cNvPicPr>
          <p:nvPr/>
        </p:nvPicPr>
        <p:blipFill>
          <a:blip r:embed="rId5"/>
          <a:stretch>
            <a:fillRect/>
          </a:stretch>
        </p:blipFill>
        <p:spPr>
          <a:xfrm>
            <a:off x="5570233" y="5117523"/>
            <a:ext cx="700713" cy="133322"/>
          </a:xfrm>
          <a:prstGeom prst="rect">
            <a:avLst/>
          </a:prstGeom>
        </p:spPr>
      </p:pic>
      <p:pic>
        <p:nvPicPr>
          <p:cNvPr id="46" name="Bilde 45">
            <a:extLst>
              <a:ext uri="{FF2B5EF4-FFF2-40B4-BE49-F238E27FC236}">
                <a16:creationId xmlns:a16="http://schemas.microsoft.com/office/drawing/2014/main" id="{1E2FD447-5A62-4383-AD25-71A57D811248}"/>
              </a:ext>
            </a:extLst>
          </p:cNvPr>
          <p:cNvPicPr>
            <a:picLocks noChangeAspect="1"/>
          </p:cNvPicPr>
          <p:nvPr/>
        </p:nvPicPr>
        <p:blipFill>
          <a:blip r:embed="rId11"/>
          <a:stretch>
            <a:fillRect/>
          </a:stretch>
        </p:blipFill>
        <p:spPr>
          <a:xfrm>
            <a:off x="3751485" y="5117911"/>
            <a:ext cx="1635028" cy="126361"/>
          </a:xfrm>
          <a:prstGeom prst="rect">
            <a:avLst/>
          </a:prstGeom>
        </p:spPr>
      </p:pic>
      <p:pic>
        <p:nvPicPr>
          <p:cNvPr id="47" name="Bilde 46">
            <a:extLst>
              <a:ext uri="{FF2B5EF4-FFF2-40B4-BE49-F238E27FC236}">
                <a16:creationId xmlns:a16="http://schemas.microsoft.com/office/drawing/2014/main" id="{DCD89F84-EDC0-417E-A155-D18E5C40D119}"/>
              </a:ext>
            </a:extLst>
          </p:cNvPr>
          <p:cNvPicPr>
            <a:picLocks noChangeAspect="1"/>
          </p:cNvPicPr>
          <p:nvPr/>
        </p:nvPicPr>
        <p:blipFill>
          <a:blip r:embed="rId6"/>
          <a:stretch>
            <a:fillRect/>
          </a:stretch>
        </p:blipFill>
        <p:spPr>
          <a:xfrm>
            <a:off x="4604278" y="5332918"/>
            <a:ext cx="880056" cy="141141"/>
          </a:xfrm>
          <a:prstGeom prst="rect">
            <a:avLst/>
          </a:prstGeom>
        </p:spPr>
      </p:pic>
      <p:pic>
        <p:nvPicPr>
          <p:cNvPr id="48" name="Bilde 47">
            <a:extLst>
              <a:ext uri="{FF2B5EF4-FFF2-40B4-BE49-F238E27FC236}">
                <a16:creationId xmlns:a16="http://schemas.microsoft.com/office/drawing/2014/main" id="{51136CF1-79CE-4507-8E32-3DC410606A56}"/>
              </a:ext>
            </a:extLst>
          </p:cNvPr>
          <p:cNvPicPr>
            <a:picLocks noChangeAspect="1"/>
          </p:cNvPicPr>
          <p:nvPr/>
        </p:nvPicPr>
        <p:blipFill>
          <a:blip r:embed="rId7"/>
          <a:stretch>
            <a:fillRect/>
          </a:stretch>
        </p:blipFill>
        <p:spPr>
          <a:xfrm>
            <a:off x="3792487" y="5325388"/>
            <a:ext cx="624963" cy="140078"/>
          </a:xfrm>
          <a:prstGeom prst="rect">
            <a:avLst/>
          </a:prstGeom>
        </p:spPr>
      </p:pic>
      <p:pic>
        <p:nvPicPr>
          <p:cNvPr id="49" name="Bilde 48">
            <a:extLst>
              <a:ext uri="{FF2B5EF4-FFF2-40B4-BE49-F238E27FC236}">
                <a16:creationId xmlns:a16="http://schemas.microsoft.com/office/drawing/2014/main" id="{4FA86A46-4175-4403-BE8F-26114DE32FBF}"/>
              </a:ext>
            </a:extLst>
          </p:cNvPr>
          <p:cNvPicPr>
            <a:picLocks noChangeAspect="1"/>
          </p:cNvPicPr>
          <p:nvPr/>
        </p:nvPicPr>
        <p:blipFill>
          <a:blip r:embed="rId8"/>
          <a:stretch>
            <a:fillRect/>
          </a:stretch>
        </p:blipFill>
        <p:spPr>
          <a:xfrm>
            <a:off x="4681936" y="5538641"/>
            <a:ext cx="1604796" cy="133406"/>
          </a:xfrm>
          <a:prstGeom prst="rect">
            <a:avLst/>
          </a:prstGeom>
        </p:spPr>
      </p:pic>
      <p:pic>
        <p:nvPicPr>
          <p:cNvPr id="50" name="Bilde 49">
            <a:extLst>
              <a:ext uri="{FF2B5EF4-FFF2-40B4-BE49-F238E27FC236}">
                <a16:creationId xmlns:a16="http://schemas.microsoft.com/office/drawing/2014/main" id="{2048FD20-A445-40E8-BE80-3486BA9F4128}"/>
              </a:ext>
            </a:extLst>
          </p:cNvPr>
          <p:cNvPicPr>
            <a:picLocks noChangeAspect="1"/>
          </p:cNvPicPr>
          <p:nvPr/>
        </p:nvPicPr>
        <p:blipFill>
          <a:blip r:embed="rId12"/>
          <a:stretch>
            <a:fillRect/>
          </a:stretch>
        </p:blipFill>
        <p:spPr>
          <a:xfrm>
            <a:off x="470124" y="5437237"/>
            <a:ext cx="1835668" cy="145688"/>
          </a:xfrm>
          <a:prstGeom prst="rect">
            <a:avLst/>
          </a:prstGeom>
        </p:spPr>
      </p:pic>
      <p:pic>
        <p:nvPicPr>
          <p:cNvPr id="51" name="Bilde 50">
            <a:extLst>
              <a:ext uri="{FF2B5EF4-FFF2-40B4-BE49-F238E27FC236}">
                <a16:creationId xmlns:a16="http://schemas.microsoft.com/office/drawing/2014/main" id="{EC7BC632-C900-426F-AA92-C266D8CAA453}"/>
              </a:ext>
            </a:extLst>
          </p:cNvPr>
          <p:cNvPicPr>
            <a:picLocks noChangeAspect="1"/>
          </p:cNvPicPr>
          <p:nvPr/>
        </p:nvPicPr>
        <p:blipFill>
          <a:blip r:embed="rId13"/>
          <a:stretch>
            <a:fillRect/>
          </a:stretch>
        </p:blipFill>
        <p:spPr>
          <a:xfrm>
            <a:off x="1600409" y="5911152"/>
            <a:ext cx="1359617" cy="134699"/>
          </a:xfrm>
          <a:prstGeom prst="rect">
            <a:avLst/>
          </a:prstGeom>
        </p:spPr>
      </p:pic>
      <p:sp>
        <p:nvSpPr>
          <p:cNvPr id="6" name="TekstSylinder 5">
            <a:extLst>
              <a:ext uri="{FF2B5EF4-FFF2-40B4-BE49-F238E27FC236}">
                <a16:creationId xmlns:a16="http://schemas.microsoft.com/office/drawing/2014/main" id="{1813C857-A7E6-47F9-9080-929693DEE72D}"/>
              </a:ext>
            </a:extLst>
          </p:cNvPr>
          <p:cNvSpPr txBox="1"/>
          <p:nvPr/>
        </p:nvSpPr>
        <p:spPr>
          <a:xfrm>
            <a:off x="4377297" y="3091177"/>
            <a:ext cx="1855715" cy="830997"/>
          </a:xfrm>
          <a:prstGeom prst="rect">
            <a:avLst/>
          </a:prstGeom>
          <a:noFill/>
          <a:ln>
            <a:solidFill>
              <a:schemeClr val="tx1"/>
            </a:solidFill>
          </a:ln>
        </p:spPr>
        <p:txBody>
          <a:bodyPr wrap="square" rtlCol="0">
            <a:spAutoFit/>
          </a:bodyPr>
          <a:lstStyle/>
          <a:p>
            <a:r>
              <a:rPr lang="nb-NO" sz="1100" b="1" dirty="0">
                <a:solidFill>
                  <a:prstClr val="black"/>
                </a:solidFill>
              </a:rPr>
              <a:t>Lag </a:t>
            </a:r>
            <a:r>
              <a:rPr lang="nb-NO" sz="1100" b="1" dirty="0" err="1">
                <a:solidFill>
                  <a:prstClr val="black"/>
                </a:solidFill>
              </a:rPr>
              <a:t>ein</a:t>
            </a:r>
            <a:r>
              <a:rPr lang="nb-NO" sz="1100" b="1" dirty="0">
                <a:solidFill>
                  <a:prstClr val="black"/>
                </a:solidFill>
              </a:rPr>
              <a:t> hypotese</a:t>
            </a:r>
          </a:p>
          <a:p>
            <a:endParaRPr lang="nb-NO" sz="400" dirty="0">
              <a:solidFill>
                <a:prstClr val="black"/>
              </a:solidFill>
            </a:endParaRPr>
          </a:p>
          <a:p>
            <a:r>
              <a:rPr lang="nb-NO" sz="1100" dirty="0">
                <a:solidFill>
                  <a:prstClr val="black"/>
                </a:solidFill>
              </a:rPr>
              <a:t>Lag </a:t>
            </a:r>
            <a:r>
              <a:rPr lang="nb-NO" sz="1100" dirty="0" err="1">
                <a:solidFill>
                  <a:prstClr val="black"/>
                </a:solidFill>
              </a:rPr>
              <a:t>ein</a:t>
            </a:r>
            <a:r>
              <a:rPr lang="nb-NO" sz="1100" dirty="0">
                <a:solidFill>
                  <a:prstClr val="black"/>
                </a:solidFill>
              </a:rPr>
              <a:t> hypotese som </a:t>
            </a:r>
            <a:r>
              <a:rPr lang="nb-NO" sz="1100" dirty="0" err="1">
                <a:solidFill>
                  <a:prstClr val="black"/>
                </a:solidFill>
              </a:rPr>
              <a:t>skildrar</a:t>
            </a:r>
            <a:r>
              <a:rPr lang="nb-NO" sz="1100" dirty="0">
                <a:solidFill>
                  <a:prstClr val="black"/>
                </a:solidFill>
              </a:rPr>
              <a:t> korleis det mest energieffektive huset ser ut.</a:t>
            </a:r>
          </a:p>
        </p:txBody>
      </p:sp>
      <p:sp>
        <p:nvSpPr>
          <p:cNvPr id="3" name="Plassholder for lysbildenummer 2">
            <a:extLst>
              <a:ext uri="{FF2B5EF4-FFF2-40B4-BE49-F238E27FC236}">
                <a16:creationId xmlns:a16="http://schemas.microsoft.com/office/drawing/2014/main" id="{268DF09B-A1A0-433E-929F-EF06FED76931}"/>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52" name="Bilde 51">
            <a:extLst>
              <a:ext uri="{FF2B5EF4-FFF2-40B4-BE49-F238E27FC236}">
                <a16:creationId xmlns:a16="http://schemas.microsoft.com/office/drawing/2014/main" id="{4A897F0B-D26F-47C0-8806-6247E8A6F2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70257">
            <a:off x="4933360" y="1962785"/>
            <a:ext cx="663245" cy="992882"/>
          </a:xfrm>
          <a:prstGeom prst="rect">
            <a:avLst/>
          </a:prstGeom>
        </p:spPr>
      </p:pic>
    </p:spTree>
    <p:extLst>
      <p:ext uri="{BB962C8B-B14F-4D97-AF65-F5344CB8AC3E}">
        <p14:creationId xmlns:p14="http://schemas.microsoft.com/office/powerpoint/2010/main" val="732695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478429</TotalTime>
  <Words>869</Words>
  <Application>Microsoft Macintosh PowerPoint</Application>
  <PresentationFormat>A4 Paper (210x297 mm)</PresentationFormat>
  <Paragraphs>76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Roboto</vt:lpstr>
      <vt:lpstr>Office-tema</vt:lpstr>
      <vt:lpstr>Opplegg 29 - Varme, isolasjon og energieffektivitet</vt:lpstr>
      <vt:lpstr>Lag eit energieffektivt hus - mål temperaturen med radiostyrt micro:bit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1505</cp:revision>
  <dcterms:created xsi:type="dcterms:W3CDTF">2018-11-04T16:46:19Z</dcterms:created>
  <dcterms:modified xsi:type="dcterms:W3CDTF">2021-11-10T11:39:43Z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ies>
</file>