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2" r:id="rId4"/>
  </p:sldMasterIdLst>
  <p:notesMasterIdLst>
    <p:notesMasterId r:id="rId7"/>
  </p:notesMasterIdLst>
  <p:sldIdLst>
    <p:sldId id="301" r:id="rId5"/>
    <p:sldId id="405" r:id="rId6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Ellen Egeland Flø" initials="EEF" lastIdx="1" clrIdx="0">
    <p:extLst>
      <p:ext uri="{19B8F6BF-5375-455C-9EA6-DF929625EA0E}">
        <p15:presenceInfo xmlns:p15="http://schemas.microsoft.com/office/powerpoint/2012/main" userId="Ellen Egeland Flø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1E0AE"/>
    <a:srgbClr val="74E392"/>
    <a:srgbClr val="008080"/>
    <a:srgbClr val="03AA74"/>
    <a:srgbClr val="5EAA80"/>
    <a:srgbClr val="ECF65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–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Ingen stil, tabellrutenett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3296810-A885-4BE3-A3E7-6D5BEEA58F35}" styleName="Middels stil 2 – utheving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84" autoAdjust="0"/>
    <p:restoredTop sz="94660"/>
  </p:normalViewPr>
  <p:slideViewPr>
    <p:cSldViewPr snapToGrid="0">
      <p:cViewPr varScale="1">
        <p:scale>
          <a:sx n="89" d="100"/>
          <a:sy n="89" d="100"/>
        </p:scale>
        <p:origin x="3504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86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A20AAA-71AC-4A1D-B3A0-288BC45B5EF0}" type="datetimeFigureOut">
              <a:rPr lang="nb-NO" smtClean="0"/>
              <a:t>10.11.2021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068D05-0525-4061-82E5-5DFEF8E54F0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329383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FC603-7401-4A32-82F0-8813D1F68362}" type="datetime1">
              <a:rPr lang="nb-NO" smtClean="0"/>
              <a:t>10.11.2021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213084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BBA7A6-8F18-4A2B-AB95-01174CA087CF}" type="datetime1">
              <a:rPr lang="nb-NO" smtClean="0"/>
              <a:t>10.11.2021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329733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C9F4C0-F006-477E-9969-BD308BDBF7E7}" type="datetime1">
              <a:rPr lang="nb-NO" smtClean="0"/>
              <a:t>10.11.2021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397133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B738D-0748-4DF6-9385-02C30FADB6B1}" type="datetime1">
              <a:rPr lang="nb-NO" smtClean="0"/>
              <a:t>10.11.2021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299461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0DFB6-812E-4855-8CBD-F502418EB257}" type="datetime1">
              <a:rPr lang="nb-NO" smtClean="0"/>
              <a:t>10.11.2021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459478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2D9ED0-2390-4A20-865F-D260A12F872E}" type="datetime1">
              <a:rPr lang="nb-NO" smtClean="0"/>
              <a:t>10.11.2021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078447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AC629-7052-4F6D-AB30-13A06FED4062}" type="datetime1">
              <a:rPr lang="nb-NO" smtClean="0"/>
              <a:t>10.11.2021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564134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2F1E48-A005-48CA-BC11-8A1B79F79ED9}" type="datetime1">
              <a:rPr lang="nb-NO" smtClean="0"/>
              <a:t>10.11.2021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492584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F355CE-444A-462B-B545-D05FD5A80EA7}" type="datetime1">
              <a:rPr lang="nb-NO" smtClean="0"/>
              <a:t>10.11.2021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844969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244717-8912-4BD0-901C-539D32409BB9}" type="datetime1">
              <a:rPr lang="nb-NO" smtClean="0"/>
              <a:t>10.11.2021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942569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B75A3-C966-421D-A058-9597AF80017B}" type="datetime1">
              <a:rPr lang="nb-NO" smtClean="0"/>
              <a:t>10.11.2021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862749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D829CD-4287-478E-BC9B-33B488E248AF}" type="datetime1">
              <a:rPr lang="nb-NO" smtClean="0"/>
              <a:t>10.11.2021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338693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g"/><Relationship Id="rId3" Type="http://schemas.openxmlformats.org/officeDocument/2006/relationships/image" Target="../media/image2.jpeg"/><Relationship Id="rId7" Type="http://schemas.openxmlformats.org/officeDocument/2006/relationships/image" Target="../media/image4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jpg"/><Relationship Id="rId5" Type="http://schemas.openxmlformats.org/officeDocument/2006/relationships/image" Target="../media/image26.png"/><Relationship Id="rId10" Type="http://schemas.openxmlformats.org/officeDocument/2006/relationships/image" Target="../media/image7.jpg"/><Relationship Id="rId4" Type="http://schemas.openxmlformats.org/officeDocument/2006/relationships/image" Target="../media/image25.png"/><Relationship Id="rId9" Type="http://schemas.openxmlformats.org/officeDocument/2006/relationships/image" Target="../media/image6.jp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Bilde 27" descr="Et bilde som inneholder blomst, plante&#10;&#10;Automatisk generert beskrivelse">
            <a:extLst>
              <a:ext uri="{FF2B5EF4-FFF2-40B4-BE49-F238E27FC236}">
                <a16:creationId xmlns:a16="http://schemas.microsoft.com/office/drawing/2014/main" id="{4718D91C-E897-4917-B906-3FFC0ED346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1446" y="8318185"/>
            <a:ext cx="876785" cy="1263380"/>
          </a:xfrm>
          <a:prstGeom prst="rect">
            <a:avLst/>
          </a:prstGeom>
        </p:spPr>
      </p:pic>
      <p:pic>
        <p:nvPicPr>
          <p:cNvPr id="26" name="Bilde 25">
            <a:extLst>
              <a:ext uri="{FF2B5EF4-FFF2-40B4-BE49-F238E27FC236}">
                <a16:creationId xmlns:a16="http://schemas.microsoft.com/office/drawing/2014/main" id="{CA789DA5-547F-4AE2-B117-215793E802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909" y="8858251"/>
            <a:ext cx="723314" cy="723314"/>
          </a:xfrm>
          <a:prstGeom prst="rect">
            <a:avLst/>
          </a:prstGeom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45ED2C7F-FEDF-46A1-A1E5-11038B12F6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211" y="154280"/>
            <a:ext cx="5915025" cy="811868"/>
          </a:xfrm>
        </p:spPr>
        <p:txBody>
          <a:bodyPr>
            <a:normAutofit fontScale="90000"/>
          </a:bodyPr>
          <a:lstStyle/>
          <a:p>
            <a:r>
              <a:rPr lang="nb-NO" dirty="0"/>
              <a:t>Opplegg 30 - </a:t>
            </a:r>
            <a:r>
              <a:rPr lang="nb-NO" dirty="0" err="1"/>
              <a:t>Populasjonar</a:t>
            </a:r>
            <a:r>
              <a:rPr lang="nb-NO" dirty="0"/>
              <a:t> og populasjonsvekst</a:t>
            </a:r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C4816454-DD0B-4196-AF75-FF45C556636F}"/>
              </a:ext>
            </a:extLst>
          </p:cNvPr>
          <p:cNvSpPr txBox="1"/>
          <p:nvPr/>
        </p:nvSpPr>
        <p:spPr>
          <a:xfrm>
            <a:off x="611909" y="1110909"/>
            <a:ext cx="2919856" cy="89255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200" b="1" dirty="0"/>
              <a:t>Kva er </a:t>
            </a:r>
            <a:r>
              <a:rPr lang="nb-NO" sz="1200" b="1" dirty="0" err="1"/>
              <a:t>ein</a:t>
            </a:r>
            <a:r>
              <a:rPr lang="nb-NO" sz="1200" b="1" dirty="0"/>
              <a:t> populasjon?</a:t>
            </a:r>
          </a:p>
          <a:p>
            <a:endParaRPr lang="nb-NO" sz="400" dirty="0"/>
          </a:p>
          <a:p>
            <a:r>
              <a:rPr lang="nb-NO" sz="1200" dirty="0"/>
              <a:t>Det er alle individa av </a:t>
            </a:r>
            <a:r>
              <a:rPr lang="nb-NO" sz="1200" dirty="0" err="1"/>
              <a:t>ein</a:t>
            </a:r>
            <a:r>
              <a:rPr lang="nb-NO" sz="1200" dirty="0"/>
              <a:t> viss art som lever </a:t>
            </a:r>
            <a:r>
              <a:rPr lang="nb-NO" sz="1200" dirty="0" err="1"/>
              <a:t>innanfor</a:t>
            </a:r>
            <a:r>
              <a:rPr lang="nb-NO" sz="1200" dirty="0"/>
              <a:t> </a:t>
            </a:r>
            <a:r>
              <a:rPr lang="nb-NO" sz="1200" dirty="0" err="1"/>
              <a:t>eit</a:t>
            </a:r>
            <a:r>
              <a:rPr lang="nb-NO" sz="1200" dirty="0"/>
              <a:t> avgrensa område eller økosystem. Det blir og kalla </a:t>
            </a:r>
            <a:r>
              <a:rPr lang="nb-NO" sz="1200" dirty="0" err="1"/>
              <a:t>ein</a:t>
            </a:r>
            <a:r>
              <a:rPr lang="nb-NO" sz="1200" dirty="0"/>
              <a:t> bestand.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kstSylinder 11">
                <a:extLst>
                  <a:ext uri="{FF2B5EF4-FFF2-40B4-BE49-F238E27FC236}">
                    <a16:creationId xmlns:a16="http://schemas.microsoft.com/office/drawing/2014/main" id="{860793C6-0CA6-4F30-A056-521ECA2D045C}"/>
                  </a:ext>
                </a:extLst>
              </p:cNvPr>
              <p:cNvSpPr txBox="1"/>
              <p:nvPr/>
            </p:nvSpPr>
            <p:spPr>
              <a:xfrm>
                <a:off x="530211" y="2237336"/>
                <a:ext cx="5634182" cy="302454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sz="1200" b="1" dirty="0" err="1"/>
                  <a:t>Eksponentialfunksjonar</a:t>
                </a:r>
                <a:r>
                  <a:rPr lang="nb-NO" sz="1200" b="1" dirty="0"/>
                  <a:t> og prosentvis endring</a:t>
                </a:r>
              </a:p>
              <a:p>
                <a:endParaRPr lang="nb-NO" sz="1200" dirty="0"/>
              </a:p>
              <a:p>
                <a:r>
                  <a:rPr lang="nb-NO" sz="1200" dirty="0" err="1"/>
                  <a:t>Ein</a:t>
                </a:r>
                <a:r>
                  <a:rPr lang="nb-NO" sz="1200" dirty="0"/>
                  <a:t> eksponentialfunksjon kan alltid </a:t>
                </a:r>
                <a:r>
                  <a:rPr lang="nb-NO" sz="1200" dirty="0" err="1"/>
                  <a:t>skrivast</a:t>
                </a:r>
                <a:r>
                  <a:rPr lang="nb-NO" sz="1200" dirty="0"/>
                  <a:t> på denne forma </a:t>
                </a:r>
                <a14:m>
                  <m:oMath xmlns:m="http://schemas.openxmlformats.org/officeDocument/2006/math"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nb-NO" sz="12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nb-NO" sz="1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sSup>
                      <m:sSupPr>
                        <m:ctrlPr>
                          <a:rPr lang="nb-NO" sz="1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</m:t>
                        </m:r>
                      </m:e>
                      <m:sup>
                        <m:r>
                          <a:rPr lang="nb-NO" sz="1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sup>
                    </m:sSup>
                  </m:oMath>
                </a14:m>
                <a:r>
                  <a:rPr lang="nb-NO" sz="1200" dirty="0"/>
                  <a:t> der </a:t>
                </a:r>
                <a14:m>
                  <m:oMath xmlns:m="http://schemas.openxmlformats.org/officeDocument/2006/math"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nb-NO" sz="1200" dirty="0"/>
                  <a:t> er startverdien og </a:t>
                </a:r>
                <a14:m>
                  <m:oMath xmlns:m="http://schemas.openxmlformats.org/officeDocument/2006/math"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nb-NO" sz="1200" dirty="0"/>
                  <a:t> er vekstfaktoren som alltid er </a:t>
                </a:r>
                <a:r>
                  <a:rPr lang="nb-NO" sz="1200" dirty="0" err="1"/>
                  <a:t>eit</a:t>
                </a:r>
                <a:r>
                  <a:rPr lang="nb-NO" sz="1200" dirty="0"/>
                  <a:t> positivt tal.</a:t>
                </a:r>
              </a:p>
              <a:p>
                <a:endParaRPr lang="nb-NO" sz="1200" dirty="0"/>
              </a:p>
              <a:p>
                <a:r>
                  <a:rPr lang="nb-NO" sz="1200" dirty="0"/>
                  <a:t>Vi har </a:t>
                </a:r>
                <a:r>
                  <a:rPr lang="nb-NO" sz="1200" dirty="0" err="1"/>
                  <a:t>ein</a:t>
                </a:r>
                <a:r>
                  <a:rPr lang="nb-NO" sz="1200" dirty="0"/>
                  <a:t> populasjon av rådyr og vi veit at han </a:t>
                </a:r>
                <a:r>
                  <a:rPr lang="nb-NO" sz="1200" dirty="0" err="1"/>
                  <a:t>aukar</a:t>
                </a:r>
                <a:r>
                  <a:rPr lang="nb-NO" sz="1200" dirty="0"/>
                  <a:t> med 20 % </a:t>
                </a:r>
                <a:r>
                  <a:rPr lang="nb-NO" sz="1200" dirty="0" err="1"/>
                  <a:t>årleg</a:t>
                </a:r>
                <a:r>
                  <a:rPr lang="nb-NO" sz="1200" dirty="0"/>
                  <a:t>. Kva blir vekstfaktoren til denne populasjonen?</a:t>
                </a:r>
              </a:p>
              <a:p>
                <a:endParaRPr lang="nb-NO" sz="1200" dirty="0"/>
              </a:p>
              <a:p>
                <a:r>
                  <a:rPr lang="nb-NO" sz="1200" dirty="0"/>
                  <a:t>Vi tek til med å </a:t>
                </a:r>
                <a:r>
                  <a:rPr lang="nb-NO" sz="1200" dirty="0" err="1"/>
                  <a:t>rekne</a:t>
                </a:r>
                <a:r>
                  <a:rPr lang="nb-NO" sz="1200" dirty="0"/>
                  <a:t> om 20 % til </a:t>
                </a:r>
                <a:r>
                  <a:rPr lang="nb-NO" sz="1200" dirty="0" err="1"/>
                  <a:t>desimaltal</a:t>
                </a:r>
                <a:r>
                  <a:rPr lang="nb-NO" sz="1200" dirty="0"/>
                  <a:t>.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20 %= </m:t>
                      </m:r>
                      <m:f>
                        <m:fPr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20</m:t>
                          </m:r>
                        </m:num>
                        <m:den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100</m:t>
                          </m:r>
                        </m:den>
                      </m:f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=0,20</m:t>
                      </m:r>
                    </m:oMath>
                  </m:oMathPara>
                </a14:m>
                <a:endParaRPr lang="nb-NO" sz="1200" dirty="0"/>
              </a:p>
              <a:p>
                <a:endParaRPr lang="nb-NO" sz="1200" dirty="0"/>
              </a:p>
              <a:p>
                <a:r>
                  <a:rPr lang="nb-NO" sz="1200" dirty="0" err="1"/>
                  <a:t>Sidan</a:t>
                </a:r>
                <a:r>
                  <a:rPr lang="nb-NO" sz="1200" dirty="0"/>
                  <a:t> heile den </a:t>
                </a:r>
                <a:r>
                  <a:rPr lang="nb-NO" sz="1200" dirty="0" err="1"/>
                  <a:t>opprinnelege</a:t>
                </a:r>
                <a:r>
                  <a:rPr lang="nb-NO" sz="1200" dirty="0"/>
                  <a:t> populasjonen alltid tilsvarer 100 %, må vi legge til dette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100 %+20 %=1,00+0,20=1,20</m:t>
                      </m:r>
                    </m:oMath>
                  </m:oMathPara>
                </a14:m>
                <a:endParaRPr lang="nb-NO" sz="1200" dirty="0"/>
              </a:p>
              <a:p>
                <a:endParaRPr lang="nb-NO" sz="1200" dirty="0"/>
              </a:p>
              <a:p>
                <a:r>
                  <a:rPr lang="nb-NO" sz="1200" dirty="0"/>
                  <a:t>I dette høvet blir vekstfaktoren til rådyrpopulasjonen 1,20.</a:t>
                </a:r>
              </a:p>
            </p:txBody>
          </p:sp>
        </mc:Choice>
        <mc:Fallback xmlns="">
          <p:sp>
            <p:nvSpPr>
              <p:cNvPr id="12" name="TekstSylinder 11">
                <a:extLst>
                  <a:ext uri="{FF2B5EF4-FFF2-40B4-BE49-F238E27FC236}">
                    <a16:creationId xmlns:a16="http://schemas.microsoft.com/office/drawing/2014/main" id="{860793C6-0CA6-4F30-A056-521ECA2D045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0211" y="2237336"/>
                <a:ext cx="5634182" cy="3024546"/>
              </a:xfrm>
              <a:prstGeom prst="rect">
                <a:avLst/>
              </a:prstGeom>
              <a:blipFill>
                <a:blip r:embed="rId4"/>
                <a:stretch>
                  <a:fillRect l="-108" b="-806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kstSylinder 16">
                <a:extLst>
                  <a:ext uri="{FF2B5EF4-FFF2-40B4-BE49-F238E27FC236}">
                    <a16:creationId xmlns:a16="http://schemas.microsoft.com/office/drawing/2014/main" id="{3CBB4ED5-403D-4FAC-A474-3002D7E49813}"/>
                  </a:ext>
                </a:extLst>
              </p:cNvPr>
              <p:cNvSpPr txBox="1"/>
              <p:nvPr/>
            </p:nvSpPr>
            <p:spPr>
              <a:xfrm>
                <a:off x="3917171" y="5857726"/>
                <a:ext cx="2441683" cy="13849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sz="1200" dirty="0"/>
                  <a:t>Startverdien er </a:t>
                </a:r>
                <a:r>
                  <a:rPr lang="nb-NO" sz="1200" dirty="0" err="1"/>
                  <a:t>talet</a:t>
                </a:r>
                <a:r>
                  <a:rPr lang="nb-NO" sz="1200" dirty="0"/>
                  <a:t> på rådyr i den </a:t>
                </a:r>
                <a:r>
                  <a:rPr lang="nb-NO" sz="1200" dirty="0" err="1"/>
                  <a:t>opprinnelege</a:t>
                </a:r>
                <a:r>
                  <a:rPr lang="nb-NO" sz="1200" dirty="0"/>
                  <a:t> populasjonen. Dersom vi har 250 i </a:t>
                </a:r>
                <a:r>
                  <a:rPr lang="nb-NO" sz="1200" dirty="0" err="1"/>
                  <a:t>ein</a:t>
                </a:r>
                <a:r>
                  <a:rPr lang="nb-NO" sz="1200" dirty="0"/>
                  <a:t> rådyrpopulasjon med </a:t>
                </a:r>
                <a:r>
                  <a:rPr lang="nb-NO" sz="1200" dirty="0" err="1"/>
                  <a:t>ein</a:t>
                </a:r>
                <a:r>
                  <a:rPr lang="nb-NO" sz="1200" dirty="0"/>
                  <a:t> </a:t>
                </a:r>
                <a:r>
                  <a:rPr lang="nb-NO" sz="1200" dirty="0" err="1"/>
                  <a:t>årleg</a:t>
                </a:r>
                <a:r>
                  <a:rPr lang="nb-NO" sz="1200" dirty="0"/>
                  <a:t> vekst på 20 %, vil funksjonen vår sjå slik ut:</a:t>
                </a:r>
              </a:p>
              <a:p>
                <a:endParaRPr lang="nb-NO" sz="12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=250 </m:t>
                      </m:r>
                      <m:r>
                        <a:rPr lang="nb-NO" sz="1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sSup>
                        <m:sSupPr>
                          <m:ctrlPr>
                            <a:rPr lang="nb-NO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1,20</m:t>
                          </m:r>
                        </m:e>
                        <m:sup>
                          <m:r>
                            <a:rPr lang="nb-NO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sup>
                      </m:sSup>
                    </m:oMath>
                  </m:oMathPara>
                </a14:m>
                <a:endParaRPr lang="nb-NO" sz="1200" dirty="0"/>
              </a:p>
            </p:txBody>
          </p:sp>
        </mc:Choice>
        <mc:Fallback xmlns="">
          <p:sp>
            <p:nvSpPr>
              <p:cNvPr id="17" name="TekstSylinder 16">
                <a:extLst>
                  <a:ext uri="{FF2B5EF4-FFF2-40B4-BE49-F238E27FC236}">
                    <a16:creationId xmlns:a16="http://schemas.microsoft.com/office/drawing/2014/main" id="{3CBB4ED5-403D-4FAC-A474-3002D7E4981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17171" y="5857726"/>
                <a:ext cx="2441683" cy="1384995"/>
              </a:xfrm>
              <a:prstGeom prst="rect">
                <a:avLst/>
              </a:prstGeom>
              <a:blipFill>
                <a:blip r:embed="rId5"/>
                <a:stretch>
                  <a:fillRect l="-250" t="-441" r="-125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kstSylinder 7">
            <a:extLst>
              <a:ext uri="{FF2B5EF4-FFF2-40B4-BE49-F238E27FC236}">
                <a16:creationId xmlns:a16="http://schemas.microsoft.com/office/drawing/2014/main" id="{E2BACE79-9AAD-4FC3-ACE7-315C4B4526D5}"/>
              </a:ext>
            </a:extLst>
          </p:cNvPr>
          <p:cNvSpPr txBox="1"/>
          <p:nvPr/>
        </p:nvSpPr>
        <p:spPr>
          <a:xfrm>
            <a:off x="3814799" y="985074"/>
            <a:ext cx="2787337" cy="126188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200" b="1" dirty="0"/>
              <a:t>Kva er </a:t>
            </a:r>
            <a:r>
              <a:rPr lang="nb-NO" sz="1200" b="1" dirty="0" err="1"/>
              <a:t>eit</a:t>
            </a:r>
            <a:r>
              <a:rPr lang="nb-NO" sz="1200" b="1" dirty="0"/>
              <a:t> økosystem?</a:t>
            </a:r>
          </a:p>
          <a:p>
            <a:endParaRPr lang="nb-NO" sz="400" dirty="0"/>
          </a:p>
          <a:p>
            <a:r>
              <a:rPr lang="nb-NO" sz="1200" dirty="0"/>
              <a:t>Det er samansett av alle </a:t>
            </a:r>
            <a:r>
              <a:rPr lang="nb-NO" sz="1200" dirty="0" err="1"/>
              <a:t>populasjonane</a:t>
            </a:r>
            <a:endParaRPr lang="nb-NO" sz="1200" dirty="0"/>
          </a:p>
          <a:p>
            <a:r>
              <a:rPr lang="nb-NO" sz="1200" dirty="0" err="1"/>
              <a:t>innanfor</a:t>
            </a:r>
            <a:r>
              <a:rPr lang="nb-NO" sz="1200" dirty="0"/>
              <a:t> </a:t>
            </a:r>
            <a:r>
              <a:rPr lang="nb-NO" sz="1200" dirty="0" err="1"/>
              <a:t>eit</a:t>
            </a:r>
            <a:r>
              <a:rPr lang="nb-NO" sz="1200" dirty="0"/>
              <a:t> avgrensa område, samt </a:t>
            </a:r>
            <a:r>
              <a:rPr lang="nb-NO" sz="1200" dirty="0" err="1"/>
              <a:t>dei</a:t>
            </a:r>
            <a:r>
              <a:rPr lang="nb-NO" sz="1200" dirty="0"/>
              <a:t> abiotiske </a:t>
            </a:r>
            <a:r>
              <a:rPr lang="nb-NO" sz="1200" dirty="0" err="1"/>
              <a:t>faktorane</a:t>
            </a:r>
            <a:r>
              <a:rPr lang="nb-NO" sz="1200" dirty="0"/>
              <a:t> i området. </a:t>
            </a:r>
            <a:r>
              <a:rPr lang="nb-NO" sz="1200" dirty="0" err="1"/>
              <a:t>Nokre</a:t>
            </a:r>
            <a:r>
              <a:rPr lang="nb-NO" sz="1200" dirty="0"/>
              <a:t> døme kan </a:t>
            </a:r>
            <a:r>
              <a:rPr lang="nb-NO" sz="1200" dirty="0" err="1"/>
              <a:t>vere</a:t>
            </a:r>
            <a:r>
              <a:rPr lang="nb-NO" sz="1200" dirty="0"/>
              <a:t> ei myr, </a:t>
            </a:r>
            <a:r>
              <a:rPr lang="nb-NO" sz="1200" dirty="0" err="1"/>
              <a:t>ein</a:t>
            </a:r>
            <a:r>
              <a:rPr lang="nb-NO" sz="1200" dirty="0"/>
              <a:t> skog eller </a:t>
            </a:r>
            <a:r>
              <a:rPr lang="nb-NO" sz="1200" dirty="0" err="1"/>
              <a:t>eit</a:t>
            </a:r>
            <a:r>
              <a:rPr lang="nb-NO" sz="1200" dirty="0"/>
              <a:t> korallrev.</a:t>
            </a:r>
          </a:p>
        </p:txBody>
      </p:sp>
      <p:sp>
        <p:nvSpPr>
          <p:cNvPr id="9" name="TekstSylinder 8">
            <a:extLst>
              <a:ext uri="{FF2B5EF4-FFF2-40B4-BE49-F238E27FC236}">
                <a16:creationId xmlns:a16="http://schemas.microsoft.com/office/drawing/2014/main" id="{078D3AE6-4BBC-4CDE-82AE-ABC5F8433F9F}"/>
              </a:ext>
            </a:extLst>
          </p:cNvPr>
          <p:cNvSpPr txBox="1"/>
          <p:nvPr/>
        </p:nvSpPr>
        <p:spPr>
          <a:xfrm>
            <a:off x="611909" y="7544276"/>
            <a:ext cx="2811742" cy="218521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200" b="1" dirty="0"/>
              <a:t>Kva er </a:t>
            </a:r>
            <a:r>
              <a:rPr lang="nb-NO" sz="1200" b="1" dirty="0" err="1"/>
              <a:t>ein</a:t>
            </a:r>
            <a:r>
              <a:rPr lang="nb-NO" sz="1200" b="1" dirty="0"/>
              <a:t> biotisk faktor?</a:t>
            </a:r>
          </a:p>
          <a:p>
            <a:endParaRPr lang="nb-NO" sz="400" dirty="0"/>
          </a:p>
          <a:p>
            <a:r>
              <a:rPr lang="nb-NO" sz="1200" dirty="0"/>
              <a:t>Det er alle </a:t>
            </a:r>
            <a:r>
              <a:rPr lang="nb-NO" sz="1200" dirty="0" err="1"/>
              <a:t>dei</a:t>
            </a:r>
            <a:r>
              <a:rPr lang="nb-NO" sz="1200" dirty="0"/>
              <a:t> </a:t>
            </a:r>
            <a:r>
              <a:rPr lang="nb-NO" sz="1200" dirty="0" err="1"/>
              <a:t>levande</a:t>
            </a:r>
            <a:r>
              <a:rPr lang="nb-NO" sz="1200" dirty="0"/>
              <a:t> </a:t>
            </a:r>
            <a:r>
              <a:rPr lang="nb-NO" sz="1200" dirty="0" err="1"/>
              <a:t>organismane</a:t>
            </a:r>
            <a:r>
              <a:rPr lang="nb-NO" sz="1200" dirty="0"/>
              <a:t> i </a:t>
            </a:r>
            <a:r>
              <a:rPr lang="nb-NO" sz="1200" dirty="0" err="1"/>
              <a:t>eit</a:t>
            </a:r>
            <a:r>
              <a:rPr lang="nb-NO" sz="1200" dirty="0"/>
              <a:t> økosystem, slik som alle planter, dyr, </a:t>
            </a:r>
            <a:r>
              <a:rPr lang="nb-NO" sz="1200" dirty="0" err="1"/>
              <a:t>bakteriar</a:t>
            </a:r>
            <a:r>
              <a:rPr lang="nb-NO" sz="1200" dirty="0"/>
              <a:t> og sopp.</a:t>
            </a:r>
          </a:p>
          <a:p>
            <a:endParaRPr lang="nb-NO" sz="1200" dirty="0"/>
          </a:p>
          <a:p>
            <a:endParaRPr lang="nb-NO" sz="1200" dirty="0"/>
          </a:p>
          <a:p>
            <a:endParaRPr lang="nb-NO" sz="1200" dirty="0"/>
          </a:p>
          <a:p>
            <a:endParaRPr lang="nb-NO" sz="1200" dirty="0"/>
          </a:p>
          <a:p>
            <a:endParaRPr lang="nb-NO" sz="1200" dirty="0"/>
          </a:p>
          <a:p>
            <a:endParaRPr lang="nb-NO" sz="1200" dirty="0"/>
          </a:p>
          <a:p>
            <a:endParaRPr lang="nb-NO" sz="1200" dirty="0"/>
          </a:p>
        </p:txBody>
      </p:sp>
      <p:sp>
        <p:nvSpPr>
          <p:cNvPr id="11" name="TekstSylinder 10">
            <a:extLst>
              <a:ext uri="{FF2B5EF4-FFF2-40B4-BE49-F238E27FC236}">
                <a16:creationId xmlns:a16="http://schemas.microsoft.com/office/drawing/2014/main" id="{C4BD6FE9-E092-4819-AD70-A5FEED455499}"/>
              </a:ext>
            </a:extLst>
          </p:cNvPr>
          <p:cNvSpPr txBox="1"/>
          <p:nvPr/>
        </p:nvSpPr>
        <p:spPr>
          <a:xfrm>
            <a:off x="3571517" y="7544276"/>
            <a:ext cx="2787337" cy="218521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200" b="1" dirty="0"/>
              <a:t>Kva er en abiotisk faktor?</a:t>
            </a:r>
          </a:p>
          <a:p>
            <a:endParaRPr lang="nb-NO" sz="400" dirty="0"/>
          </a:p>
          <a:p>
            <a:r>
              <a:rPr lang="nb-NO" sz="1200" dirty="0"/>
              <a:t>Det er alle </a:t>
            </a:r>
            <a:r>
              <a:rPr lang="nb-NO" sz="1200" dirty="0" err="1"/>
              <a:t>dei</a:t>
            </a:r>
            <a:r>
              <a:rPr lang="nb-NO" sz="1200" dirty="0"/>
              <a:t> </a:t>
            </a:r>
            <a:r>
              <a:rPr lang="nb-NO" sz="1200" dirty="0" err="1"/>
              <a:t>ikkje-levande</a:t>
            </a:r>
            <a:r>
              <a:rPr lang="nb-NO" sz="1200" dirty="0"/>
              <a:t> </a:t>
            </a:r>
            <a:r>
              <a:rPr lang="nb-NO" sz="1200" dirty="0" err="1"/>
              <a:t>omgivnadene</a:t>
            </a:r>
            <a:r>
              <a:rPr lang="nb-NO" sz="1200" dirty="0"/>
              <a:t> som påverkar </a:t>
            </a:r>
            <a:r>
              <a:rPr lang="nb-NO" sz="1200" dirty="0" err="1"/>
              <a:t>organismane</a:t>
            </a:r>
            <a:r>
              <a:rPr lang="nb-NO" sz="1200" dirty="0"/>
              <a:t> som lever der, slik som jordsmonn, pH-verdi, klima og temperatur.</a:t>
            </a:r>
          </a:p>
          <a:p>
            <a:endParaRPr lang="nb-NO" sz="1200" dirty="0"/>
          </a:p>
          <a:p>
            <a:endParaRPr lang="nb-NO" sz="1200" dirty="0"/>
          </a:p>
          <a:p>
            <a:endParaRPr lang="nb-NO" sz="1200" dirty="0"/>
          </a:p>
          <a:p>
            <a:endParaRPr lang="nb-NO" sz="1200" dirty="0"/>
          </a:p>
          <a:p>
            <a:endParaRPr lang="nb-NO" sz="1200" dirty="0"/>
          </a:p>
          <a:p>
            <a:endParaRPr lang="nb-NO" sz="1200" dirty="0"/>
          </a:p>
        </p:txBody>
      </p:sp>
      <p:pic>
        <p:nvPicPr>
          <p:cNvPr id="16" name="Bilde 15">
            <a:extLst>
              <a:ext uri="{FF2B5EF4-FFF2-40B4-BE49-F238E27FC236}">
                <a16:creationId xmlns:a16="http://schemas.microsoft.com/office/drawing/2014/main" id="{4526E833-72A3-4D4E-9D1B-6BF497C918A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7468" y="8408614"/>
            <a:ext cx="1449701" cy="1027216"/>
          </a:xfrm>
          <a:prstGeom prst="rect">
            <a:avLst/>
          </a:prstGeom>
        </p:spPr>
      </p:pic>
      <p:sp>
        <p:nvSpPr>
          <p:cNvPr id="21" name="TekstSylinder 20">
            <a:extLst>
              <a:ext uri="{FF2B5EF4-FFF2-40B4-BE49-F238E27FC236}">
                <a16:creationId xmlns:a16="http://schemas.microsoft.com/office/drawing/2014/main" id="{ED0C3829-0512-471A-8ECA-6C64F088BF5A}"/>
              </a:ext>
            </a:extLst>
          </p:cNvPr>
          <p:cNvSpPr txBox="1"/>
          <p:nvPr/>
        </p:nvSpPr>
        <p:spPr>
          <a:xfrm>
            <a:off x="4592202" y="4830146"/>
            <a:ext cx="1831911" cy="83099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200" b="1" dirty="0"/>
              <a:t>Diskuter</a:t>
            </a:r>
          </a:p>
          <a:p>
            <a:r>
              <a:rPr lang="nb-NO" sz="1200" dirty="0"/>
              <a:t>Kva blir vekstfaktoren om populasjonen </a:t>
            </a:r>
            <a:r>
              <a:rPr lang="nb-NO" sz="1200" dirty="0" err="1"/>
              <a:t>minkar</a:t>
            </a:r>
            <a:r>
              <a:rPr lang="nb-NO" sz="1200" dirty="0"/>
              <a:t> med 20 % </a:t>
            </a:r>
            <a:r>
              <a:rPr lang="nb-NO" sz="1200" dirty="0" err="1"/>
              <a:t>årleg</a:t>
            </a:r>
            <a:r>
              <a:rPr lang="nb-NO" sz="1200" dirty="0"/>
              <a:t>?</a:t>
            </a:r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031B9EC8-A18B-4A57-B9DB-ACEAE3DBB5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098106" y="9395529"/>
            <a:ext cx="1543050" cy="527403"/>
          </a:xfrm>
        </p:spPr>
        <p:txBody>
          <a:bodyPr/>
          <a:lstStyle/>
          <a:p>
            <a:fld id="{8BCDA449-1FD9-4B7A-9E85-B244E6DC9C56}" type="slidenum">
              <a:rPr lang="nb-NO" smtClean="0"/>
              <a:t>1</a:t>
            </a:fld>
            <a:endParaRPr lang="nb-NO"/>
          </a:p>
        </p:txBody>
      </p:sp>
      <p:pic>
        <p:nvPicPr>
          <p:cNvPr id="18" name="Bilde 17">
            <a:extLst>
              <a:ext uri="{FF2B5EF4-FFF2-40B4-BE49-F238E27FC236}">
                <a16:creationId xmlns:a16="http://schemas.microsoft.com/office/drawing/2014/main" id="{9121FB8B-CEBD-4CE7-8B52-62F53F9A8E7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8658" y="8607407"/>
            <a:ext cx="713748" cy="1068486"/>
          </a:xfrm>
          <a:prstGeom prst="rect">
            <a:avLst/>
          </a:prstGeom>
        </p:spPr>
      </p:pic>
      <p:pic>
        <p:nvPicPr>
          <p:cNvPr id="6" name="Bilde 5" descr="Et bilde som inneholder gress, utendørs, pattedyr, hund&#10;&#10;Automatisk generert beskrivelse">
            <a:extLst>
              <a:ext uri="{FF2B5EF4-FFF2-40B4-BE49-F238E27FC236}">
                <a16:creationId xmlns:a16="http://schemas.microsoft.com/office/drawing/2014/main" id="{E9A663F5-8608-4AB4-802F-48BD041E610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909" y="5365343"/>
            <a:ext cx="3040714" cy="2028156"/>
          </a:xfrm>
          <a:prstGeom prst="rect">
            <a:avLst/>
          </a:prstGeom>
        </p:spPr>
      </p:pic>
      <p:pic>
        <p:nvPicPr>
          <p:cNvPr id="20" name="Bilde 19" descr="Et bilde som inneholder natur, røyk, skyer, skyet&#10;&#10;Automatisk generert beskrivelse">
            <a:extLst>
              <a:ext uri="{FF2B5EF4-FFF2-40B4-BE49-F238E27FC236}">
                <a16:creationId xmlns:a16="http://schemas.microsoft.com/office/drawing/2014/main" id="{88570424-EE1C-4043-8558-D7F4C462BF5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3074" y="8694279"/>
            <a:ext cx="1066446" cy="693708"/>
          </a:xfrm>
          <a:prstGeom prst="rect">
            <a:avLst/>
          </a:prstGeom>
        </p:spPr>
      </p:pic>
      <p:pic>
        <p:nvPicPr>
          <p:cNvPr id="24" name="Bilde 23" descr="Et bilde som inneholder bakke, utendørs, murstein, bygning&#10;&#10;Automatisk generert beskrivelse">
            <a:extLst>
              <a:ext uri="{FF2B5EF4-FFF2-40B4-BE49-F238E27FC236}">
                <a16:creationId xmlns:a16="http://schemas.microsoft.com/office/drawing/2014/main" id="{4B42200D-C5EB-41AC-9737-92166CB8204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4691" y="8694279"/>
            <a:ext cx="1038482" cy="693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43868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kstSylinder 21">
            <a:extLst>
              <a:ext uri="{FF2B5EF4-FFF2-40B4-BE49-F238E27FC236}">
                <a16:creationId xmlns:a16="http://schemas.microsoft.com/office/drawing/2014/main" id="{F9C4C9C9-E09A-433A-80AC-A2FD814A2B61}"/>
              </a:ext>
            </a:extLst>
          </p:cNvPr>
          <p:cNvSpPr txBox="1"/>
          <p:nvPr/>
        </p:nvSpPr>
        <p:spPr>
          <a:xfrm>
            <a:off x="379123" y="4761786"/>
            <a:ext cx="6188379" cy="175432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altLang="nb-NO" sz="1200" b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Puslespel</a:t>
            </a:r>
            <a:r>
              <a:rPr lang="nb-NO" altLang="nb-NO" sz="1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-programmering</a:t>
            </a:r>
          </a:p>
          <a:p>
            <a:endParaRPr lang="nb-NO" altLang="nb-NO" sz="12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nb-NO" altLang="nb-NO" sz="12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nb-NO" altLang="nb-NO" sz="12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nb-NO" altLang="nb-NO" sz="12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nb-NO" altLang="nb-NO" sz="12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nb-NO" altLang="nb-NO" sz="12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nb-NO" altLang="nb-NO" sz="12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nb-NO" altLang="nb-NO" sz="12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43808A2F-6037-4E6F-8503-31A13DB0CC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2543" y="145288"/>
            <a:ext cx="5300255" cy="851673"/>
          </a:xfrm>
        </p:spPr>
        <p:txBody>
          <a:bodyPr/>
          <a:lstStyle/>
          <a:p>
            <a:r>
              <a:rPr lang="nb-NO" dirty="0"/>
              <a:t>Lag ei øy!</a:t>
            </a:r>
            <a:br>
              <a:rPr lang="nb-NO" dirty="0"/>
            </a:br>
            <a:r>
              <a:rPr lang="nb-NO" sz="2000" dirty="0"/>
              <a:t>- og programmer populasjonsveksten</a:t>
            </a:r>
          </a:p>
        </p:txBody>
      </p:sp>
      <p:sp>
        <p:nvSpPr>
          <p:cNvPr id="4" name="Plassholder for innhold 2">
            <a:extLst>
              <a:ext uri="{FF2B5EF4-FFF2-40B4-BE49-F238E27FC236}">
                <a16:creationId xmlns:a16="http://schemas.microsoft.com/office/drawing/2014/main" id="{BD99E65E-C4E9-4423-98EA-C86612F4D067}"/>
              </a:ext>
            </a:extLst>
          </p:cNvPr>
          <p:cNvSpPr txBox="1">
            <a:spLocks/>
          </p:cNvSpPr>
          <p:nvPr/>
        </p:nvSpPr>
        <p:spPr>
          <a:xfrm>
            <a:off x="379122" y="4256852"/>
            <a:ext cx="6007390" cy="5656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nb-NO" sz="1200" b="1" dirty="0">
                <a:solidFill>
                  <a:prstClr val="black"/>
                </a:solidFill>
              </a:rPr>
              <a:t>Fase 3: </a:t>
            </a:r>
            <a:r>
              <a:rPr lang="nb-NO" sz="1200" dirty="0">
                <a:solidFill>
                  <a:prstClr val="black"/>
                </a:solidFill>
              </a:rPr>
              <a:t>Lag </a:t>
            </a:r>
            <a:r>
              <a:rPr lang="nb-NO" sz="1200" dirty="0" err="1">
                <a:solidFill>
                  <a:prstClr val="black"/>
                </a:solidFill>
              </a:rPr>
              <a:t>ein</a:t>
            </a:r>
            <a:r>
              <a:rPr lang="nb-NO" sz="1200" dirty="0">
                <a:solidFill>
                  <a:prstClr val="black"/>
                </a:solidFill>
              </a:rPr>
              <a:t> modell av øya </a:t>
            </a:r>
            <a:r>
              <a:rPr lang="nb-NO" sz="1200" dirty="0" err="1">
                <a:solidFill>
                  <a:prstClr val="black"/>
                </a:solidFill>
              </a:rPr>
              <a:t>dykkar</a:t>
            </a:r>
            <a:r>
              <a:rPr lang="nb-NO" sz="1200" dirty="0">
                <a:solidFill>
                  <a:prstClr val="black"/>
                </a:solidFill>
              </a:rPr>
              <a:t>, med biotiske og abiotiske </a:t>
            </a:r>
            <a:r>
              <a:rPr lang="nb-NO" sz="1200" dirty="0" err="1">
                <a:solidFill>
                  <a:prstClr val="black"/>
                </a:solidFill>
              </a:rPr>
              <a:t>faktorar</a:t>
            </a:r>
            <a:r>
              <a:rPr lang="nb-NO" sz="1200" dirty="0">
                <a:solidFill>
                  <a:prstClr val="black"/>
                </a:solidFill>
              </a:rPr>
              <a:t>. Lag programmet som </a:t>
            </a:r>
            <a:r>
              <a:rPr lang="nb-NO" sz="1200" dirty="0" err="1">
                <a:solidFill>
                  <a:prstClr val="black"/>
                </a:solidFill>
              </a:rPr>
              <a:t>reknar</a:t>
            </a:r>
            <a:r>
              <a:rPr lang="nb-NO" sz="1200" dirty="0">
                <a:solidFill>
                  <a:prstClr val="black"/>
                </a:solidFill>
              </a:rPr>
              <a:t> ut populasjonsveksten. Spør gjerne </a:t>
            </a:r>
            <a:r>
              <a:rPr lang="nb-NO" sz="1200" dirty="0" err="1">
                <a:solidFill>
                  <a:prstClr val="black"/>
                </a:solidFill>
              </a:rPr>
              <a:t>læraren</a:t>
            </a:r>
            <a:r>
              <a:rPr lang="nb-NO" sz="1200" dirty="0">
                <a:solidFill>
                  <a:prstClr val="black"/>
                </a:solidFill>
              </a:rPr>
              <a:t> om ark med tips til programmeringa.</a:t>
            </a:r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DFA4823B-C262-4010-8FFE-42513F0A63D7}"/>
              </a:ext>
            </a:extLst>
          </p:cNvPr>
          <p:cNvSpPr/>
          <p:nvPr/>
        </p:nvSpPr>
        <p:spPr>
          <a:xfrm>
            <a:off x="379122" y="6583723"/>
            <a:ext cx="2222311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nb-NO" sz="1200" b="1" dirty="0">
                <a:solidFill>
                  <a:prstClr val="black"/>
                </a:solidFill>
              </a:rPr>
              <a:t>Fase 4: </a:t>
            </a:r>
            <a:r>
              <a:rPr lang="nb-NO" sz="1200" dirty="0">
                <a:solidFill>
                  <a:prstClr val="black"/>
                </a:solidFill>
              </a:rPr>
              <a:t>Korleis skal de teste modellen av øya </a:t>
            </a:r>
            <a:r>
              <a:rPr lang="nb-NO" sz="1200" dirty="0" err="1">
                <a:solidFill>
                  <a:prstClr val="black"/>
                </a:solidFill>
              </a:rPr>
              <a:t>dykkar</a:t>
            </a:r>
            <a:r>
              <a:rPr lang="nb-NO" sz="1200" dirty="0">
                <a:solidFill>
                  <a:prstClr val="black"/>
                </a:solidFill>
              </a:rPr>
              <a:t>? Kan hende kan det </a:t>
            </a:r>
            <a:r>
              <a:rPr lang="nb-NO" sz="1200" dirty="0" err="1">
                <a:solidFill>
                  <a:prstClr val="black"/>
                </a:solidFill>
              </a:rPr>
              <a:t>vere</a:t>
            </a:r>
            <a:r>
              <a:rPr lang="nb-NO" sz="1200" dirty="0">
                <a:solidFill>
                  <a:prstClr val="black"/>
                </a:solidFill>
              </a:rPr>
              <a:t> fornuftig å </a:t>
            </a:r>
            <a:r>
              <a:rPr lang="nb-NO" sz="1200" dirty="0" err="1">
                <a:solidFill>
                  <a:prstClr val="black"/>
                </a:solidFill>
              </a:rPr>
              <a:t>samanlikne</a:t>
            </a:r>
            <a:r>
              <a:rPr lang="nb-NO" sz="1200" dirty="0">
                <a:solidFill>
                  <a:prstClr val="black"/>
                </a:solidFill>
              </a:rPr>
              <a:t> resultata med andre i klassen. </a:t>
            </a:r>
          </a:p>
          <a:p>
            <a:pPr lvl="0">
              <a:defRPr/>
            </a:pPr>
            <a:endParaRPr lang="nb-NO" sz="800" dirty="0">
              <a:solidFill>
                <a:prstClr val="black"/>
              </a:solidFill>
            </a:endParaRPr>
          </a:p>
          <a:p>
            <a:pPr lvl="0">
              <a:defRPr/>
            </a:pPr>
            <a:r>
              <a:rPr lang="nb-NO" sz="1200" b="1" dirty="0">
                <a:solidFill>
                  <a:prstClr val="black"/>
                </a:solidFill>
              </a:rPr>
              <a:t>Fase 5:</a:t>
            </a:r>
            <a:r>
              <a:rPr lang="nb-NO" sz="1200" dirty="0">
                <a:solidFill>
                  <a:prstClr val="black"/>
                </a:solidFill>
              </a:rPr>
              <a:t> Er det </a:t>
            </a:r>
            <a:r>
              <a:rPr lang="nb-NO" sz="1200" dirty="0" err="1">
                <a:solidFill>
                  <a:prstClr val="black"/>
                </a:solidFill>
              </a:rPr>
              <a:t>noko</a:t>
            </a:r>
            <a:r>
              <a:rPr lang="nb-NO" sz="1200" dirty="0">
                <a:solidFill>
                  <a:prstClr val="black"/>
                </a:solidFill>
              </a:rPr>
              <a:t> de vil endre?</a:t>
            </a:r>
          </a:p>
          <a:p>
            <a:pPr lvl="0">
              <a:defRPr/>
            </a:pPr>
            <a:endParaRPr lang="nb-NO" sz="800" dirty="0">
              <a:solidFill>
                <a:prstClr val="black"/>
              </a:solidFill>
            </a:endParaRPr>
          </a:p>
          <a:p>
            <a:pPr>
              <a:defRPr/>
            </a:pPr>
            <a:r>
              <a:rPr lang="nb-NO" sz="1200" b="1" dirty="0">
                <a:solidFill>
                  <a:prstClr val="black"/>
                </a:solidFill>
              </a:rPr>
              <a:t>Fase 6:</a:t>
            </a:r>
            <a:r>
              <a:rPr lang="nb-NO" sz="1200" dirty="0">
                <a:solidFill>
                  <a:prstClr val="black"/>
                </a:solidFill>
              </a:rPr>
              <a:t> Gå attende til </a:t>
            </a:r>
            <a:r>
              <a:rPr lang="nb-NO" sz="1200" dirty="0" err="1">
                <a:solidFill>
                  <a:prstClr val="black"/>
                </a:solidFill>
              </a:rPr>
              <a:t>dei</a:t>
            </a:r>
            <a:r>
              <a:rPr lang="nb-NO" sz="1200" dirty="0">
                <a:solidFill>
                  <a:prstClr val="black"/>
                </a:solidFill>
              </a:rPr>
              <a:t> andre </a:t>
            </a:r>
            <a:r>
              <a:rPr lang="nb-NO" sz="1200" dirty="0" err="1">
                <a:solidFill>
                  <a:prstClr val="black"/>
                </a:solidFill>
              </a:rPr>
              <a:t>fasane</a:t>
            </a:r>
            <a:r>
              <a:rPr lang="nb-NO" sz="1200" dirty="0">
                <a:solidFill>
                  <a:prstClr val="black"/>
                </a:solidFill>
              </a:rPr>
              <a:t> for å </a:t>
            </a:r>
            <a:r>
              <a:rPr lang="nb-NO" sz="1200" dirty="0" err="1">
                <a:solidFill>
                  <a:prstClr val="black"/>
                </a:solidFill>
              </a:rPr>
              <a:t>gjere</a:t>
            </a:r>
            <a:r>
              <a:rPr lang="nb-NO" sz="1200" dirty="0">
                <a:solidFill>
                  <a:prstClr val="black"/>
                </a:solidFill>
              </a:rPr>
              <a:t> planlagte </a:t>
            </a:r>
            <a:r>
              <a:rPr lang="nb-NO" sz="1200" dirty="0" err="1">
                <a:solidFill>
                  <a:prstClr val="black"/>
                </a:solidFill>
              </a:rPr>
              <a:t>forbetringar</a:t>
            </a:r>
            <a:r>
              <a:rPr lang="nb-NO" sz="1200" dirty="0">
                <a:solidFill>
                  <a:prstClr val="black"/>
                </a:solidFill>
              </a:rPr>
              <a:t> på modellen </a:t>
            </a:r>
            <a:r>
              <a:rPr lang="nb-NO" sz="1200" dirty="0" err="1">
                <a:solidFill>
                  <a:prstClr val="black"/>
                </a:solidFill>
              </a:rPr>
              <a:t>dykkar</a:t>
            </a:r>
            <a:r>
              <a:rPr lang="nb-NO" sz="1200" dirty="0">
                <a:solidFill>
                  <a:prstClr val="black"/>
                </a:solidFill>
              </a:rPr>
              <a:t>.</a:t>
            </a:r>
          </a:p>
          <a:p>
            <a:pPr>
              <a:defRPr/>
            </a:pPr>
            <a:endParaRPr lang="nb-NO" sz="800" dirty="0">
              <a:solidFill>
                <a:prstClr val="black"/>
              </a:solidFill>
            </a:endParaRPr>
          </a:p>
          <a:p>
            <a:pPr>
              <a:defRPr/>
            </a:pPr>
            <a:r>
              <a:rPr lang="nb-NO" sz="1200" b="1" dirty="0">
                <a:solidFill>
                  <a:prstClr val="black"/>
                </a:solidFill>
              </a:rPr>
              <a:t>Fase 7:</a:t>
            </a:r>
            <a:r>
              <a:rPr lang="nb-NO" sz="1200" dirty="0">
                <a:solidFill>
                  <a:prstClr val="black"/>
                </a:solidFill>
              </a:rPr>
              <a:t> Dokumentér det som de har gjort  med </a:t>
            </a:r>
            <a:r>
              <a:rPr lang="nb-NO" sz="1200" dirty="0" err="1">
                <a:solidFill>
                  <a:prstClr val="black"/>
                </a:solidFill>
              </a:rPr>
              <a:t>ein</a:t>
            </a:r>
            <a:r>
              <a:rPr lang="nb-NO" sz="1200" dirty="0">
                <a:solidFill>
                  <a:prstClr val="black"/>
                </a:solidFill>
              </a:rPr>
              <a:t> liten film og </a:t>
            </a:r>
            <a:r>
              <a:rPr lang="nb-NO" sz="1200" dirty="0" err="1">
                <a:solidFill>
                  <a:prstClr val="black"/>
                </a:solidFill>
              </a:rPr>
              <a:t>grunngje</a:t>
            </a:r>
            <a:r>
              <a:rPr lang="nb-NO" sz="1200" dirty="0">
                <a:solidFill>
                  <a:prstClr val="black"/>
                </a:solidFill>
              </a:rPr>
              <a:t> </a:t>
            </a:r>
            <a:r>
              <a:rPr lang="nb-NO" sz="1200" dirty="0" err="1">
                <a:solidFill>
                  <a:prstClr val="black"/>
                </a:solidFill>
              </a:rPr>
              <a:t>vala</a:t>
            </a:r>
            <a:r>
              <a:rPr lang="nb-NO" sz="1200" dirty="0">
                <a:solidFill>
                  <a:prstClr val="black"/>
                </a:solidFill>
              </a:rPr>
              <a:t> </a:t>
            </a:r>
            <a:r>
              <a:rPr lang="nb-NO" sz="1200" dirty="0" err="1">
                <a:solidFill>
                  <a:prstClr val="black"/>
                </a:solidFill>
              </a:rPr>
              <a:t>dykkar</a:t>
            </a:r>
            <a:r>
              <a:rPr lang="nb-NO" sz="1200" dirty="0">
                <a:solidFill>
                  <a:prstClr val="black"/>
                </a:solidFill>
              </a:rPr>
              <a:t>. Vis fram resultatet for resten av klassen med ei lita utstilling.</a:t>
            </a:r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CF12A09D-08F2-419F-8CE1-46267B7D232F}"/>
              </a:ext>
            </a:extLst>
          </p:cNvPr>
          <p:cNvSpPr/>
          <p:nvPr/>
        </p:nvSpPr>
        <p:spPr>
          <a:xfrm>
            <a:off x="379123" y="2781080"/>
            <a:ext cx="3236711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nb-NO" sz="1200" b="1" dirty="0">
                <a:solidFill>
                  <a:prstClr val="black"/>
                </a:solidFill>
              </a:rPr>
              <a:t>Fase 2: </a:t>
            </a:r>
            <a:r>
              <a:rPr lang="nb-NO" sz="1200" dirty="0">
                <a:solidFill>
                  <a:prstClr val="black"/>
                </a:solidFill>
              </a:rPr>
              <a:t>Det er viktig at de er åpne for alle slags </a:t>
            </a:r>
            <a:r>
              <a:rPr lang="nb-NO" sz="1200" dirty="0" err="1">
                <a:solidFill>
                  <a:prstClr val="black"/>
                </a:solidFill>
              </a:rPr>
              <a:t>idear</a:t>
            </a:r>
            <a:r>
              <a:rPr lang="nb-NO" sz="1200" dirty="0">
                <a:solidFill>
                  <a:prstClr val="black"/>
                </a:solidFill>
              </a:rPr>
              <a:t> og </a:t>
            </a:r>
            <a:r>
              <a:rPr lang="nb-NO" sz="1200" dirty="0" err="1">
                <a:solidFill>
                  <a:prstClr val="black"/>
                </a:solidFill>
              </a:rPr>
              <a:t>ikkje</a:t>
            </a:r>
            <a:r>
              <a:rPr lang="nb-NO" sz="1200" dirty="0">
                <a:solidFill>
                  <a:prstClr val="black"/>
                </a:solidFill>
              </a:rPr>
              <a:t> er for kritiske, da kan </a:t>
            </a:r>
            <a:r>
              <a:rPr lang="nb-NO" sz="1200" dirty="0" err="1">
                <a:solidFill>
                  <a:prstClr val="black"/>
                </a:solidFill>
              </a:rPr>
              <a:t>morosame</a:t>
            </a:r>
            <a:r>
              <a:rPr lang="nb-NO" sz="1200" dirty="0">
                <a:solidFill>
                  <a:prstClr val="black"/>
                </a:solidFill>
              </a:rPr>
              <a:t> framlegg bli kutta ut for </a:t>
            </a:r>
            <a:r>
              <a:rPr lang="nb-NO" sz="1200" dirty="0" err="1">
                <a:solidFill>
                  <a:prstClr val="black"/>
                </a:solidFill>
              </a:rPr>
              <a:t>tidleg</a:t>
            </a:r>
            <a:r>
              <a:rPr lang="nb-NO" sz="1200" dirty="0">
                <a:solidFill>
                  <a:prstClr val="black"/>
                </a:solidFill>
              </a:rPr>
              <a:t>.</a:t>
            </a:r>
          </a:p>
          <a:p>
            <a:pPr lvl="0">
              <a:defRPr/>
            </a:pPr>
            <a:endParaRPr lang="nb-NO" sz="400" dirty="0">
              <a:solidFill>
                <a:prstClr val="black"/>
              </a:solidFill>
            </a:endParaRPr>
          </a:p>
          <a:p>
            <a:pPr marL="342900" lvl="0" indent="-342900">
              <a:buFont typeface="+mj-lt"/>
              <a:buAutoNum type="arabicPeriod"/>
              <a:defRPr/>
            </a:pPr>
            <a:r>
              <a:rPr lang="nb-NO" sz="1200" dirty="0">
                <a:solidFill>
                  <a:prstClr val="black"/>
                </a:solidFill>
              </a:rPr>
              <a:t>Tenk </a:t>
            </a:r>
            <a:r>
              <a:rPr lang="nb-NO" sz="1200" dirty="0" err="1">
                <a:solidFill>
                  <a:prstClr val="black"/>
                </a:solidFill>
              </a:rPr>
              <a:t>sjølv</a:t>
            </a:r>
            <a:r>
              <a:rPr lang="nb-NO" sz="1200" dirty="0">
                <a:solidFill>
                  <a:prstClr val="black"/>
                </a:solidFill>
              </a:rPr>
              <a:t> først og </a:t>
            </a:r>
            <a:r>
              <a:rPr lang="nb-NO" sz="1200" dirty="0" err="1">
                <a:solidFill>
                  <a:prstClr val="black"/>
                </a:solidFill>
              </a:rPr>
              <a:t>teikne</a:t>
            </a:r>
            <a:r>
              <a:rPr lang="nb-NO" sz="1200" dirty="0">
                <a:solidFill>
                  <a:prstClr val="black"/>
                </a:solidFill>
              </a:rPr>
              <a:t> gjerne skisser.</a:t>
            </a:r>
          </a:p>
          <a:p>
            <a:pPr marL="342900" lvl="0" indent="-342900">
              <a:buFont typeface="+mj-lt"/>
              <a:buAutoNum type="arabicPeriod"/>
              <a:defRPr/>
            </a:pPr>
            <a:r>
              <a:rPr lang="nb-NO" sz="1200" dirty="0">
                <a:solidFill>
                  <a:prstClr val="black"/>
                </a:solidFill>
              </a:rPr>
              <a:t>Forklar ideen din for </a:t>
            </a:r>
            <a:r>
              <a:rPr lang="nb-NO" sz="1200" dirty="0" err="1">
                <a:solidFill>
                  <a:prstClr val="black"/>
                </a:solidFill>
              </a:rPr>
              <a:t>dei</a:t>
            </a:r>
            <a:r>
              <a:rPr lang="nb-NO" sz="1200" dirty="0">
                <a:solidFill>
                  <a:prstClr val="black"/>
                </a:solidFill>
              </a:rPr>
              <a:t> andre på gruppa.</a:t>
            </a:r>
          </a:p>
          <a:p>
            <a:pPr marL="342900" lvl="0" indent="-342900">
              <a:buFont typeface="+mj-lt"/>
              <a:buAutoNum type="arabicPeriod"/>
              <a:defRPr/>
            </a:pPr>
            <a:r>
              <a:rPr lang="nb-NO" sz="1200" dirty="0">
                <a:solidFill>
                  <a:prstClr val="black"/>
                </a:solidFill>
              </a:rPr>
              <a:t>Heile gruppa diskuterer </a:t>
            </a:r>
            <a:r>
              <a:rPr lang="nb-NO" sz="1200" dirty="0" err="1">
                <a:solidFill>
                  <a:prstClr val="black"/>
                </a:solidFill>
              </a:rPr>
              <a:t>dei</a:t>
            </a:r>
            <a:r>
              <a:rPr lang="nb-NO" sz="1200" dirty="0">
                <a:solidFill>
                  <a:prstClr val="black"/>
                </a:solidFill>
              </a:rPr>
              <a:t> ulike </a:t>
            </a:r>
            <a:r>
              <a:rPr lang="nb-NO" sz="1200" dirty="0" err="1">
                <a:solidFill>
                  <a:prstClr val="black"/>
                </a:solidFill>
              </a:rPr>
              <a:t>ideane</a:t>
            </a:r>
            <a:r>
              <a:rPr lang="nb-NO" sz="1200" dirty="0">
                <a:solidFill>
                  <a:prstClr val="black"/>
                </a:solidFill>
              </a:rPr>
              <a:t>, og </a:t>
            </a:r>
            <a:r>
              <a:rPr lang="nb-NO" sz="1200" dirty="0" err="1">
                <a:solidFill>
                  <a:prstClr val="black"/>
                </a:solidFill>
              </a:rPr>
              <a:t>lagar</a:t>
            </a:r>
            <a:r>
              <a:rPr lang="nb-NO" sz="1200" dirty="0">
                <a:solidFill>
                  <a:prstClr val="black"/>
                </a:solidFill>
              </a:rPr>
              <a:t> </a:t>
            </a:r>
            <a:r>
              <a:rPr lang="nb-NO" sz="1200" dirty="0" err="1">
                <a:solidFill>
                  <a:prstClr val="black"/>
                </a:solidFill>
              </a:rPr>
              <a:t>ein</a:t>
            </a:r>
            <a:r>
              <a:rPr lang="nb-NO" sz="1200" dirty="0">
                <a:solidFill>
                  <a:prstClr val="black"/>
                </a:solidFill>
              </a:rPr>
              <a:t> felles plan for øymodellen.</a:t>
            </a:r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F32041D1-93C2-4885-851B-864F765900CE}"/>
              </a:ext>
            </a:extLst>
          </p:cNvPr>
          <p:cNvSpPr txBox="1"/>
          <p:nvPr/>
        </p:nvSpPr>
        <p:spPr>
          <a:xfrm>
            <a:off x="467513" y="1076313"/>
            <a:ext cx="6007389" cy="107721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200" b="1" dirty="0" err="1"/>
              <a:t>Oppgåve</a:t>
            </a:r>
            <a:r>
              <a:rPr lang="nb-NO" sz="1200" b="1" dirty="0"/>
              <a:t> </a:t>
            </a:r>
          </a:p>
          <a:p>
            <a:endParaRPr lang="nb-NO" sz="400" b="1" dirty="0"/>
          </a:p>
          <a:p>
            <a:r>
              <a:rPr lang="nb-NO" sz="1200" dirty="0"/>
              <a:t>Lag </a:t>
            </a:r>
            <a:r>
              <a:rPr lang="nb-NO" sz="1200" dirty="0" err="1"/>
              <a:t>ein</a:t>
            </a:r>
            <a:r>
              <a:rPr lang="nb-NO" sz="1200" dirty="0"/>
              <a:t> modell av ei lita øy, med </a:t>
            </a:r>
            <a:r>
              <a:rPr lang="nb-NO" sz="1200" dirty="0" err="1"/>
              <a:t>eit</a:t>
            </a:r>
            <a:r>
              <a:rPr lang="nb-NO" sz="1200" dirty="0"/>
              <a:t> oversyn over </a:t>
            </a:r>
            <a:r>
              <a:rPr lang="nb-NO" sz="1200" dirty="0" err="1"/>
              <a:t>dei</a:t>
            </a:r>
            <a:r>
              <a:rPr lang="nb-NO" sz="1200" dirty="0"/>
              <a:t> ulike biotiske og abiotiske </a:t>
            </a:r>
            <a:r>
              <a:rPr lang="nb-NO" sz="1200" dirty="0" err="1"/>
              <a:t>faktorane</a:t>
            </a:r>
            <a:r>
              <a:rPr lang="nb-NO" sz="1200" dirty="0"/>
              <a:t>. Tenk deg at det vert sett ut </a:t>
            </a:r>
            <a:r>
              <a:rPr lang="nb-NO" sz="1200" dirty="0" err="1"/>
              <a:t>eit</a:t>
            </a:r>
            <a:r>
              <a:rPr lang="nb-NO" sz="1200" dirty="0"/>
              <a:t> kaninpar på øya. Lag </a:t>
            </a:r>
            <a:r>
              <a:rPr lang="nb-NO" sz="1200" dirty="0" err="1"/>
              <a:t>eit</a:t>
            </a:r>
            <a:r>
              <a:rPr lang="nb-NO" sz="1200" dirty="0"/>
              <a:t> program som </a:t>
            </a:r>
            <a:r>
              <a:rPr lang="nb-NO" sz="1200" dirty="0" err="1"/>
              <a:t>reknar</a:t>
            </a:r>
            <a:r>
              <a:rPr lang="nb-NO" sz="1200" dirty="0"/>
              <a:t> ut kor mange </a:t>
            </a:r>
            <a:r>
              <a:rPr lang="nb-NO" sz="1200" dirty="0" err="1"/>
              <a:t>kaninar</a:t>
            </a:r>
            <a:r>
              <a:rPr lang="nb-NO" sz="1200" dirty="0"/>
              <a:t> det blir på øya kvart år etterpå, for de 10 første åra. Lag </a:t>
            </a:r>
            <a:r>
              <a:rPr lang="nb-NO" sz="1200" dirty="0" err="1"/>
              <a:t>ein</a:t>
            </a:r>
            <a:r>
              <a:rPr lang="nb-NO" sz="1200" dirty="0"/>
              <a:t> graf som viser populasjonsveksten for </a:t>
            </a:r>
            <a:r>
              <a:rPr lang="nb-NO" sz="1200" dirty="0" err="1"/>
              <a:t>kaninane</a:t>
            </a:r>
            <a:r>
              <a:rPr lang="nb-NO" sz="1200" dirty="0"/>
              <a:t>.</a:t>
            </a:r>
          </a:p>
        </p:txBody>
      </p:sp>
      <p:sp>
        <p:nvSpPr>
          <p:cNvPr id="13" name="TekstSylinder 12">
            <a:extLst>
              <a:ext uri="{FF2B5EF4-FFF2-40B4-BE49-F238E27FC236}">
                <a16:creationId xmlns:a16="http://schemas.microsoft.com/office/drawing/2014/main" id="{EEA7ABCA-1BF2-453C-8739-3ACAA56EF461}"/>
              </a:ext>
            </a:extLst>
          </p:cNvPr>
          <p:cNvSpPr txBox="1"/>
          <p:nvPr/>
        </p:nvSpPr>
        <p:spPr>
          <a:xfrm>
            <a:off x="379122" y="2184089"/>
            <a:ext cx="31472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b="1" dirty="0">
                <a:solidFill>
                  <a:prstClr val="black"/>
                </a:solidFill>
              </a:rPr>
              <a:t>Fase 1: </a:t>
            </a:r>
            <a:r>
              <a:rPr lang="nb-NO" sz="1200" dirty="0">
                <a:solidFill>
                  <a:prstClr val="black"/>
                </a:solidFill>
              </a:rPr>
              <a:t>Kva for  materiale skal de bruke for å lage øya? Kva for </a:t>
            </a:r>
            <a:r>
              <a:rPr lang="nb-NO" sz="1200" dirty="0" err="1">
                <a:solidFill>
                  <a:prstClr val="black"/>
                </a:solidFill>
              </a:rPr>
              <a:t>nokre</a:t>
            </a:r>
            <a:r>
              <a:rPr lang="nb-NO" sz="1200" dirty="0">
                <a:solidFill>
                  <a:prstClr val="black"/>
                </a:solidFill>
              </a:rPr>
              <a:t> abiotiske/biotiske </a:t>
            </a:r>
            <a:r>
              <a:rPr lang="nb-NO" sz="1200" dirty="0" err="1">
                <a:solidFill>
                  <a:prstClr val="black"/>
                </a:solidFill>
              </a:rPr>
              <a:t>faktorar</a:t>
            </a:r>
            <a:r>
              <a:rPr lang="nb-NO" sz="1200" dirty="0">
                <a:solidFill>
                  <a:prstClr val="black"/>
                </a:solidFill>
              </a:rPr>
              <a:t> skal de illustrere? </a:t>
            </a:r>
            <a:endParaRPr lang="nb-NO" sz="1200" dirty="0">
              <a:solidFill>
                <a:srgbClr val="7030A0"/>
              </a:solidFill>
            </a:endParaRPr>
          </a:p>
        </p:txBody>
      </p:sp>
      <p:sp>
        <p:nvSpPr>
          <p:cNvPr id="21" name="TekstSylinder 20">
            <a:extLst>
              <a:ext uri="{FF2B5EF4-FFF2-40B4-BE49-F238E27FC236}">
                <a16:creationId xmlns:a16="http://schemas.microsoft.com/office/drawing/2014/main" id="{13DCB0FC-2655-40F1-B596-435620B04C0D}"/>
              </a:ext>
            </a:extLst>
          </p:cNvPr>
          <p:cNvSpPr txBox="1"/>
          <p:nvPr/>
        </p:nvSpPr>
        <p:spPr>
          <a:xfrm>
            <a:off x="2601433" y="8618270"/>
            <a:ext cx="3966069" cy="12003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altLang="nb-NO" sz="1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Diskuter</a:t>
            </a:r>
          </a:p>
          <a:p>
            <a:pPr marL="228600" indent="-228600">
              <a:buFont typeface="+mj-lt"/>
              <a:buAutoNum type="arabicPeriod"/>
            </a:pPr>
            <a:r>
              <a:rPr lang="nb-NO" altLang="nb-NO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Kva for </a:t>
            </a:r>
            <a:r>
              <a:rPr lang="nb-NO" altLang="nb-NO" sz="1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ein</a:t>
            </a:r>
            <a:r>
              <a:rPr lang="nb-NO" altLang="nb-NO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type matematisk modell har vi brukt for populasjonen på øya?</a:t>
            </a:r>
          </a:p>
          <a:p>
            <a:pPr marL="228600" indent="-228600">
              <a:buFont typeface="+mj-lt"/>
              <a:buAutoNum type="arabicPeriod"/>
            </a:pPr>
            <a:r>
              <a:rPr lang="nb-NO" altLang="nb-NO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Er denne realistisk?</a:t>
            </a:r>
          </a:p>
          <a:p>
            <a:pPr marL="228600" indent="-228600">
              <a:buFont typeface="+mj-lt"/>
              <a:buAutoNum type="arabicPeriod"/>
            </a:pPr>
            <a:r>
              <a:rPr lang="nb-NO" altLang="nb-NO" sz="12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Kvifor</a:t>
            </a:r>
            <a:r>
              <a:rPr lang="nb-NO" altLang="nb-NO" sz="1200" dirty="0">
                <a:latin typeface="Calibri" panose="020F0502020204030204" pitchFamily="34" charset="0"/>
                <a:cs typeface="Times New Roman" panose="02020603050405020304" pitchFamily="18" charset="0"/>
              </a:rPr>
              <a:t>/</a:t>
            </a:r>
            <a:r>
              <a:rPr lang="nb-NO" altLang="nb-NO" sz="12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kvifor</a:t>
            </a:r>
            <a:r>
              <a:rPr lang="nb-NO" altLang="nb-NO" sz="1200" dirty="0"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nb-NO" altLang="nb-NO" sz="12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ikkje</a:t>
            </a:r>
            <a:r>
              <a:rPr lang="nb-NO" altLang="nb-NO" sz="1200" dirty="0">
                <a:latin typeface="Calibri" panose="020F0502020204030204" pitchFamily="34" charset="0"/>
                <a:cs typeface="Times New Roman" panose="02020603050405020304" pitchFamily="18" charset="0"/>
              </a:rPr>
              <a:t>?</a:t>
            </a:r>
          </a:p>
          <a:p>
            <a:pPr marL="228600" indent="-228600">
              <a:buFont typeface="+mj-lt"/>
              <a:buAutoNum type="arabicPeriod"/>
            </a:pPr>
            <a:r>
              <a:rPr lang="nb-NO" altLang="nb-NO" sz="1200" dirty="0">
                <a:latin typeface="Calibri" panose="020F0502020204030204" pitchFamily="34" charset="0"/>
                <a:cs typeface="Times New Roman" panose="02020603050405020304" pitchFamily="18" charset="0"/>
              </a:rPr>
              <a:t>Klarer du å finne </a:t>
            </a:r>
            <a:r>
              <a:rPr lang="nb-NO" altLang="nb-NO" sz="12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ein</a:t>
            </a:r>
            <a:r>
              <a:rPr lang="nb-NO" altLang="nb-NO" sz="1200" dirty="0">
                <a:latin typeface="Calibri" panose="020F0502020204030204" pitchFamily="34" charset="0"/>
                <a:cs typeface="Times New Roman" panose="02020603050405020304" pitchFamily="18" charset="0"/>
              </a:rPr>
              <a:t> modell som er </a:t>
            </a:r>
            <a:r>
              <a:rPr lang="nb-NO" altLang="nb-NO" sz="12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meir</a:t>
            </a:r>
            <a:r>
              <a:rPr lang="nb-NO" altLang="nb-NO" sz="1200" dirty="0">
                <a:latin typeface="Calibri" panose="020F0502020204030204" pitchFamily="34" charset="0"/>
                <a:cs typeface="Times New Roman" panose="02020603050405020304" pitchFamily="18" charset="0"/>
              </a:rPr>
              <a:t> realistisk?</a:t>
            </a:r>
            <a:endParaRPr lang="nb-NO" altLang="nb-NO" sz="1200" dirty="0">
              <a:latin typeface="Arial" panose="020B0604020202020204" pitchFamily="34" charset="0"/>
            </a:endParaRPr>
          </a:p>
        </p:txBody>
      </p:sp>
      <p:sp>
        <p:nvSpPr>
          <p:cNvPr id="23" name="TekstSylinder 22">
            <a:extLst>
              <a:ext uri="{FF2B5EF4-FFF2-40B4-BE49-F238E27FC236}">
                <a16:creationId xmlns:a16="http://schemas.microsoft.com/office/drawing/2014/main" id="{6BC4D226-A14C-4BAC-AF68-04825A9D0F5D}"/>
              </a:ext>
            </a:extLst>
          </p:cNvPr>
          <p:cNvSpPr txBox="1"/>
          <p:nvPr/>
        </p:nvSpPr>
        <p:spPr>
          <a:xfrm>
            <a:off x="2601433" y="6592764"/>
            <a:ext cx="3966069" cy="193899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200" b="1" dirty="0" err="1"/>
              <a:t>Refleksjonsoppgåver</a:t>
            </a:r>
            <a:endParaRPr lang="nb-NO" sz="1200" b="1" dirty="0"/>
          </a:p>
          <a:p>
            <a:pPr marL="228600" indent="-228600">
              <a:buFont typeface="+mj-lt"/>
              <a:buAutoNum type="arabicPeriod"/>
            </a:pPr>
            <a:r>
              <a:rPr lang="nb-NO" sz="1200" dirty="0"/>
              <a:t>Kva ville skjedd med </a:t>
            </a:r>
            <a:r>
              <a:rPr lang="nb-NO" sz="1200" dirty="0" err="1"/>
              <a:t>dei</a:t>
            </a:r>
            <a:r>
              <a:rPr lang="nb-NO" sz="1200" dirty="0"/>
              <a:t> ulike </a:t>
            </a:r>
            <a:r>
              <a:rPr lang="nb-NO" sz="1200" dirty="0" err="1"/>
              <a:t>artane</a:t>
            </a:r>
            <a:r>
              <a:rPr lang="nb-NO" sz="1200" dirty="0"/>
              <a:t> på øya om det flytta menneske dit? </a:t>
            </a:r>
          </a:p>
          <a:p>
            <a:pPr marL="228600" indent="-228600">
              <a:buFont typeface="+mj-lt"/>
              <a:buAutoNum type="arabicPeriod"/>
            </a:pPr>
            <a:r>
              <a:rPr lang="nb-NO" sz="1200" dirty="0"/>
              <a:t>Menneska ville trenge å dyrke mat, kva </a:t>
            </a:r>
            <a:r>
              <a:rPr lang="nb-NO" sz="1200" dirty="0" err="1"/>
              <a:t>konsekvensar</a:t>
            </a:r>
            <a:r>
              <a:rPr lang="nb-NO" sz="1200" dirty="0"/>
              <a:t> ville dette få for det biologiske </a:t>
            </a:r>
            <a:r>
              <a:rPr lang="nb-NO" sz="1200" dirty="0" err="1"/>
              <a:t>mangfaldet</a:t>
            </a:r>
            <a:r>
              <a:rPr lang="nb-NO" sz="1200" dirty="0"/>
              <a:t> på øya?</a:t>
            </a:r>
          </a:p>
          <a:p>
            <a:pPr marL="228600" indent="-228600">
              <a:buFont typeface="+mj-lt"/>
              <a:buAutoNum type="arabicPeriod"/>
            </a:pPr>
            <a:r>
              <a:rPr lang="nb-NO" sz="1200" dirty="0"/>
              <a:t>Kva er </a:t>
            </a:r>
            <a:r>
              <a:rPr lang="nb-NO" sz="1200" dirty="0" err="1"/>
              <a:t>viktigast</a:t>
            </a:r>
            <a:r>
              <a:rPr lang="nb-NO" sz="1200" dirty="0"/>
              <a:t> av at menneske kan bruke </a:t>
            </a:r>
            <a:r>
              <a:rPr lang="nb-NO" sz="1200" dirty="0" err="1"/>
              <a:t>naturressursane</a:t>
            </a:r>
            <a:r>
              <a:rPr lang="nb-NO" sz="1200" dirty="0"/>
              <a:t>, eller å ta vare på det biologiske </a:t>
            </a:r>
            <a:r>
              <a:rPr lang="nb-NO" sz="1200" dirty="0" err="1"/>
              <a:t>mangfaldet</a:t>
            </a:r>
            <a:r>
              <a:rPr lang="nb-NO" sz="1200" dirty="0"/>
              <a:t>?</a:t>
            </a:r>
          </a:p>
          <a:p>
            <a:pPr marL="228600" indent="-228600">
              <a:buFont typeface="+mj-lt"/>
              <a:buAutoNum type="arabicPeriod"/>
            </a:pPr>
            <a:r>
              <a:rPr lang="nb-NO" sz="1200" dirty="0"/>
              <a:t>Kva om menneska ville drive gruver eller lage </a:t>
            </a:r>
            <a:r>
              <a:rPr lang="nb-NO" sz="1200" dirty="0" err="1"/>
              <a:t>eit</a:t>
            </a:r>
            <a:r>
              <a:rPr lang="nb-NO" sz="1200" dirty="0"/>
              <a:t> kraftverk? Kva for </a:t>
            </a:r>
            <a:r>
              <a:rPr lang="nb-NO" sz="1200" dirty="0" err="1"/>
              <a:t>nokre</a:t>
            </a:r>
            <a:r>
              <a:rPr lang="nb-NO" sz="1200" dirty="0"/>
              <a:t> </a:t>
            </a:r>
            <a:r>
              <a:rPr lang="nb-NO" sz="1200" dirty="0" err="1"/>
              <a:t>konsekvensar</a:t>
            </a:r>
            <a:r>
              <a:rPr lang="nb-NO" sz="1200" dirty="0"/>
              <a:t> ville det fått?</a:t>
            </a:r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366387BC-D56C-437D-9FA9-CCD59135FC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933518" y="9271452"/>
            <a:ext cx="1543050" cy="527403"/>
          </a:xfrm>
        </p:spPr>
        <p:txBody>
          <a:bodyPr/>
          <a:lstStyle/>
          <a:p>
            <a:r>
              <a:rPr lang="nb-NO" dirty="0"/>
              <a:t>i</a:t>
            </a:r>
            <a:fld id="{8BCDA449-1FD9-4B7A-9E85-B244E6DC9C56}" type="slidenum">
              <a:rPr lang="nb-NO" smtClean="0"/>
              <a:t>2</a:t>
            </a:fld>
            <a:endParaRPr lang="nb-NO" dirty="0"/>
          </a:p>
        </p:txBody>
      </p:sp>
      <p:pic>
        <p:nvPicPr>
          <p:cNvPr id="9" name="Bilde 8">
            <a:extLst>
              <a:ext uri="{FF2B5EF4-FFF2-40B4-BE49-F238E27FC236}">
                <a16:creationId xmlns:a16="http://schemas.microsoft.com/office/drawing/2014/main" id="{E107DB0B-3037-41FE-85E9-663AD892B3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6365" y="5033785"/>
            <a:ext cx="1768874" cy="197874"/>
          </a:xfrm>
          <a:prstGeom prst="rect">
            <a:avLst/>
          </a:prstGeom>
        </p:spPr>
      </p:pic>
      <p:pic>
        <p:nvPicPr>
          <p:cNvPr id="10" name="Bilde 9">
            <a:extLst>
              <a:ext uri="{FF2B5EF4-FFF2-40B4-BE49-F238E27FC236}">
                <a16:creationId xmlns:a16="http://schemas.microsoft.com/office/drawing/2014/main" id="{2D7DE6DF-F160-47A1-9BFF-DEF64AC8E9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0202" y="4941440"/>
            <a:ext cx="1151263" cy="221858"/>
          </a:xfrm>
          <a:prstGeom prst="rect">
            <a:avLst/>
          </a:prstGeom>
        </p:spPr>
      </p:pic>
      <p:pic>
        <p:nvPicPr>
          <p:cNvPr id="11" name="Bilde 10">
            <a:extLst>
              <a:ext uri="{FF2B5EF4-FFF2-40B4-BE49-F238E27FC236}">
                <a16:creationId xmlns:a16="http://schemas.microsoft.com/office/drawing/2014/main" id="{EFDA73CE-40E0-4E33-ACCC-9E148258037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82817" y="6096347"/>
            <a:ext cx="2890150" cy="185881"/>
          </a:xfrm>
          <a:prstGeom prst="rect">
            <a:avLst/>
          </a:prstGeom>
        </p:spPr>
      </p:pic>
      <p:pic>
        <p:nvPicPr>
          <p:cNvPr id="24" name="Bilde 23">
            <a:extLst>
              <a:ext uri="{FF2B5EF4-FFF2-40B4-BE49-F238E27FC236}">
                <a16:creationId xmlns:a16="http://schemas.microsoft.com/office/drawing/2014/main" id="{B108C73A-69A5-4B2B-AA26-3B21AA65873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4326" y="6003654"/>
            <a:ext cx="2164618" cy="209866"/>
          </a:xfrm>
          <a:prstGeom prst="rect">
            <a:avLst/>
          </a:prstGeom>
        </p:spPr>
      </p:pic>
      <p:pic>
        <p:nvPicPr>
          <p:cNvPr id="25" name="Bilde 24">
            <a:extLst>
              <a:ext uri="{FF2B5EF4-FFF2-40B4-BE49-F238E27FC236}">
                <a16:creationId xmlns:a16="http://schemas.microsoft.com/office/drawing/2014/main" id="{1CB2D5F8-3B9C-47E0-B43B-B782B53DBDD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25432" y="5574167"/>
            <a:ext cx="3801573" cy="209866"/>
          </a:xfrm>
          <a:prstGeom prst="rect">
            <a:avLst/>
          </a:prstGeom>
        </p:spPr>
      </p:pic>
      <p:pic>
        <p:nvPicPr>
          <p:cNvPr id="27" name="Bilde 26">
            <a:extLst>
              <a:ext uri="{FF2B5EF4-FFF2-40B4-BE49-F238E27FC236}">
                <a16:creationId xmlns:a16="http://schemas.microsoft.com/office/drawing/2014/main" id="{0A5F51D5-EC74-454E-8EFD-7DED015E0A8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4326" y="5173116"/>
            <a:ext cx="1762873" cy="215862"/>
          </a:xfrm>
          <a:prstGeom prst="rect">
            <a:avLst/>
          </a:prstGeom>
        </p:spPr>
      </p:pic>
      <p:pic>
        <p:nvPicPr>
          <p:cNvPr id="14" name="Bilde 13" descr="Et bilde som inneholder vann, utendørs, himmel, strand&#10;&#10;Automatisk generert beskrivelse">
            <a:extLst>
              <a:ext uri="{FF2B5EF4-FFF2-40B4-BE49-F238E27FC236}">
                <a16:creationId xmlns:a16="http://schemas.microsoft.com/office/drawing/2014/main" id="{E75B229A-5979-42E5-A33F-8AEC884DA34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9207" y="2257220"/>
            <a:ext cx="2819670" cy="1880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92605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-t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-te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-t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NotebookType xmlns="285d13ab-30c6-49f8-8756-d82b97344fc4" xsi:nil="true"/>
    <Students xmlns="285d13ab-30c6-49f8-8756-d82b97344fc4">
      <UserInfo>
        <DisplayName/>
        <AccountId xsi:nil="true"/>
        <AccountType/>
      </UserInfo>
    </Students>
    <CultureName xmlns="285d13ab-30c6-49f8-8756-d82b97344fc4" xsi:nil="true"/>
    <Self_Registration_Enabled xmlns="285d13ab-30c6-49f8-8756-d82b97344fc4" xsi:nil="true"/>
    <FolderType xmlns="285d13ab-30c6-49f8-8756-d82b97344fc4" xsi:nil="true"/>
    <Student_Groups xmlns="285d13ab-30c6-49f8-8756-d82b97344fc4">
      <UserInfo>
        <DisplayName/>
        <AccountId xsi:nil="true"/>
        <AccountType/>
      </UserInfo>
    </Student_Groups>
    <Self_Registration_Enabled0 xmlns="285d13ab-30c6-49f8-8756-d82b97344fc4" xsi:nil="true"/>
    <Invited_Teachers xmlns="285d13ab-30c6-49f8-8756-d82b97344fc4" xsi:nil="true"/>
    <DefaultSectionNames xmlns="285d13ab-30c6-49f8-8756-d82b97344fc4" xsi:nil="true"/>
    <Is_Collaboration_Space_Locked xmlns="285d13ab-30c6-49f8-8756-d82b97344fc4" xsi:nil="true"/>
    <Templates xmlns="285d13ab-30c6-49f8-8756-d82b97344fc4" xsi:nil="true"/>
    <Has_Teacher_Only_SectionGroup xmlns="285d13ab-30c6-49f8-8756-d82b97344fc4" xsi:nil="true"/>
    <AppVersion xmlns="285d13ab-30c6-49f8-8756-d82b97344fc4" xsi:nil="true"/>
    <Invited_Students xmlns="285d13ab-30c6-49f8-8756-d82b97344fc4" xsi:nil="true"/>
    <Owner xmlns="285d13ab-30c6-49f8-8756-d82b97344fc4">
      <UserInfo>
        <DisplayName/>
        <AccountId xsi:nil="true"/>
        <AccountType/>
      </UserInfo>
    </Owner>
    <Teachers xmlns="285d13ab-30c6-49f8-8756-d82b97344fc4">
      <UserInfo>
        <DisplayName/>
        <AccountId xsi:nil="true"/>
        <AccountType/>
      </UserInfo>
    </Teachers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0B2B349DD0DF7E4E8089C5D8EAF3A394" ma:contentTypeVersion="27" ma:contentTypeDescription="Opprett et nytt dokument." ma:contentTypeScope="" ma:versionID="e645ad07474aa427203028c883b379c2">
  <xsd:schema xmlns:xsd="http://www.w3.org/2001/XMLSchema" xmlns:xs="http://www.w3.org/2001/XMLSchema" xmlns:p="http://schemas.microsoft.com/office/2006/metadata/properties" xmlns:ns3="285d13ab-30c6-49f8-8756-d82b97344fc4" xmlns:ns4="e7edbe82-fed3-4e3f-9446-c6542b3d00d2" targetNamespace="http://schemas.microsoft.com/office/2006/metadata/properties" ma:root="true" ma:fieldsID="72272ba45de3da5dc7018043b44d9d3d" ns3:_="" ns4:_="">
    <xsd:import namespace="285d13ab-30c6-49f8-8756-d82b97344fc4"/>
    <xsd:import namespace="e7edbe82-fed3-4e3f-9446-c6542b3d00d2"/>
    <xsd:element name="properties">
      <xsd:complexType>
        <xsd:sequence>
          <xsd:element name="documentManagement">
            <xsd:complexType>
              <xsd:all>
                <xsd:element ref="ns3:NotebookType" minOccurs="0"/>
                <xsd:element ref="ns3:FolderType" minOccurs="0"/>
                <xsd:element ref="ns3:Owner" minOccurs="0"/>
                <xsd:element ref="ns3:DefaultSectionNames" minOccurs="0"/>
                <xsd:element ref="ns3:AppVersion" minOccurs="0"/>
                <xsd:element ref="ns3:Teachers" minOccurs="0"/>
                <xsd:element ref="ns3:Students" minOccurs="0"/>
                <xsd:element ref="ns3:Student_Groups" minOccurs="0"/>
                <xsd:element ref="ns3:Invited_Teachers" minOccurs="0"/>
                <xsd:element ref="ns3:Invited_Students" minOccurs="0"/>
                <xsd:element ref="ns3:Self_Registration_Enabled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Templates" minOccurs="0"/>
                <xsd:element ref="ns3:CultureName" minOccurs="0"/>
                <xsd:element ref="ns3:Self_Registration_Enabled0" minOccurs="0"/>
                <xsd:element ref="ns3:Has_Teacher_Only_SectionGroup" minOccurs="0"/>
                <xsd:element ref="ns3:Is_Collaboration_Space_Locked" minOccurs="0"/>
                <xsd:element ref="ns3:MediaServiceLocation" minOccurs="0"/>
                <xsd:element ref="ns3:MediaServiceOCR" minOccurs="0"/>
                <xsd:element ref="ns3:MediaServiceGenerationTime" minOccurs="0"/>
                <xsd:element ref="ns3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5d13ab-30c6-49f8-8756-d82b97344fc4" elementFormDefault="qualified">
    <xsd:import namespace="http://schemas.microsoft.com/office/2006/documentManagement/types"/>
    <xsd:import namespace="http://schemas.microsoft.com/office/infopath/2007/PartnerControls"/>
    <xsd:element name="NotebookType" ma:index="8" nillable="true" ma:displayName="Notebook Type" ma:internalName="NotebookType">
      <xsd:simpleType>
        <xsd:restriction base="dms:Text"/>
      </xsd:simpleType>
    </xsd:element>
    <xsd:element name="FolderType" ma:index="9" nillable="true" ma:displayName="Folder Type" ma:internalName="FolderType">
      <xsd:simpleType>
        <xsd:restriction base="dms:Text"/>
      </xsd:simpleType>
    </xsd:element>
    <xsd:element name="Owner" ma:index="10" nillable="true" ma:displayName="Owner" ma:internalName="Owner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DefaultSectionNames" ma:index="11" nillable="true" ma:displayName="Default Section Names" ma:internalName="DefaultSectionNames">
      <xsd:simpleType>
        <xsd:restriction base="dms:Note">
          <xsd:maxLength value="255"/>
        </xsd:restriction>
      </xsd:simpleType>
    </xsd:element>
    <xsd:element name="AppVersion" ma:index="12" nillable="true" ma:displayName="App Version" ma:internalName="AppVersion">
      <xsd:simpleType>
        <xsd:restriction base="dms:Text"/>
      </xsd:simpleType>
    </xsd:element>
    <xsd:element name="Teachers" ma:index="13" nillable="true" ma:displayName="Teachers" ma:internalName="Teacher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s" ma:index="14" nillable="true" ma:displayName="Students" ma:internalName="Student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_Groups" ma:index="15" nillable="true" ma:displayName="Student Groups" ma:internalName="Student_Group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Invited_Teachers" ma:index="16" nillable="true" ma:displayName="Invited Teachers" ma:internalName="Invited_Teachers">
      <xsd:simpleType>
        <xsd:restriction base="dms:Note">
          <xsd:maxLength value="255"/>
        </xsd:restriction>
      </xsd:simpleType>
    </xsd:element>
    <xsd:element name="Invited_Students" ma:index="17" nillable="true" ma:displayName="Invited Students" ma:internalName="Invited_Students">
      <xsd:simpleType>
        <xsd:restriction base="dms:Note">
          <xsd:maxLength value="255"/>
        </xsd:restriction>
      </xsd:simpleType>
    </xsd:element>
    <xsd:element name="Self_Registration_Enabled" ma:index="18" nillable="true" ma:displayName="Self_Registration_Enabled" ma:internalName="Self_Registration_Enabled">
      <xsd:simpleType>
        <xsd:restriction base="dms:Boolean"/>
      </xsd:simpleType>
    </xsd:element>
    <xsd:element name="MediaServiceMetadata" ma:index="22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23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24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25" nillable="true" ma:displayName="MediaServiceAutoTags" ma:description="" ma:internalName="MediaServiceAutoTags" ma:readOnly="true">
      <xsd:simpleType>
        <xsd:restriction base="dms:Text"/>
      </xsd:simpleType>
    </xsd:element>
    <xsd:element name="Templates" ma:index="26" nillable="true" ma:displayName="Templates" ma:internalName="Templates">
      <xsd:simpleType>
        <xsd:restriction base="dms:Note">
          <xsd:maxLength value="255"/>
        </xsd:restriction>
      </xsd:simpleType>
    </xsd:element>
    <xsd:element name="CultureName" ma:index="27" nillable="true" ma:displayName="Culture Name" ma:internalName="CultureName">
      <xsd:simpleType>
        <xsd:restriction base="dms:Text"/>
      </xsd:simpleType>
    </xsd:element>
    <xsd:element name="Self_Registration_Enabled0" ma:index="28" nillable="true" ma:displayName="Self Registration Enabled" ma:internalName="Self_Registration_Enabled0">
      <xsd:simpleType>
        <xsd:restriction base="dms:Boolean"/>
      </xsd:simpleType>
    </xsd:element>
    <xsd:element name="Has_Teacher_Only_SectionGroup" ma:index="29" nillable="true" ma:displayName="Has Teacher Only SectionGroup" ma:internalName="Has_Teacher_Only_SectionGroup">
      <xsd:simpleType>
        <xsd:restriction base="dms:Boolean"/>
      </xsd:simpleType>
    </xsd:element>
    <xsd:element name="Is_Collaboration_Space_Locked" ma:index="30" nillable="true" ma:displayName="Is Collaboration Space Locked" ma:internalName="Is_Collaboration_Space_Locked">
      <xsd:simpleType>
        <xsd:restriction base="dms:Boolean"/>
      </xsd:simpleType>
    </xsd:element>
    <xsd:element name="MediaServiceLocation" ma:index="31" nillable="true" ma:displayName="MediaServiceLocation" ma:internalName="MediaServiceLocation" ma:readOnly="true">
      <xsd:simpleType>
        <xsd:restriction base="dms:Text"/>
      </xsd:simpleType>
    </xsd:element>
    <xsd:element name="MediaServiceOCR" ma:index="32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3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34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7edbe82-fed3-4e3f-9446-c6542b3d00d2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Delt med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Delingsdetaljer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21" nillable="true" ma:displayName="Hash for deling av tips" ma:description="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41F102E-35CA-4D54-AA7B-DE697C0D0CE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00BA4E2-F0CF-4983-9E81-623E710CD513}">
  <ds:schemaRefs>
    <ds:schemaRef ds:uri="http://schemas.microsoft.com/office/infopath/2007/PartnerControls"/>
    <ds:schemaRef ds:uri="http://purl.org/dc/elements/1.1/"/>
    <ds:schemaRef ds:uri="http://schemas.microsoft.com/office/2006/metadata/properties"/>
    <ds:schemaRef ds:uri="285d13ab-30c6-49f8-8756-d82b97344fc4"/>
    <ds:schemaRef ds:uri="http://purl.org/dc/terms/"/>
    <ds:schemaRef ds:uri="http://schemas.openxmlformats.org/package/2006/metadata/core-properties"/>
    <ds:schemaRef ds:uri="e7edbe82-fed3-4e3f-9446-c6542b3d00d2"/>
    <ds:schemaRef ds:uri="http://schemas.microsoft.com/office/2006/documentManagement/types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AC4B04C6-7D93-4D91-BDB7-5AA5A84EB35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85d13ab-30c6-49f8-8756-d82b97344fc4"/>
    <ds:schemaRef ds:uri="e7edbe82-fed3-4e3f-9446-c6542b3d00d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478429</TotalTime>
  <Words>666</Words>
  <Application>Microsoft Macintosh PowerPoint</Application>
  <PresentationFormat>A4 Paper (210x297 mm)</PresentationFormat>
  <Paragraphs>78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Cambria Math</vt:lpstr>
      <vt:lpstr>Office-tema</vt:lpstr>
      <vt:lpstr>Opplegg 30 - Populasjonar og populasjonsvekst</vt:lpstr>
      <vt:lpstr>Lag ei øy! - og programmer populasjonsveksten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Førsteutkast til GAN Aschehoug-opplegg</dc:title>
  <dc:creator>Ellen Egeland Flø</dc:creator>
  <cp:lastModifiedBy>Simen Stafseng</cp:lastModifiedBy>
  <cp:revision>1505</cp:revision>
  <dcterms:created xsi:type="dcterms:W3CDTF">2018-11-04T16:46:19Z</dcterms:created>
  <dcterms:modified xsi:type="dcterms:W3CDTF">2021-11-10T11:40:14Z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0x0101000B2B349DD0DF7E4E8089C5D8EAF3A394</vt:lpwstr>
  </property>
</Properties>
</file>