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406" r:id="rId5"/>
    <p:sldId id="302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enhet, skyvelære&#10;&#10;Automatisk generert beskrivelse">
            <a:extLst>
              <a:ext uri="{FF2B5EF4-FFF2-40B4-BE49-F238E27FC236}">
                <a16:creationId xmlns:a16="http://schemas.microsoft.com/office/drawing/2014/main" id="{37E7869B-92FC-4C15-8F48-1D8A61175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3350">
            <a:off x="5335391" y="-98240"/>
            <a:ext cx="1279613" cy="127961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3617E90-CC64-44FC-B48E-0552ABC4D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39" y="119679"/>
            <a:ext cx="4243198" cy="885118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31 - </a:t>
            </a:r>
            <a:r>
              <a:rPr lang="nb-NO" dirty="0" err="1"/>
              <a:t>Vaksinar</a:t>
            </a:r>
            <a:r>
              <a:rPr lang="nb-NO" dirty="0"/>
              <a:t> og immunforsvar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2D1AD04-73ED-44C6-BA97-B38D36CD2219}"/>
              </a:ext>
            </a:extLst>
          </p:cNvPr>
          <p:cNvSpPr txBox="1"/>
          <p:nvPr/>
        </p:nvSpPr>
        <p:spPr>
          <a:xfrm>
            <a:off x="4849193" y="2007962"/>
            <a:ext cx="1796844" cy="1446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 er </a:t>
            </a:r>
            <a:r>
              <a:rPr lang="nb-NO" altLang="nb-NO" sz="11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smittetal</a:t>
            </a:r>
            <a:r>
              <a:rPr lang="nb-NO" alt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Det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fortel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kor mange som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gjennomsnittleg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blir smitta av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éin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medan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han er sjuk.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Smittetal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er det samme som vekstfaktor i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eksponential matematisk modell.</a:t>
            </a:r>
            <a:endParaRPr lang="nb-NO" altLang="nb-NO" sz="1100" dirty="0">
              <a:latin typeface="Arial" panose="020B0604020202020204" pitchFamily="34" charset="0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DF43EFD-31E8-47F2-B670-D534A9ED06EF}"/>
              </a:ext>
            </a:extLst>
          </p:cNvPr>
          <p:cNvSpPr txBox="1"/>
          <p:nvPr/>
        </p:nvSpPr>
        <p:spPr>
          <a:xfrm>
            <a:off x="339285" y="1809508"/>
            <a:ext cx="43712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blir vaksinerte mot, men </a:t>
            </a:r>
            <a:r>
              <a:rPr lang="nb-NO" sz="1100" dirty="0" err="1"/>
              <a:t>dei</a:t>
            </a:r>
            <a:r>
              <a:rPr lang="nb-NO" sz="1100" dirty="0"/>
              <a:t> er enten døde eller svekka slik at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kan gi sjukdom. Når </a:t>
            </a:r>
            <a:r>
              <a:rPr lang="nb-NO" sz="1100" dirty="0" err="1"/>
              <a:t>dei</a:t>
            </a:r>
            <a:r>
              <a:rPr lang="nb-NO" sz="1100" dirty="0"/>
              <a:t> reduserte </a:t>
            </a:r>
            <a:r>
              <a:rPr lang="nb-NO" sz="1100" dirty="0" err="1"/>
              <a:t>organismane</a:t>
            </a:r>
            <a:r>
              <a:rPr lang="nb-NO" sz="1100" dirty="0"/>
              <a:t> kjem inn i kroppen, vil </a:t>
            </a:r>
            <a:r>
              <a:rPr lang="nb-NO" sz="1100" dirty="0" err="1"/>
              <a:t>dei</a:t>
            </a:r>
            <a:r>
              <a:rPr lang="nb-NO" sz="1100" dirty="0"/>
              <a:t> aktivere immunforsvaret, slik at immunforsvaret </a:t>
            </a:r>
            <a:r>
              <a:rPr lang="nb-NO" sz="1100" dirty="0" err="1"/>
              <a:t>hugsar</a:t>
            </a:r>
            <a:r>
              <a:rPr lang="nb-NO" sz="1100" dirty="0"/>
              <a:t> </a:t>
            </a:r>
            <a:r>
              <a:rPr lang="nb-NO" sz="1100" dirty="0" err="1"/>
              <a:t>kjenneteikna</a:t>
            </a:r>
            <a:r>
              <a:rPr lang="nb-NO" sz="1100" dirty="0"/>
              <a:t> til akkurat den organismen. Da kan kroppen sitt immunforsvar effektivt kjempe mot </a:t>
            </a:r>
            <a:r>
              <a:rPr lang="nb-NO" sz="1100" dirty="0" err="1"/>
              <a:t>sjukdomen</a:t>
            </a:r>
            <a:r>
              <a:rPr lang="nb-NO" sz="1100" dirty="0"/>
              <a:t> dersom </a:t>
            </a:r>
            <a:r>
              <a:rPr lang="nb-NO" sz="1100" dirty="0" err="1"/>
              <a:t>ein</a:t>
            </a:r>
            <a:r>
              <a:rPr lang="nb-NO" sz="1100" dirty="0"/>
              <a:t> blir smitta </a:t>
            </a:r>
            <a:r>
              <a:rPr lang="nb-NO" sz="1100" dirty="0" err="1"/>
              <a:t>seinare</a:t>
            </a:r>
            <a:r>
              <a:rPr lang="nb-NO" sz="1100" dirty="0"/>
              <a:t>.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235C703-0903-425C-9BDD-8A11DD361465}"/>
              </a:ext>
            </a:extLst>
          </p:cNvPr>
          <p:cNvSpPr txBox="1"/>
          <p:nvPr/>
        </p:nvSpPr>
        <p:spPr>
          <a:xfrm>
            <a:off x="4157690" y="8403362"/>
            <a:ext cx="2446602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1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Oppgåve</a:t>
            </a:r>
            <a:endParaRPr lang="nb-NO" altLang="nb-NO" sz="11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Kor stor er sannsynet for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fire ulike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alvorlege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bivirkningane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frå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figuren over?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Kor stor er sannsynet for å få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meslingar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i Norge dersom du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ikkje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er vaksinert?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BB79D82-30FF-4821-A746-B1FA87451AD1}"/>
              </a:ext>
            </a:extLst>
          </p:cNvPr>
          <p:cNvSpPr txBox="1"/>
          <p:nvPr/>
        </p:nvSpPr>
        <p:spPr>
          <a:xfrm>
            <a:off x="332701" y="4202212"/>
            <a:ext cx="3668617" cy="5647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Vaksinemotstand mot meslingvaksinen (og andre)</a:t>
            </a:r>
          </a:p>
          <a:p>
            <a:endParaRPr lang="nb-NO" altLang="nb-NO" sz="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Det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finst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personar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som er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motstandarar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vaksinar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, og argumenterer for at andre heller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ikkje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skal vaksinerast. Dette er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hovudgrunnen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til at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sjukdomar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som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meslingar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har fått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utbrot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der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sjukdomen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tidlegare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var utrydda.</a:t>
            </a:r>
          </a:p>
          <a:p>
            <a:endParaRPr lang="nb-NO" altLang="nb-NO" sz="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Det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finst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gjerne tre hovedargument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bruker: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Meslingvaksinen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forårsakar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autisme.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Meslingar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er bra for immunforsvaret.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Vaksinane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inneheld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farlege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stoff som aluminium, kvikksølv og formaldehyd.</a:t>
            </a:r>
          </a:p>
          <a:p>
            <a:endParaRPr lang="nb-NO" altLang="nb-NO" sz="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studie som ble gjort av Andrew Wakefield, og publisert i 1998, hevda at det var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samanheng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mellom meslingvaksinen og autisme. Studien blei tilbakevist og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trekt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i 2004. Studien var bygd på forfalska data, og Wakefield blei fradømt retten til å praktisere som lege.</a:t>
            </a:r>
          </a:p>
          <a:p>
            <a:endParaRPr lang="nb-NO" altLang="nb-NO" sz="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Meslingar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er en sjukdom som kan få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dødeleg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utfall. Det er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nokon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som får milde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biverknader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av vaksinen, men dette er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mykje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mindre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alvorlege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biverknader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enn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som får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meslingar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. Det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finst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mange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studiar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som viser at immunforsvaret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verkar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dårlegare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i lang tid etter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sjukdomen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. I slutten av 2019 kom det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studie som viste at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eit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utbrot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av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meslingar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får kroppen sitt immunforsvar til å «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gløyme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» andre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sjukdomar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han har hatt før, og miste immuniteten sin.</a:t>
            </a:r>
          </a:p>
          <a:p>
            <a:endParaRPr lang="nb-NO" altLang="nb-NO" sz="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Aluminium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finst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einskilde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vaksinar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, men i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mykje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mindre dose enn at det kan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utgjere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risiko. Det blir brukt for å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gjere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nokre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vaksinar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meir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effektive. Kvikksølv (thiomersal) er blitt fjerna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frå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barnevaksinar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sjølv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om det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ikkje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er vist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nokon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helserisiko da det blei brukt. Formaldehyd har vi i blodet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frå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før, i langt større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mengd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enn det som blir tilført med </a:t>
            </a:r>
            <a:r>
              <a:rPr lang="nb-NO" altLang="nb-NO" sz="1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ein</a:t>
            </a:r>
            <a:r>
              <a:rPr lang="nb-NO" altLang="nb-NO" sz="1100" dirty="0">
                <a:latin typeface="Calibri" panose="020F0502020204030204" pitchFamily="34" charset="0"/>
                <a:cs typeface="Times New Roman" panose="02020603050405020304" pitchFamily="18" charset="0"/>
              </a:rPr>
              <a:t> vaksine.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5284F68-91F2-4FFA-9758-135BF106DEE5}"/>
              </a:ext>
            </a:extLst>
          </p:cNvPr>
          <p:cNvSpPr txBox="1"/>
          <p:nvPr/>
        </p:nvSpPr>
        <p:spPr>
          <a:xfrm>
            <a:off x="339285" y="960682"/>
            <a:ext cx="617943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Korleis veit kroppen at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bakteriar</a:t>
            </a:r>
            <a:r>
              <a:rPr lang="nb-NO" sz="1100" dirty="0"/>
              <a:t> og virus er </a:t>
            </a:r>
            <a:r>
              <a:rPr lang="nb-NO" sz="1100" dirty="0" err="1"/>
              <a:t>farlege</a:t>
            </a:r>
            <a:r>
              <a:rPr lang="nb-NO" sz="1100" dirty="0"/>
              <a:t>, men let </a:t>
            </a:r>
            <a:r>
              <a:rPr lang="nb-NO" sz="1100" dirty="0" err="1"/>
              <a:t>yoghurtbakteriane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? Kva er det som </a:t>
            </a:r>
            <a:r>
              <a:rPr lang="nb-NO" sz="1100" dirty="0" err="1"/>
              <a:t>gjer</a:t>
            </a:r>
            <a:r>
              <a:rPr lang="nb-NO" sz="1100" dirty="0"/>
              <a:t> at kroppen aktiverer immunforsvaret til den store sjukdomsjakta? Alle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farlege</a:t>
            </a:r>
            <a:r>
              <a:rPr lang="nb-NO" sz="1100" dirty="0"/>
              <a:t> virusa og </a:t>
            </a:r>
            <a:r>
              <a:rPr lang="nb-NO" sz="1100" dirty="0" err="1"/>
              <a:t>bakteriane</a:t>
            </a:r>
            <a:r>
              <a:rPr lang="nb-NO" sz="1100" dirty="0"/>
              <a:t> har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kjenneteikn</a:t>
            </a:r>
            <a:r>
              <a:rPr lang="nb-NO" sz="1100" dirty="0"/>
              <a:t> som </a:t>
            </a:r>
            <a:r>
              <a:rPr lang="nb-NO" sz="1100" dirty="0" err="1"/>
              <a:t>gjer</a:t>
            </a:r>
            <a:r>
              <a:rPr lang="nb-NO" sz="1100" dirty="0"/>
              <a:t> det </a:t>
            </a:r>
            <a:r>
              <a:rPr lang="nb-NO" sz="1100" dirty="0" err="1"/>
              <a:t>mogleg</a:t>
            </a:r>
            <a:r>
              <a:rPr lang="nb-NO" sz="1100" dirty="0"/>
              <a:t> for immunforsvaret å oppdage </a:t>
            </a:r>
            <a:r>
              <a:rPr lang="nb-NO" sz="1100" dirty="0" err="1"/>
              <a:t>dei</a:t>
            </a:r>
            <a:r>
              <a:rPr lang="nb-NO" sz="1100" dirty="0"/>
              <a:t>.</a:t>
            </a:r>
          </a:p>
          <a:p>
            <a:r>
              <a:rPr lang="nb-NO" sz="1100" dirty="0"/>
              <a:t>Immunforsvaret har </a:t>
            </a:r>
            <a:r>
              <a:rPr lang="nb-NO" sz="1100" dirty="0" err="1"/>
              <a:t>eit</a:t>
            </a:r>
            <a:r>
              <a:rPr lang="nb-NO" sz="1100" dirty="0"/>
              <a:t> slags minne som </a:t>
            </a:r>
            <a:r>
              <a:rPr lang="nb-NO" sz="1100" dirty="0" err="1"/>
              <a:t>gjer</a:t>
            </a:r>
            <a:r>
              <a:rPr lang="nb-NO" sz="1100" dirty="0"/>
              <a:t> at når det blir aktivert,  </a:t>
            </a:r>
            <a:r>
              <a:rPr lang="nb-NO" sz="1100" dirty="0" err="1"/>
              <a:t>hugsar</a:t>
            </a:r>
            <a:r>
              <a:rPr lang="nb-NO" sz="1100" dirty="0"/>
              <a:t> det </a:t>
            </a:r>
            <a:r>
              <a:rPr lang="nb-NO" sz="1100" dirty="0" err="1"/>
              <a:t>kjenneteikna</a:t>
            </a:r>
            <a:r>
              <a:rPr lang="nb-NO" sz="1100" dirty="0"/>
              <a:t> i lang tid, slik at det kan angripe </a:t>
            </a:r>
            <a:r>
              <a:rPr lang="nb-NO" sz="1100" dirty="0" err="1"/>
              <a:t>sjukdomen</a:t>
            </a:r>
            <a:r>
              <a:rPr lang="nb-NO" sz="1100" dirty="0"/>
              <a:t> neste gong vi blir smitta. </a:t>
            </a:r>
            <a:r>
              <a:rPr lang="nb-NO" sz="1100" dirty="0" err="1"/>
              <a:t>Vaksinar</a:t>
            </a:r>
            <a:r>
              <a:rPr lang="nb-NO" sz="1100" dirty="0"/>
              <a:t> </a:t>
            </a:r>
            <a:r>
              <a:rPr lang="nb-NO" sz="1100" dirty="0" err="1"/>
              <a:t>inneheld</a:t>
            </a:r>
            <a:r>
              <a:rPr lang="nb-NO" sz="1100" dirty="0"/>
              <a:t> viruset, eller bakterien vi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F11F990A-8487-4A1F-A057-92737925E6B6}"/>
              </a:ext>
            </a:extLst>
          </p:cNvPr>
          <p:cNvSpPr txBox="1"/>
          <p:nvPr/>
        </p:nvSpPr>
        <p:spPr>
          <a:xfrm>
            <a:off x="4199436" y="3610853"/>
            <a:ext cx="2446601" cy="24160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altLang="nb-NO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Kjeldekritikk</a:t>
            </a:r>
          </a:p>
          <a:p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Sjekk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påstandane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svara på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påstandane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om vaksinemotstand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frå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ulike internettkjelder.</a:t>
            </a:r>
          </a:p>
          <a:p>
            <a:endParaRPr lang="nb-NO" altLang="nb-NO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Sjekk kva for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nokre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personar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institusjonar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som står bak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ulike synspunkta.</a:t>
            </a:r>
          </a:p>
          <a:p>
            <a:endParaRPr lang="nb-NO" altLang="nb-NO" sz="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Kven meiner du er mest truverdige?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Kva for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nokre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kjelder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oppgjev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påstandane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sine?</a:t>
            </a:r>
          </a:p>
          <a:p>
            <a:pPr marL="228600" indent="-228600">
              <a:buFont typeface="+mj-lt"/>
              <a:buAutoNum type="arabicPeriod"/>
            </a:pP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Stemmer det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skriv med det du kan om immunforsvaret </a:t>
            </a:r>
            <a:r>
              <a:rPr lang="nb-NO" altLang="nb-NO" sz="1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frå</a:t>
            </a:r>
            <a:r>
              <a:rPr lang="nb-NO" altLang="nb-NO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før?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4837DB2-FDFF-47A1-BD83-B166AC30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44355" y="9278376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E20C7E-ACE5-4057-AF8B-9F0C657A0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14" y="2833159"/>
            <a:ext cx="1217145" cy="1217145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82301C92-5EFF-4E1E-93BD-9E13A08C6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659" y="2830862"/>
            <a:ext cx="1217145" cy="1217145"/>
          </a:xfrm>
          <a:prstGeom prst="rect">
            <a:avLst/>
          </a:prstGeom>
        </p:spPr>
      </p:pic>
      <p:pic>
        <p:nvPicPr>
          <p:cNvPr id="21" name="Bilde 20" descr="Et bilde som inneholder innendørs&#10;&#10;Automatisk generert beskrivelse">
            <a:extLst>
              <a:ext uri="{FF2B5EF4-FFF2-40B4-BE49-F238E27FC236}">
                <a16:creationId xmlns:a16="http://schemas.microsoft.com/office/drawing/2014/main" id="{9C1DEAD0-DC9E-4770-9425-A347157DF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37" y="6397965"/>
            <a:ext cx="2446600" cy="163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7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33C014-36A2-4BEB-A640-1C4539FB9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23" y="232431"/>
            <a:ext cx="5753229" cy="748101"/>
          </a:xfrm>
        </p:spPr>
        <p:txBody>
          <a:bodyPr>
            <a:normAutofit/>
          </a:bodyPr>
          <a:lstStyle/>
          <a:p>
            <a:pPr algn="ctr"/>
            <a:r>
              <a:rPr lang="nb-NO" sz="3100" dirty="0" err="1"/>
              <a:t>Programmér</a:t>
            </a:r>
            <a:r>
              <a:rPr lang="nb-NO" sz="3100" dirty="0"/>
              <a:t> og strikk </a:t>
            </a:r>
            <a:r>
              <a:rPr lang="nb-NO" sz="3100" dirty="0" err="1"/>
              <a:t>eit</a:t>
            </a:r>
            <a:r>
              <a:rPr lang="nb-NO" sz="3100" dirty="0"/>
              <a:t> </a:t>
            </a:r>
            <a:r>
              <a:rPr lang="nb-NO" sz="3100" dirty="0" err="1"/>
              <a:t>smittetal</a:t>
            </a:r>
            <a:endParaRPr lang="nb-NO" sz="20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119CA20-B5BE-4354-AEE1-0B61DF3D8773}"/>
              </a:ext>
            </a:extLst>
          </p:cNvPr>
          <p:cNvSpPr/>
          <p:nvPr/>
        </p:nvSpPr>
        <p:spPr>
          <a:xfrm>
            <a:off x="375696" y="6916134"/>
            <a:ext cx="30498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6:</a:t>
            </a:r>
            <a:r>
              <a:rPr lang="nb-NO" sz="1100" dirty="0">
                <a:solidFill>
                  <a:prstClr val="black"/>
                </a:solidFill>
              </a:rPr>
              <a:t> Gå attende til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</a:t>
            </a:r>
            <a:r>
              <a:rPr lang="nb-NO" sz="1100" dirty="0" err="1">
                <a:solidFill>
                  <a:prstClr val="black"/>
                </a:solidFill>
              </a:rPr>
              <a:t>fasane</a:t>
            </a:r>
            <a:r>
              <a:rPr lang="nb-NO" sz="1100" dirty="0">
                <a:solidFill>
                  <a:prstClr val="black"/>
                </a:solidFill>
              </a:rPr>
              <a:t> for å </a:t>
            </a:r>
            <a:r>
              <a:rPr lang="nb-NO" sz="1100" dirty="0" err="1">
                <a:solidFill>
                  <a:prstClr val="black"/>
                </a:solidFill>
              </a:rPr>
              <a:t>gjere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utbetringane</a:t>
            </a:r>
            <a:r>
              <a:rPr lang="nb-NO" sz="1100" dirty="0">
                <a:solidFill>
                  <a:prstClr val="black"/>
                </a:solidFill>
              </a:rPr>
              <a:t> de kom fram til i fase 5.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nb-NO" sz="1100" b="1" dirty="0">
                <a:solidFill>
                  <a:prstClr val="black"/>
                </a:solidFill>
              </a:rPr>
              <a:t>Fase 7:</a:t>
            </a:r>
            <a:r>
              <a:rPr lang="nb-NO" sz="1100" dirty="0">
                <a:solidFill>
                  <a:prstClr val="black"/>
                </a:solidFill>
              </a:rPr>
              <a:t> Dokumenter det som de har gjort og </a:t>
            </a:r>
            <a:r>
              <a:rPr lang="nb-NO" sz="1100" dirty="0" err="1">
                <a:solidFill>
                  <a:prstClr val="black"/>
                </a:solidFill>
              </a:rPr>
              <a:t>grunngje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vala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 med ei film- eller lydfil. Presenter gjerne </a:t>
            </a:r>
            <a:r>
              <a:rPr lang="nb-NO" sz="1100" dirty="0" err="1">
                <a:solidFill>
                  <a:prstClr val="black"/>
                </a:solidFill>
              </a:rPr>
              <a:t>smitteblomen</a:t>
            </a:r>
            <a:r>
              <a:rPr lang="nb-NO" sz="1100" dirty="0">
                <a:solidFill>
                  <a:prstClr val="black"/>
                </a:solidFill>
              </a:rPr>
              <a:t> for resten av klassen og ha </a:t>
            </a:r>
            <a:r>
              <a:rPr lang="nb-NO" sz="1100" dirty="0" err="1">
                <a:solidFill>
                  <a:prstClr val="black"/>
                </a:solidFill>
              </a:rPr>
              <a:t>blomane</a:t>
            </a:r>
            <a:r>
              <a:rPr lang="nb-NO" sz="1100" dirty="0">
                <a:solidFill>
                  <a:prstClr val="black"/>
                </a:solidFill>
              </a:rPr>
              <a:t> på utstilling.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E400240-A5BA-4428-BE74-0D295E9B5E0B}"/>
              </a:ext>
            </a:extLst>
          </p:cNvPr>
          <p:cNvSpPr/>
          <p:nvPr/>
        </p:nvSpPr>
        <p:spPr>
          <a:xfrm>
            <a:off x="379123" y="3265735"/>
            <a:ext cx="5915025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2: Idémyldre og planlegge</a:t>
            </a:r>
          </a:p>
          <a:p>
            <a:pPr lvl="0">
              <a:defRPr/>
            </a:pPr>
            <a:r>
              <a:rPr lang="nb-NO" sz="1100" dirty="0">
                <a:solidFill>
                  <a:prstClr val="black"/>
                </a:solidFill>
              </a:rPr>
              <a:t>Det er viktig at de er åpne for alle slags </a:t>
            </a:r>
            <a:r>
              <a:rPr lang="nb-NO" sz="1100" dirty="0" err="1">
                <a:solidFill>
                  <a:prstClr val="black"/>
                </a:solidFill>
              </a:rPr>
              <a:t>idear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er for kritiske, da kan nyttige framlegg bli kutta ut for </a:t>
            </a:r>
            <a:r>
              <a:rPr lang="nb-NO" sz="1100" dirty="0" err="1">
                <a:solidFill>
                  <a:prstClr val="black"/>
                </a:solidFill>
              </a:rPr>
              <a:t>tidleg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Tenk </a:t>
            </a:r>
            <a:r>
              <a:rPr lang="nb-NO" sz="1100" dirty="0" err="1">
                <a:solidFill>
                  <a:prstClr val="black"/>
                </a:solidFill>
              </a:rPr>
              <a:t>sjølv</a:t>
            </a:r>
            <a:r>
              <a:rPr lang="nb-NO" sz="1100" dirty="0">
                <a:solidFill>
                  <a:prstClr val="black"/>
                </a:solidFill>
              </a:rPr>
              <a:t> først, og </a:t>
            </a:r>
            <a:r>
              <a:rPr lang="nb-NO" sz="1100" dirty="0" err="1">
                <a:solidFill>
                  <a:prstClr val="black"/>
                </a:solidFill>
              </a:rPr>
              <a:t>teikne</a:t>
            </a:r>
            <a:r>
              <a:rPr lang="nb-NO" sz="1100" dirty="0">
                <a:solidFill>
                  <a:prstClr val="black"/>
                </a:solidFill>
              </a:rPr>
              <a:t> gjerne skisser av både </a:t>
            </a:r>
            <a:r>
              <a:rPr lang="nb-NO" sz="1100" dirty="0" err="1">
                <a:solidFill>
                  <a:prstClr val="black"/>
                </a:solidFill>
              </a:rPr>
              <a:t>smittelappane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smitteblomen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Forklar og vis ideen din for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på gruppa.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nb-NO" sz="1100" dirty="0">
                <a:solidFill>
                  <a:prstClr val="black"/>
                </a:solidFill>
              </a:rPr>
              <a:t>Heile gruppa diskuterer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ulike </a:t>
            </a:r>
            <a:r>
              <a:rPr lang="nb-NO" sz="1100" dirty="0" err="1">
                <a:solidFill>
                  <a:prstClr val="black"/>
                </a:solidFill>
              </a:rPr>
              <a:t>ideane</a:t>
            </a:r>
            <a:r>
              <a:rPr lang="nb-NO" sz="1100" dirty="0">
                <a:solidFill>
                  <a:prstClr val="black"/>
                </a:solidFill>
              </a:rPr>
              <a:t> og </a:t>
            </a:r>
            <a:r>
              <a:rPr lang="nb-NO" sz="1100" dirty="0" err="1">
                <a:solidFill>
                  <a:prstClr val="black"/>
                </a:solidFill>
              </a:rPr>
              <a:t>lagar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felles plan for </a:t>
            </a:r>
            <a:r>
              <a:rPr lang="nb-NO" sz="1100" dirty="0" err="1">
                <a:solidFill>
                  <a:prstClr val="black"/>
                </a:solidFill>
              </a:rPr>
              <a:t>smitteblomen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dirty="0">
                <a:solidFill>
                  <a:prstClr val="black"/>
                </a:solidFill>
              </a:rPr>
              <a:t>Kva er det som </a:t>
            </a:r>
            <a:r>
              <a:rPr lang="nb-NO" sz="1100" dirty="0" err="1">
                <a:solidFill>
                  <a:prstClr val="black"/>
                </a:solidFill>
              </a:rPr>
              <a:t>gjer</a:t>
            </a:r>
            <a:r>
              <a:rPr lang="nb-NO" sz="1100" dirty="0">
                <a:solidFill>
                  <a:prstClr val="black"/>
                </a:solidFill>
              </a:rPr>
              <a:t> at </a:t>
            </a:r>
            <a:r>
              <a:rPr lang="nb-NO" sz="1100" dirty="0" err="1">
                <a:solidFill>
                  <a:prstClr val="black"/>
                </a:solidFill>
              </a:rPr>
              <a:t>smittelappane</a:t>
            </a:r>
            <a:r>
              <a:rPr lang="nb-NO" sz="1100" dirty="0">
                <a:solidFill>
                  <a:prstClr val="black"/>
                </a:solidFill>
              </a:rPr>
              <a:t> vil sjå ulike ut? Kva </a:t>
            </a:r>
            <a:r>
              <a:rPr lang="nb-NO" sz="1100" dirty="0" err="1">
                <a:solidFill>
                  <a:prstClr val="black"/>
                </a:solidFill>
              </a:rPr>
              <a:t>typar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smittelappar</a:t>
            </a:r>
            <a:r>
              <a:rPr lang="nb-NO" sz="1100" dirty="0">
                <a:solidFill>
                  <a:prstClr val="black"/>
                </a:solidFill>
              </a:rPr>
              <a:t> vil </a:t>
            </a:r>
            <a:r>
              <a:rPr lang="nb-NO" sz="1100" dirty="0" err="1">
                <a:solidFill>
                  <a:prstClr val="black"/>
                </a:solidFill>
              </a:rPr>
              <a:t>medverke</a:t>
            </a:r>
            <a:r>
              <a:rPr lang="nb-NO" sz="1100" dirty="0">
                <a:solidFill>
                  <a:prstClr val="black"/>
                </a:solidFill>
              </a:rPr>
              <a:t> til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fin </a:t>
            </a:r>
            <a:r>
              <a:rPr lang="nb-NO" sz="1100" dirty="0" err="1">
                <a:solidFill>
                  <a:prstClr val="black"/>
                </a:solidFill>
              </a:rPr>
              <a:t>smitteblome</a:t>
            </a:r>
            <a:r>
              <a:rPr lang="nb-NO" sz="1100" dirty="0">
                <a:solidFill>
                  <a:prstClr val="black"/>
                </a:solidFill>
              </a:rPr>
              <a:t>? Kor mange </a:t>
            </a:r>
            <a:r>
              <a:rPr lang="nb-NO" sz="1100" dirty="0" err="1">
                <a:solidFill>
                  <a:prstClr val="black"/>
                </a:solidFill>
              </a:rPr>
              <a:t>smittelappar</a:t>
            </a:r>
            <a:r>
              <a:rPr lang="nb-NO" sz="1100" dirty="0">
                <a:solidFill>
                  <a:prstClr val="black"/>
                </a:solidFill>
              </a:rPr>
              <a:t> skal gruppa lage? Kva for </a:t>
            </a:r>
            <a:r>
              <a:rPr lang="nb-NO" sz="1100" dirty="0" err="1">
                <a:solidFill>
                  <a:prstClr val="black"/>
                </a:solidFill>
              </a:rPr>
              <a:t>nokre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fargar</a:t>
            </a:r>
            <a:r>
              <a:rPr lang="nb-NO" sz="1100" dirty="0">
                <a:solidFill>
                  <a:prstClr val="black"/>
                </a:solidFill>
              </a:rPr>
              <a:t> og kva type garn skal de nytte? Skal alle bruke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samme materiala og </a:t>
            </a:r>
            <a:r>
              <a:rPr lang="nb-NO" sz="1100" dirty="0" err="1">
                <a:solidFill>
                  <a:prstClr val="black"/>
                </a:solidFill>
              </a:rPr>
              <a:t>fargane</a:t>
            </a:r>
            <a:r>
              <a:rPr lang="nb-NO" sz="110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C3D5230-7248-4064-94C7-084EB83966F8}"/>
              </a:ext>
            </a:extLst>
          </p:cNvPr>
          <p:cNvSpPr txBox="1"/>
          <p:nvPr/>
        </p:nvSpPr>
        <p:spPr>
          <a:xfrm>
            <a:off x="488761" y="1088659"/>
            <a:ext cx="5533951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400" b="1" dirty="0"/>
          </a:p>
          <a:p>
            <a:r>
              <a:rPr lang="nb-NO" sz="1100" dirty="0"/>
              <a:t>Lag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reknar</a:t>
            </a:r>
            <a:r>
              <a:rPr lang="nb-NO" sz="1100" dirty="0"/>
              <a:t> ut kor mange </a:t>
            </a:r>
            <a:r>
              <a:rPr lang="nb-NO" sz="1100" dirty="0" err="1"/>
              <a:t>personar</a:t>
            </a:r>
            <a:r>
              <a:rPr lang="nb-NO" sz="1100" dirty="0"/>
              <a:t> som blir smitta med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valfritt</a:t>
            </a:r>
            <a:r>
              <a:rPr lang="nb-NO" sz="1100" dirty="0"/>
              <a:t> </a:t>
            </a:r>
            <a:r>
              <a:rPr lang="nb-NO" sz="1100" dirty="0" err="1"/>
              <a:t>smittetal</a:t>
            </a:r>
            <a:r>
              <a:rPr lang="nb-NO" sz="1100" dirty="0"/>
              <a:t> i 10 </a:t>
            </a:r>
            <a:r>
              <a:rPr lang="nb-NO" sz="1100" dirty="0" err="1"/>
              <a:t>smittegenerasjonar</a:t>
            </a:r>
            <a:r>
              <a:rPr lang="nb-NO" sz="1100" dirty="0"/>
              <a:t>. Start med 10 masker og la kvar maske svare til </a:t>
            </a:r>
            <a:r>
              <a:rPr lang="nb-NO" sz="1100" dirty="0" err="1"/>
              <a:t>ein</a:t>
            </a:r>
            <a:r>
              <a:rPr lang="nb-NO" sz="1100" dirty="0"/>
              <a:t> person. Kvar nye rad svarer til </a:t>
            </a:r>
            <a:r>
              <a:rPr lang="nb-NO" sz="1100" dirty="0" err="1"/>
              <a:t>ein</a:t>
            </a:r>
            <a:r>
              <a:rPr lang="nb-NO" sz="1100" dirty="0"/>
              <a:t> ny smittegenerasjon. Strikk smittelappen for </a:t>
            </a:r>
            <a:r>
              <a:rPr lang="nb-NO" sz="1100" dirty="0" err="1"/>
              <a:t>dei</a:t>
            </a:r>
            <a:r>
              <a:rPr lang="nb-NO" sz="1100" dirty="0"/>
              <a:t> 10 første </a:t>
            </a:r>
            <a:r>
              <a:rPr lang="nb-NO" sz="1100" dirty="0" err="1"/>
              <a:t>smittegenerasjonane</a:t>
            </a:r>
            <a:r>
              <a:rPr lang="nb-NO" sz="1100" dirty="0"/>
              <a:t>. La kvar gruppe lage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blome</a:t>
            </a:r>
            <a:r>
              <a:rPr lang="nb-NO" sz="1100" dirty="0"/>
              <a:t> av </a:t>
            </a:r>
            <a:r>
              <a:rPr lang="nb-NO" sz="1100" dirty="0" err="1"/>
              <a:t>smittelappane</a:t>
            </a:r>
            <a:r>
              <a:rPr lang="nb-NO" sz="1100" dirty="0"/>
              <a:t>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lagar</a:t>
            </a:r>
            <a:r>
              <a:rPr lang="nb-NO" sz="1100" dirty="0"/>
              <a:t> (</a:t>
            </a:r>
            <a:r>
              <a:rPr lang="nb-NO" sz="1100" dirty="0" err="1"/>
              <a:t>ein</a:t>
            </a:r>
            <a:r>
              <a:rPr lang="nb-NO" sz="1100" dirty="0"/>
              <a:t> «</a:t>
            </a:r>
            <a:r>
              <a:rPr lang="nb-NO" sz="1100" dirty="0" err="1"/>
              <a:t>smitteblome</a:t>
            </a:r>
            <a:r>
              <a:rPr lang="nb-NO" sz="1100" dirty="0"/>
              <a:t>»).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03BA6D4-A19D-43BC-A56A-AFEA9036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378043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F1D88C9-3205-426C-A301-2FF03B56AD92}"/>
              </a:ext>
            </a:extLst>
          </p:cNvPr>
          <p:cNvSpPr txBox="1"/>
          <p:nvPr/>
        </p:nvSpPr>
        <p:spPr>
          <a:xfrm>
            <a:off x="379123" y="5489937"/>
            <a:ext cx="59150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prstClr val="black"/>
                </a:solidFill>
              </a:rPr>
              <a:t>Fase 3: </a:t>
            </a:r>
            <a:r>
              <a:rPr lang="nb-NO" sz="1100" b="1" dirty="0"/>
              <a:t>Programmering av populasjonsvekst og lage </a:t>
            </a:r>
            <a:r>
              <a:rPr lang="nb-NO" sz="1100" b="1" dirty="0" err="1"/>
              <a:t>blome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Lag ei strikkeoppskrift med hjelp av programmering og strikk minst </a:t>
            </a:r>
            <a:r>
              <a:rPr lang="nb-NO" sz="1100" dirty="0" err="1"/>
              <a:t>ein</a:t>
            </a:r>
            <a:r>
              <a:rPr lang="nb-NO" sz="1100" dirty="0"/>
              <a:t> lapp kvar. </a:t>
            </a:r>
            <a:r>
              <a:rPr lang="nb-NO" sz="1100" dirty="0">
                <a:solidFill>
                  <a:prstClr val="black"/>
                </a:solidFill>
              </a:rPr>
              <a:t>Gjennomfør planen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 for å strikke </a:t>
            </a:r>
            <a:r>
              <a:rPr lang="nb-NO" sz="1100" dirty="0" err="1">
                <a:solidFill>
                  <a:prstClr val="black"/>
                </a:solidFill>
              </a:rPr>
              <a:t>populasjonsendringane</a:t>
            </a:r>
            <a:r>
              <a:rPr lang="nb-NO" sz="1100" dirty="0">
                <a:solidFill>
                  <a:prstClr val="black"/>
                </a:solidFill>
              </a:rPr>
              <a:t>, og lag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plakat med </a:t>
            </a:r>
            <a:r>
              <a:rPr lang="nb-NO" sz="1100" dirty="0" err="1">
                <a:solidFill>
                  <a:prstClr val="black"/>
                </a:solidFill>
              </a:rPr>
              <a:t>blomen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dykkar</a:t>
            </a:r>
            <a:r>
              <a:rPr lang="nb-NO" sz="1100" dirty="0">
                <a:solidFill>
                  <a:prstClr val="black"/>
                </a:solidFill>
              </a:rPr>
              <a:t>.</a:t>
            </a:r>
          </a:p>
          <a:p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4: </a:t>
            </a:r>
            <a:r>
              <a:rPr lang="nb-NO" sz="1100" dirty="0" err="1">
                <a:solidFill>
                  <a:prstClr val="black"/>
                </a:solidFill>
              </a:rPr>
              <a:t>Sidan</a:t>
            </a:r>
            <a:r>
              <a:rPr lang="nb-NO" sz="1100" dirty="0">
                <a:solidFill>
                  <a:prstClr val="black"/>
                </a:solidFill>
              </a:rPr>
              <a:t> det er </a:t>
            </a:r>
            <a:r>
              <a:rPr lang="nb-NO" sz="1100" dirty="0" err="1">
                <a:solidFill>
                  <a:prstClr val="black"/>
                </a:solidFill>
              </a:rPr>
              <a:t>vanskeleg</a:t>
            </a:r>
            <a:r>
              <a:rPr lang="nb-NO" sz="1100" dirty="0">
                <a:solidFill>
                  <a:prstClr val="black"/>
                </a:solidFill>
              </a:rPr>
              <a:t> å teste kor god </a:t>
            </a:r>
            <a:r>
              <a:rPr lang="nb-NO" sz="1100" dirty="0" err="1">
                <a:solidFill>
                  <a:prstClr val="black"/>
                </a:solidFill>
              </a:rPr>
              <a:t>smitteblomen</a:t>
            </a:r>
            <a:r>
              <a:rPr lang="nb-NO" sz="1100" dirty="0">
                <a:solidFill>
                  <a:prstClr val="black"/>
                </a:solidFill>
              </a:rPr>
              <a:t> er, kan de hoppe over denne fasen.</a:t>
            </a:r>
          </a:p>
          <a:p>
            <a:pPr lvl="0">
              <a:defRPr/>
            </a:pPr>
            <a:endParaRPr lang="nb-NO" sz="40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nb-NO" sz="1100" b="1" dirty="0">
                <a:solidFill>
                  <a:prstClr val="black"/>
                </a:solidFill>
              </a:rPr>
              <a:t>Fase 5: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Samanlikne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smitteblomen</a:t>
            </a:r>
            <a:r>
              <a:rPr lang="nb-NO" sz="1100" dirty="0">
                <a:solidFill>
                  <a:prstClr val="black"/>
                </a:solidFill>
              </a:rPr>
              <a:t> med </a:t>
            </a:r>
            <a:r>
              <a:rPr lang="nb-NO" sz="1100" dirty="0" err="1">
                <a:solidFill>
                  <a:prstClr val="black"/>
                </a:solidFill>
              </a:rPr>
              <a:t>dei</a:t>
            </a:r>
            <a:r>
              <a:rPr lang="nb-NO" sz="1100" dirty="0">
                <a:solidFill>
                  <a:prstClr val="black"/>
                </a:solidFill>
              </a:rPr>
              <a:t> andre </a:t>
            </a:r>
            <a:r>
              <a:rPr lang="nb-NO" sz="1100" dirty="0" err="1">
                <a:solidFill>
                  <a:prstClr val="black"/>
                </a:solidFill>
              </a:rPr>
              <a:t>smitteblomane</a:t>
            </a:r>
            <a:r>
              <a:rPr lang="nb-NO" sz="1100" dirty="0">
                <a:solidFill>
                  <a:prstClr val="black"/>
                </a:solidFill>
              </a:rPr>
              <a:t> i klassen. Er det </a:t>
            </a:r>
            <a:r>
              <a:rPr lang="nb-NO" sz="1100" dirty="0" err="1">
                <a:solidFill>
                  <a:prstClr val="black"/>
                </a:solidFill>
              </a:rPr>
              <a:t>noko</a:t>
            </a:r>
            <a:r>
              <a:rPr lang="nb-NO" sz="1100" dirty="0">
                <a:solidFill>
                  <a:prstClr val="black"/>
                </a:solidFill>
              </a:rPr>
              <a:t> de vil endre på?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D2FE6BE-9695-45ED-BCAF-B0D581330899}"/>
              </a:ext>
            </a:extLst>
          </p:cNvPr>
          <p:cNvSpPr txBox="1"/>
          <p:nvPr/>
        </p:nvSpPr>
        <p:spPr>
          <a:xfrm>
            <a:off x="4480196" y="2252610"/>
            <a:ext cx="1930011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prstClr val="black"/>
                </a:solidFill>
              </a:rPr>
              <a:t>HINT</a:t>
            </a:r>
          </a:p>
          <a:p>
            <a:endParaRPr lang="nb-NO" sz="400" b="1" dirty="0">
              <a:solidFill>
                <a:prstClr val="black"/>
              </a:solidFill>
            </a:endParaRPr>
          </a:p>
          <a:p>
            <a:r>
              <a:rPr lang="nb-NO" sz="1100" dirty="0" err="1">
                <a:solidFill>
                  <a:prstClr val="black"/>
                </a:solidFill>
              </a:rPr>
              <a:t>Smittetal</a:t>
            </a:r>
            <a:r>
              <a:rPr lang="nb-NO" sz="1100" dirty="0">
                <a:solidFill>
                  <a:prstClr val="black"/>
                </a:solidFill>
              </a:rPr>
              <a:t> svarer til vekstfaktor i </a:t>
            </a:r>
            <a:r>
              <a:rPr lang="nb-NO" sz="1100" dirty="0" err="1">
                <a:solidFill>
                  <a:prstClr val="black"/>
                </a:solidFill>
              </a:rPr>
              <a:t>eksponentialfunksjonar</a:t>
            </a:r>
            <a:r>
              <a:rPr lang="nb-NO" sz="1100" dirty="0">
                <a:solidFill>
                  <a:prstClr val="black"/>
                </a:solidFill>
              </a:rPr>
              <a:t>. Har de programmert vekst for eksponentialfunksjoner før?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9FAA03F-0EF3-4E28-906E-BB8AF53BD0F2}"/>
              </a:ext>
            </a:extLst>
          </p:cNvPr>
          <p:cNvSpPr txBox="1"/>
          <p:nvPr/>
        </p:nvSpPr>
        <p:spPr>
          <a:xfrm>
            <a:off x="379123" y="2272899"/>
            <a:ext cx="398253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prstClr val="black"/>
                </a:solidFill>
              </a:rPr>
              <a:t>Fase 1:</a:t>
            </a:r>
            <a:r>
              <a:rPr lang="nb-NO" sz="1100" dirty="0">
                <a:solidFill>
                  <a:prstClr val="black"/>
                </a:solidFill>
              </a:rPr>
              <a:t> Korleis kan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bruke programmering til å </a:t>
            </a:r>
            <a:r>
              <a:rPr lang="nb-NO" sz="1100" dirty="0" err="1">
                <a:solidFill>
                  <a:prstClr val="black"/>
                </a:solidFill>
              </a:rPr>
              <a:t>rekne</a:t>
            </a:r>
            <a:r>
              <a:rPr lang="nb-NO" sz="1100" dirty="0">
                <a:solidFill>
                  <a:prstClr val="black"/>
                </a:solidFill>
              </a:rPr>
              <a:t> ut smittespreiing? Kva tyder smittegenerasjon? Veit du korleis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kan </a:t>
            </a:r>
            <a:r>
              <a:rPr lang="nb-NO" sz="1100" dirty="0" err="1">
                <a:solidFill>
                  <a:prstClr val="black"/>
                </a:solidFill>
              </a:rPr>
              <a:t>auke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talet</a:t>
            </a:r>
            <a:r>
              <a:rPr lang="nb-NO" sz="1100" dirty="0">
                <a:solidFill>
                  <a:prstClr val="black"/>
                </a:solidFill>
              </a:rPr>
              <a:t> på masker når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strikkar</a:t>
            </a:r>
            <a:r>
              <a:rPr lang="nb-NO" sz="1100" dirty="0">
                <a:solidFill>
                  <a:prstClr val="black"/>
                </a:solidFill>
              </a:rPr>
              <a:t>? Dersom det er </a:t>
            </a:r>
            <a:r>
              <a:rPr lang="nb-NO" sz="1100" dirty="0" err="1">
                <a:solidFill>
                  <a:prstClr val="black"/>
                </a:solidFill>
              </a:rPr>
              <a:t>noko</a:t>
            </a:r>
            <a:r>
              <a:rPr lang="nb-NO" sz="1100" dirty="0">
                <a:solidFill>
                  <a:prstClr val="black"/>
                </a:solidFill>
              </a:rPr>
              <a:t> i </a:t>
            </a:r>
            <a:r>
              <a:rPr lang="nb-NO" sz="1100" dirty="0" err="1">
                <a:solidFill>
                  <a:prstClr val="black"/>
                </a:solidFill>
              </a:rPr>
              <a:t>oppgåva</a:t>
            </a:r>
            <a:r>
              <a:rPr lang="nb-NO" sz="1100" dirty="0">
                <a:solidFill>
                  <a:prstClr val="black"/>
                </a:solidFill>
              </a:rPr>
              <a:t> du </a:t>
            </a:r>
            <a:r>
              <a:rPr lang="nb-NO" sz="1100" dirty="0" err="1">
                <a:solidFill>
                  <a:prstClr val="black"/>
                </a:solidFill>
              </a:rPr>
              <a:t>ikkje</a:t>
            </a:r>
            <a:r>
              <a:rPr lang="nb-NO" sz="1100" dirty="0">
                <a:solidFill>
                  <a:prstClr val="black"/>
                </a:solidFill>
              </a:rPr>
              <a:t> forstår, prøv å finne det ut. Diskuter gjerne med andre på gruppa, søk på internett eller spør kva </a:t>
            </a:r>
            <a:r>
              <a:rPr lang="nb-NO" sz="1100" dirty="0" err="1">
                <a:solidFill>
                  <a:prstClr val="black"/>
                </a:solidFill>
              </a:rPr>
              <a:t>læraren</a:t>
            </a:r>
            <a:r>
              <a:rPr lang="nb-NO" sz="1100" dirty="0">
                <a:solidFill>
                  <a:prstClr val="black"/>
                </a:solidFill>
              </a:rPr>
              <a:t> meiner.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ED665433-9E64-4BF5-8B51-CA9AFA7B3F3A}"/>
              </a:ext>
            </a:extLst>
          </p:cNvPr>
          <p:cNvSpPr txBox="1"/>
          <p:nvPr/>
        </p:nvSpPr>
        <p:spPr>
          <a:xfrm>
            <a:off x="379123" y="8554004"/>
            <a:ext cx="610629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prstClr val="black"/>
                </a:solidFill>
              </a:rPr>
              <a:t>Diskuter</a:t>
            </a:r>
          </a:p>
          <a:p>
            <a:endParaRPr lang="nb-NO" sz="400" b="1" dirty="0">
              <a:solidFill>
                <a:prstClr val="black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100" dirty="0">
                <a:solidFill>
                  <a:prstClr val="black"/>
                </a:solidFill>
              </a:rPr>
              <a:t>Korleis heng </a:t>
            </a:r>
            <a:r>
              <a:rPr lang="nb-NO" sz="1100" dirty="0" err="1">
                <a:solidFill>
                  <a:prstClr val="black"/>
                </a:solidFill>
              </a:rPr>
              <a:t>smittetalet</a:t>
            </a:r>
            <a:r>
              <a:rPr lang="nb-NO" sz="1100" dirty="0">
                <a:solidFill>
                  <a:prstClr val="black"/>
                </a:solidFill>
              </a:rPr>
              <a:t> </a:t>
            </a:r>
            <a:r>
              <a:rPr lang="nb-NO" sz="1100" dirty="0" err="1">
                <a:solidFill>
                  <a:prstClr val="black"/>
                </a:solidFill>
              </a:rPr>
              <a:t>saman</a:t>
            </a:r>
            <a:r>
              <a:rPr lang="nb-NO" sz="1100" dirty="0">
                <a:solidFill>
                  <a:prstClr val="black"/>
                </a:solidFill>
              </a:rPr>
              <a:t> med </a:t>
            </a:r>
            <a:r>
              <a:rPr lang="nb-NO" sz="1100" dirty="0" err="1">
                <a:solidFill>
                  <a:prstClr val="black"/>
                </a:solidFill>
              </a:rPr>
              <a:t>smittelappane</a:t>
            </a:r>
            <a:r>
              <a:rPr lang="nb-NO" sz="1100" dirty="0">
                <a:solidFill>
                  <a:prstClr val="black"/>
                </a:solidFill>
              </a:rPr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>
              <a:solidFill>
                <a:prstClr val="black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100" dirty="0">
                <a:solidFill>
                  <a:prstClr val="black"/>
                </a:solidFill>
              </a:rPr>
              <a:t>Korleis kan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bruke </a:t>
            </a:r>
            <a:r>
              <a:rPr lang="nb-NO" sz="1100" dirty="0" err="1">
                <a:solidFill>
                  <a:prstClr val="black"/>
                </a:solidFill>
              </a:rPr>
              <a:t>smittelappane</a:t>
            </a:r>
            <a:r>
              <a:rPr lang="nb-NO" sz="1100" dirty="0">
                <a:solidFill>
                  <a:prstClr val="black"/>
                </a:solidFill>
              </a:rPr>
              <a:t> til å sjå kor mange </a:t>
            </a:r>
            <a:r>
              <a:rPr lang="nb-NO" sz="1100" dirty="0" err="1">
                <a:solidFill>
                  <a:prstClr val="black"/>
                </a:solidFill>
              </a:rPr>
              <a:t>personar</a:t>
            </a:r>
            <a:r>
              <a:rPr lang="nb-NO" sz="1100" dirty="0">
                <a:solidFill>
                  <a:prstClr val="black"/>
                </a:solidFill>
              </a:rPr>
              <a:t> som blir smitta av </a:t>
            </a:r>
            <a:r>
              <a:rPr lang="nb-NO" sz="1100" dirty="0" err="1">
                <a:solidFill>
                  <a:prstClr val="black"/>
                </a:solidFill>
              </a:rPr>
              <a:t>ein</a:t>
            </a:r>
            <a:r>
              <a:rPr lang="nb-NO" sz="1100" dirty="0">
                <a:solidFill>
                  <a:prstClr val="black"/>
                </a:solidFill>
              </a:rPr>
              <a:t> sjukdom? 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>
              <a:solidFill>
                <a:prstClr val="black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100" dirty="0">
                <a:solidFill>
                  <a:prstClr val="black"/>
                </a:solidFill>
              </a:rPr>
              <a:t>Kva skjer med </a:t>
            </a:r>
            <a:r>
              <a:rPr lang="nb-NO" sz="1100" dirty="0" err="1">
                <a:solidFill>
                  <a:prstClr val="black"/>
                </a:solidFill>
              </a:rPr>
              <a:t>talet</a:t>
            </a:r>
            <a:r>
              <a:rPr lang="nb-NO" sz="1100" dirty="0">
                <a:solidFill>
                  <a:prstClr val="black"/>
                </a:solidFill>
              </a:rPr>
              <a:t> på smitta dersom </a:t>
            </a:r>
            <a:r>
              <a:rPr lang="nb-NO" sz="1100" dirty="0" err="1">
                <a:solidFill>
                  <a:prstClr val="black"/>
                </a:solidFill>
              </a:rPr>
              <a:t>smittetalet</a:t>
            </a:r>
            <a:r>
              <a:rPr lang="nb-NO" sz="1100" dirty="0">
                <a:solidFill>
                  <a:prstClr val="black"/>
                </a:solidFill>
              </a:rPr>
              <a:t> blir dobbelt så stort?</a:t>
            </a:r>
          </a:p>
        </p:txBody>
      </p:sp>
      <p:pic>
        <p:nvPicPr>
          <p:cNvPr id="24" name="Bilde 23" descr="Et bilde som inneholder utklipp, blomst, plante, porselen&#10;&#10;Automatisk generert beskrivelse">
            <a:extLst>
              <a:ext uri="{FF2B5EF4-FFF2-40B4-BE49-F238E27FC236}">
                <a16:creationId xmlns:a16="http://schemas.microsoft.com/office/drawing/2014/main" id="{3727C98B-43E3-4A8A-8B93-2C219C159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83" y="5014616"/>
            <a:ext cx="1529097" cy="339460"/>
          </a:xfrm>
          <a:prstGeom prst="rect">
            <a:avLst/>
          </a:prstGeom>
        </p:spPr>
      </p:pic>
      <p:pic>
        <p:nvPicPr>
          <p:cNvPr id="26" name="Bilde 25" descr="Et bilde som inneholder utklipp, blomst, plante, porselen&#10;&#10;Automatisk generert beskrivelse">
            <a:extLst>
              <a:ext uri="{FF2B5EF4-FFF2-40B4-BE49-F238E27FC236}">
                <a16:creationId xmlns:a16="http://schemas.microsoft.com/office/drawing/2014/main" id="{E9A8B578-1C5C-4F7D-A1E9-703ED2F3F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71" y="5014616"/>
            <a:ext cx="1529097" cy="339460"/>
          </a:xfrm>
          <a:prstGeom prst="rect">
            <a:avLst/>
          </a:prstGeom>
        </p:spPr>
      </p:pic>
      <p:pic>
        <p:nvPicPr>
          <p:cNvPr id="27" name="Bilde 26" descr="Et bilde som inneholder utklipp, blomst, plante, porselen&#10;&#10;Automatisk generert beskrivelse">
            <a:extLst>
              <a:ext uri="{FF2B5EF4-FFF2-40B4-BE49-F238E27FC236}">
                <a16:creationId xmlns:a16="http://schemas.microsoft.com/office/drawing/2014/main" id="{C8D76427-5D84-432B-B330-A3BAAF884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593" y="5014616"/>
            <a:ext cx="1529097" cy="339460"/>
          </a:xfrm>
          <a:prstGeom prst="rect">
            <a:avLst/>
          </a:prstGeom>
        </p:spPr>
      </p:pic>
      <p:pic>
        <p:nvPicPr>
          <p:cNvPr id="28" name="Bilde 27" descr="Et bilde som inneholder utklipp, blomst, plante, porselen&#10;&#10;Automatisk generert beskrivelse">
            <a:extLst>
              <a:ext uri="{FF2B5EF4-FFF2-40B4-BE49-F238E27FC236}">
                <a16:creationId xmlns:a16="http://schemas.microsoft.com/office/drawing/2014/main" id="{C155A59B-5B45-4C14-9E6C-EFB1FF4FD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120" y="5014616"/>
            <a:ext cx="1529097" cy="339460"/>
          </a:xfrm>
          <a:prstGeom prst="rect">
            <a:avLst/>
          </a:prstGeom>
        </p:spPr>
      </p:pic>
      <p:pic>
        <p:nvPicPr>
          <p:cNvPr id="17" name="Bilde 16" descr="Et bilde som inneholder tråd&#10;&#10;Automatisk generert beskrivelse">
            <a:extLst>
              <a:ext uri="{FF2B5EF4-FFF2-40B4-BE49-F238E27FC236}">
                <a16:creationId xmlns:a16="http://schemas.microsoft.com/office/drawing/2014/main" id="{78194F6E-9B98-465B-AA81-94AB4B2F5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087" y="6916134"/>
            <a:ext cx="2073790" cy="138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307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478429</TotalTime>
  <Words>1000</Words>
  <Application>Microsoft Macintosh PowerPoint</Application>
  <PresentationFormat>A4 Paper (210x297 mm)</PresentationFormat>
  <Paragraphs>66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31 - Vaksinar og immunforsvar</vt:lpstr>
      <vt:lpstr>Programmér og strikk eit smittetal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1505</cp:revision>
  <dcterms:created xsi:type="dcterms:W3CDTF">2018-11-04T16:46:19Z</dcterms:created>
  <dcterms:modified xsi:type="dcterms:W3CDTF">2021-11-10T11:40:50Z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