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268" r:id="rId5"/>
    <p:sldId id="26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EBE3E54F-21E3-4C24-8C47-234FD04B0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6" y="2171626"/>
            <a:ext cx="1301315" cy="229814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410B1DB-223F-4255-94DF-33F5D175C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09" y="251428"/>
            <a:ext cx="4744251" cy="966540"/>
          </a:xfrm>
        </p:spPr>
        <p:txBody>
          <a:bodyPr>
            <a:normAutofit/>
          </a:bodyPr>
          <a:lstStyle/>
          <a:p>
            <a:r>
              <a:rPr lang="nb-NO" sz="2600" dirty="0"/>
              <a:t>Opplegg 12 – </a:t>
            </a:r>
            <a:r>
              <a:rPr lang="nb-NO" sz="2600" dirty="0" err="1"/>
              <a:t>Teikne</a:t>
            </a:r>
            <a:r>
              <a:rPr lang="nb-NO" sz="2600" dirty="0"/>
              <a:t> geometriske former med programmering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6EB156A-444D-45E8-98C4-A83FB78E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625" y="7361523"/>
            <a:ext cx="1365789" cy="209632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F26C6FC7-700D-4B30-A666-CB6890022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811" y="6240818"/>
            <a:ext cx="1609702" cy="3219403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74CD5AE9-F175-4E27-9446-1EF4FC4C1E57}"/>
              </a:ext>
            </a:extLst>
          </p:cNvPr>
          <p:cNvSpPr txBox="1"/>
          <p:nvPr/>
        </p:nvSpPr>
        <p:spPr>
          <a:xfrm>
            <a:off x="382453" y="7257248"/>
            <a:ext cx="2719122" cy="2200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Diskuter</a:t>
            </a:r>
          </a:p>
          <a:p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Kva for </a:t>
            </a:r>
            <a:r>
              <a:rPr lang="nb-NO" sz="1100" dirty="0" err="1"/>
              <a:t>ein</a:t>
            </a:r>
            <a:r>
              <a:rPr lang="nb-NO" sz="1100" dirty="0"/>
              <a:t> geometrisk figur blir </a:t>
            </a:r>
            <a:r>
              <a:rPr lang="nb-NO" sz="1100" dirty="0" err="1"/>
              <a:t>teikna</a:t>
            </a:r>
            <a:r>
              <a:rPr lang="nb-NO" sz="1100" dirty="0"/>
              <a:t> med de to programma til høgre?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Kva er poenget med den siste delen av koden heilt til høgre – må han alltid </a:t>
            </a:r>
            <a:r>
              <a:rPr lang="nb-NO" sz="1100" dirty="0" err="1"/>
              <a:t>vere</a:t>
            </a:r>
            <a:r>
              <a:rPr lang="nb-NO" sz="1100" dirty="0"/>
              <a:t> med?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Kva tyder </a:t>
            </a:r>
            <a:r>
              <a:rPr lang="nb-NO" sz="1100" dirty="0" err="1"/>
              <a:t>tala</a:t>
            </a:r>
            <a:r>
              <a:rPr lang="nb-NO" sz="1100" dirty="0"/>
              <a:t> i </a:t>
            </a:r>
            <a:r>
              <a:rPr lang="nb-NO" sz="1100" dirty="0" err="1"/>
              <a:t>dei</a:t>
            </a:r>
            <a:r>
              <a:rPr lang="nb-NO" sz="1100" dirty="0"/>
              <a:t> to programma? Blir det same </a:t>
            </a:r>
            <a:r>
              <a:rPr lang="nb-NO" sz="1100" dirty="0" err="1"/>
              <a:t>figurane</a:t>
            </a:r>
            <a:r>
              <a:rPr lang="nb-NO" sz="1100" dirty="0"/>
              <a:t> dersom </a:t>
            </a:r>
            <a:r>
              <a:rPr lang="nb-NO" sz="1100" dirty="0" err="1"/>
              <a:t>nokre</a:t>
            </a:r>
            <a:r>
              <a:rPr lang="nb-NO" sz="1100" dirty="0"/>
              <a:t> av </a:t>
            </a:r>
            <a:r>
              <a:rPr lang="nb-NO" sz="1100" dirty="0" err="1"/>
              <a:t>tala</a:t>
            </a:r>
            <a:r>
              <a:rPr lang="nb-NO" sz="1100" dirty="0"/>
              <a:t> blir endra?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Korleis ville du </a:t>
            </a:r>
            <a:r>
              <a:rPr lang="nb-NO" sz="1100" dirty="0" err="1"/>
              <a:t>teikna</a:t>
            </a:r>
            <a:r>
              <a:rPr lang="nb-NO" sz="1100" dirty="0"/>
              <a:t> </a:t>
            </a:r>
            <a:r>
              <a:rPr lang="nb-NO" sz="1100" dirty="0" err="1"/>
              <a:t>ein</a:t>
            </a:r>
            <a:r>
              <a:rPr lang="nb-NO" sz="1100" dirty="0"/>
              <a:t> sirkel med Scratch?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0A10B52-656B-4CAB-857A-32B0691A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90635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1</a:t>
            </a:fld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D094DD9-27E7-4B90-A561-413CC08B078B}"/>
              </a:ext>
            </a:extLst>
          </p:cNvPr>
          <p:cNvSpPr txBox="1"/>
          <p:nvPr/>
        </p:nvSpPr>
        <p:spPr>
          <a:xfrm>
            <a:off x="1772802" y="2128161"/>
            <a:ext cx="2850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1. For å finne tillegg i Scratch, må du trykke på den blå knappen </a:t>
            </a:r>
            <a:r>
              <a:rPr lang="nb-NO" sz="1100" dirty="0" err="1"/>
              <a:t>nedst</a:t>
            </a:r>
            <a:r>
              <a:rPr lang="nb-NO" sz="1100" dirty="0"/>
              <a:t> i det venstre hjørnet. 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4FA61CA6-9706-4F37-881B-F3179D4AE3D0}"/>
              </a:ext>
            </a:extLst>
          </p:cNvPr>
          <p:cNvCxnSpPr>
            <a:cxnSpLocks/>
          </p:cNvCxnSpPr>
          <p:nvPr/>
        </p:nvCxnSpPr>
        <p:spPr>
          <a:xfrm flipH="1">
            <a:off x="680314" y="2559048"/>
            <a:ext cx="1362668" cy="17411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Bilde 12">
            <a:extLst>
              <a:ext uri="{FF2B5EF4-FFF2-40B4-BE49-F238E27FC236}">
                <a16:creationId xmlns:a16="http://schemas.microsoft.com/office/drawing/2014/main" id="{DC9C3721-EB8D-4469-8233-5BF0536EAD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7544" y="3449549"/>
            <a:ext cx="1101456" cy="1020221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17FAEAD-A8E3-4B70-97CB-DBCDBE6489AA}"/>
              </a:ext>
            </a:extLst>
          </p:cNvPr>
          <p:cNvSpPr txBox="1"/>
          <p:nvPr/>
        </p:nvSpPr>
        <p:spPr>
          <a:xfrm>
            <a:off x="2198039" y="2812794"/>
            <a:ext cx="26795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2. Da kjem du inn i </a:t>
            </a:r>
            <a:r>
              <a:rPr lang="nb-NO" sz="1100" dirty="0" err="1"/>
              <a:t>ein</a:t>
            </a:r>
            <a:r>
              <a:rPr lang="nb-NO" sz="1100" dirty="0"/>
              <a:t> meny der </a:t>
            </a:r>
            <a:r>
              <a:rPr lang="nb-NO" sz="1100" dirty="0" err="1"/>
              <a:t>ein</a:t>
            </a:r>
            <a:r>
              <a:rPr lang="nb-NO" sz="1100" dirty="0"/>
              <a:t> kan </a:t>
            </a:r>
            <a:r>
              <a:rPr lang="nb-NO" sz="1100" dirty="0" err="1"/>
              <a:t>velje</a:t>
            </a:r>
            <a:r>
              <a:rPr lang="nb-NO" sz="1100" dirty="0"/>
              <a:t> mellom mange ulike tillegg. Trykk så på ruta der det står penn.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1047B62-9BCB-4DEC-9552-666A867ED48C}"/>
              </a:ext>
            </a:extLst>
          </p:cNvPr>
          <p:cNvSpPr txBox="1"/>
          <p:nvPr/>
        </p:nvSpPr>
        <p:spPr>
          <a:xfrm>
            <a:off x="441095" y="1432845"/>
            <a:ext cx="55134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Det går an å nytte programmering for å </a:t>
            </a:r>
            <a:r>
              <a:rPr lang="nb-NO" sz="1100" dirty="0" err="1"/>
              <a:t>teikne</a:t>
            </a:r>
            <a:r>
              <a:rPr lang="nb-NO" sz="1100" dirty="0"/>
              <a:t> geometriske </a:t>
            </a:r>
            <a:r>
              <a:rPr lang="nb-NO" sz="1100" dirty="0" err="1"/>
              <a:t>figurar</a:t>
            </a:r>
            <a:r>
              <a:rPr lang="nb-NO" sz="1100" dirty="0"/>
              <a:t>. I </a:t>
            </a:r>
            <a:r>
              <a:rPr lang="nb-NO" sz="1100" dirty="0" err="1"/>
              <a:t>Scratch</a:t>
            </a:r>
            <a:r>
              <a:rPr lang="nb-NO" sz="1100" dirty="0"/>
              <a:t> treng vi å bruke </a:t>
            </a:r>
            <a:r>
              <a:rPr lang="nb-NO" sz="1100" dirty="0" err="1"/>
              <a:t>nokon</a:t>
            </a:r>
            <a:r>
              <a:rPr lang="nb-NO" sz="1100" dirty="0"/>
              <a:t> </a:t>
            </a:r>
            <a:r>
              <a:rPr lang="nb-NO" sz="1100" dirty="0" err="1"/>
              <a:t>teiknefunksjonar</a:t>
            </a:r>
            <a:r>
              <a:rPr lang="nb-NO" sz="1100" dirty="0"/>
              <a:t> for å få til dette. Dei må </a:t>
            </a:r>
            <a:r>
              <a:rPr lang="nb-NO" sz="1100" dirty="0" err="1"/>
              <a:t>importerast</a:t>
            </a:r>
            <a:r>
              <a:rPr lang="nb-NO" sz="1100" dirty="0"/>
              <a:t> </a:t>
            </a:r>
            <a:r>
              <a:rPr lang="nb-NO" sz="1100" dirty="0" err="1"/>
              <a:t>frå</a:t>
            </a:r>
            <a:r>
              <a:rPr lang="nb-NO" sz="1100" dirty="0"/>
              <a:t> </a:t>
            </a:r>
            <a:r>
              <a:rPr lang="nb-NO" sz="1100" dirty="0" err="1"/>
              <a:t>ein</a:t>
            </a:r>
            <a:r>
              <a:rPr lang="nb-NO" sz="1100" dirty="0"/>
              <a:t> tilleggskategori, og framgangsmåten blir synt under.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2F022805-FE46-49DE-BBEA-198C92E2B469}"/>
              </a:ext>
            </a:extLst>
          </p:cNvPr>
          <p:cNvSpPr txBox="1"/>
          <p:nvPr/>
        </p:nvSpPr>
        <p:spPr>
          <a:xfrm>
            <a:off x="3629770" y="3869606"/>
            <a:ext cx="23248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3. Da blir det lagt til </a:t>
            </a:r>
            <a:r>
              <a:rPr lang="nb-NO" sz="1100" dirty="0" err="1"/>
              <a:t>ein</a:t>
            </a:r>
            <a:r>
              <a:rPr lang="nb-NO" sz="1100" dirty="0"/>
              <a:t> meny med ulike </a:t>
            </a:r>
            <a:r>
              <a:rPr lang="nb-NO" sz="1100" dirty="0" err="1"/>
              <a:t>framgangsmåtar</a:t>
            </a:r>
            <a:r>
              <a:rPr lang="nb-NO" sz="1100" dirty="0"/>
              <a:t> for å </a:t>
            </a:r>
            <a:r>
              <a:rPr lang="nb-NO" sz="1100" dirty="0" err="1"/>
              <a:t>teikne</a:t>
            </a:r>
            <a:r>
              <a:rPr lang="nb-NO" sz="1100" dirty="0"/>
              <a:t> med Scratch.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88009DF7-56BC-4F67-98B1-1AB05D69CCBC}"/>
              </a:ext>
            </a:extLst>
          </p:cNvPr>
          <p:cNvSpPr txBox="1"/>
          <p:nvPr/>
        </p:nvSpPr>
        <p:spPr>
          <a:xfrm>
            <a:off x="286981" y="4506266"/>
            <a:ext cx="6284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_______________________________________________________________________________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83FCC372-1F86-4F2C-8820-6A5ACCBAEC37}"/>
              </a:ext>
            </a:extLst>
          </p:cNvPr>
          <p:cNvSpPr txBox="1"/>
          <p:nvPr/>
        </p:nvSpPr>
        <p:spPr>
          <a:xfrm>
            <a:off x="385265" y="5201432"/>
            <a:ext cx="5755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Det er særs </a:t>
            </a:r>
            <a:r>
              <a:rPr lang="nb-NO" sz="1100" dirty="0" err="1"/>
              <a:t>éin</a:t>
            </a:r>
            <a:r>
              <a:rPr lang="nb-NO" sz="1100" dirty="0"/>
              <a:t> ting </a:t>
            </a:r>
            <a:r>
              <a:rPr lang="nb-NO" sz="1100" dirty="0" err="1"/>
              <a:t>ein</a:t>
            </a:r>
            <a:r>
              <a:rPr lang="nb-NO" sz="1100" dirty="0"/>
              <a:t> må tenke på når </a:t>
            </a:r>
            <a:r>
              <a:rPr lang="nb-NO" sz="1100" dirty="0" err="1"/>
              <a:t>ein</a:t>
            </a:r>
            <a:r>
              <a:rPr lang="nb-NO" sz="1100" dirty="0"/>
              <a:t> skal </a:t>
            </a:r>
            <a:r>
              <a:rPr lang="nb-NO" sz="1100" dirty="0" err="1"/>
              <a:t>teikne</a:t>
            </a:r>
            <a:r>
              <a:rPr lang="nb-NO" sz="1100" dirty="0"/>
              <a:t> geometriske former med Scratch, og det er </a:t>
            </a:r>
            <a:r>
              <a:rPr lang="nb-NO" sz="1100" dirty="0" err="1"/>
              <a:t>vinklar</a:t>
            </a:r>
            <a:r>
              <a:rPr lang="nb-NO" sz="1100" dirty="0"/>
              <a:t>. Alle </a:t>
            </a:r>
            <a:r>
              <a:rPr lang="nb-NO" sz="1100" dirty="0" err="1"/>
              <a:t>vinklane</a:t>
            </a:r>
            <a:r>
              <a:rPr lang="nb-NO" sz="1100" dirty="0"/>
              <a:t> i Scratch er </a:t>
            </a:r>
            <a:r>
              <a:rPr lang="nb-NO" sz="1100" dirty="0" err="1"/>
              <a:t>dei</a:t>
            </a:r>
            <a:r>
              <a:rPr lang="nb-NO" sz="1100" dirty="0"/>
              <a:t> ytre </a:t>
            </a:r>
            <a:r>
              <a:rPr lang="nb-NO" sz="1100" dirty="0" err="1"/>
              <a:t>vinklane</a:t>
            </a:r>
            <a:r>
              <a:rPr lang="nb-NO" sz="1100" dirty="0"/>
              <a:t>, det vil </a:t>
            </a:r>
            <a:r>
              <a:rPr lang="nb-NO" sz="1100" dirty="0" err="1"/>
              <a:t>seie</a:t>
            </a:r>
            <a:r>
              <a:rPr lang="nb-NO" sz="1100" dirty="0"/>
              <a:t> </a:t>
            </a:r>
            <a:r>
              <a:rPr lang="nb-NO" sz="1100" dirty="0" err="1"/>
              <a:t>supplementvinklane</a:t>
            </a:r>
            <a:r>
              <a:rPr lang="nb-NO" sz="1100" dirty="0"/>
              <a:t> til </a:t>
            </a:r>
            <a:r>
              <a:rPr lang="nb-NO" sz="1100" dirty="0" err="1"/>
              <a:t>dei</a:t>
            </a:r>
            <a:r>
              <a:rPr lang="nb-NO" sz="1100" dirty="0"/>
              <a:t> indre vinklene. To </a:t>
            </a:r>
            <a:r>
              <a:rPr lang="nb-NO" sz="1100" dirty="0" err="1"/>
              <a:t>vinklar</a:t>
            </a:r>
            <a:r>
              <a:rPr lang="nb-NO" sz="1100" dirty="0"/>
              <a:t> som til </a:t>
            </a:r>
            <a:r>
              <a:rPr lang="nb-NO" sz="1100" dirty="0" err="1"/>
              <a:t>saman</a:t>
            </a:r>
            <a:r>
              <a:rPr lang="nb-NO" sz="1100" dirty="0"/>
              <a:t> danner 180</a:t>
            </a:r>
            <a:r>
              <a:rPr lang="nb-NO" sz="1100" dirty="0">
                <a:sym typeface="Symbol" panose="05050102010706020507" pitchFamily="18" charset="2"/>
              </a:rPr>
              <a:t></a:t>
            </a:r>
            <a:r>
              <a:rPr lang="nb-NO" sz="1100" dirty="0"/>
              <a:t> er </a:t>
            </a:r>
            <a:r>
              <a:rPr lang="nb-NO" sz="1100" dirty="0" err="1"/>
              <a:t>supplementvinklar</a:t>
            </a:r>
            <a:r>
              <a:rPr lang="nb-NO" sz="1100" dirty="0"/>
              <a:t> til </a:t>
            </a:r>
            <a:r>
              <a:rPr lang="nb-NO" sz="1100" dirty="0" err="1"/>
              <a:t>kvarandre</a:t>
            </a:r>
            <a:r>
              <a:rPr lang="nb-NO" sz="1100" dirty="0"/>
              <a:t>. I trekanten under er u og v </a:t>
            </a:r>
            <a:r>
              <a:rPr lang="nb-NO" sz="1100" dirty="0" err="1"/>
              <a:t>supplementvinklar</a:t>
            </a:r>
            <a:r>
              <a:rPr lang="nb-NO" sz="1100" dirty="0"/>
              <a:t> til </a:t>
            </a:r>
            <a:r>
              <a:rPr lang="nb-NO" sz="1100" dirty="0" err="1"/>
              <a:t>kvarandre</a:t>
            </a:r>
            <a:r>
              <a:rPr lang="nb-NO" sz="1100" dirty="0"/>
              <a:t>, og i Scratch er det vinkel v du skal bruke.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EBE9C496-62F0-4F83-9496-A337EA5EA389}"/>
              </a:ext>
            </a:extLst>
          </p:cNvPr>
          <p:cNvSpPr txBox="1"/>
          <p:nvPr/>
        </p:nvSpPr>
        <p:spPr>
          <a:xfrm>
            <a:off x="385265" y="4829003"/>
            <a:ext cx="324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Teikning</a:t>
            </a:r>
            <a:r>
              <a:rPr lang="nb-NO" b="1" dirty="0"/>
              <a:t> av geometriske former</a:t>
            </a:r>
          </a:p>
        </p:txBody>
      </p: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4ABBD8CF-871D-439B-8A21-463E3E3CB3EB}"/>
              </a:ext>
            </a:extLst>
          </p:cNvPr>
          <p:cNvCxnSpPr>
            <a:cxnSpLocks/>
          </p:cNvCxnSpPr>
          <p:nvPr/>
        </p:nvCxnSpPr>
        <p:spPr>
          <a:xfrm>
            <a:off x="1477092" y="6789664"/>
            <a:ext cx="13864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C58496E7-C541-4556-AA49-DAE0D120CC82}"/>
              </a:ext>
            </a:extLst>
          </p:cNvPr>
          <p:cNvCxnSpPr>
            <a:cxnSpLocks/>
          </p:cNvCxnSpPr>
          <p:nvPr/>
        </p:nvCxnSpPr>
        <p:spPr>
          <a:xfrm flipV="1">
            <a:off x="1493675" y="6305518"/>
            <a:ext cx="325315" cy="476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A0E01AB7-38F4-4757-BCE8-A5ECDD6BA3F9}"/>
              </a:ext>
            </a:extLst>
          </p:cNvPr>
          <p:cNvCxnSpPr>
            <a:cxnSpLocks/>
          </p:cNvCxnSpPr>
          <p:nvPr/>
        </p:nvCxnSpPr>
        <p:spPr>
          <a:xfrm>
            <a:off x="1805841" y="6300395"/>
            <a:ext cx="640079" cy="4898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ue 45">
            <a:extLst>
              <a:ext uri="{FF2B5EF4-FFF2-40B4-BE49-F238E27FC236}">
                <a16:creationId xmlns:a16="http://schemas.microsoft.com/office/drawing/2014/main" id="{2162FB16-7ADE-431A-9EE8-EE08D3C28574}"/>
              </a:ext>
            </a:extLst>
          </p:cNvPr>
          <p:cNvSpPr/>
          <p:nvPr/>
        </p:nvSpPr>
        <p:spPr>
          <a:xfrm rot="15463438">
            <a:off x="2299023" y="6738072"/>
            <a:ext cx="132543" cy="8598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Bue 47">
            <a:extLst>
              <a:ext uri="{FF2B5EF4-FFF2-40B4-BE49-F238E27FC236}">
                <a16:creationId xmlns:a16="http://schemas.microsoft.com/office/drawing/2014/main" id="{B1D0C7AF-2BB0-4BB8-8496-67A1A3969FB4}"/>
              </a:ext>
            </a:extLst>
          </p:cNvPr>
          <p:cNvSpPr/>
          <p:nvPr/>
        </p:nvSpPr>
        <p:spPr>
          <a:xfrm>
            <a:off x="2344590" y="6708589"/>
            <a:ext cx="204657" cy="166853"/>
          </a:xfrm>
          <a:prstGeom prst="arc">
            <a:avLst>
              <a:gd name="adj1" fmla="val 13195964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86ADAC77-4498-4688-B7B6-C011B3DD136C}"/>
              </a:ext>
            </a:extLst>
          </p:cNvPr>
          <p:cNvSpPr txBox="1"/>
          <p:nvPr/>
        </p:nvSpPr>
        <p:spPr>
          <a:xfrm>
            <a:off x="2090853" y="6582853"/>
            <a:ext cx="248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u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DA12EEC8-D4F0-4F48-9E24-9741430DD9EC}"/>
              </a:ext>
            </a:extLst>
          </p:cNvPr>
          <p:cNvSpPr txBox="1"/>
          <p:nvPr/>
        </p:nvSpPr>
        <p:spPr>
          <a:xfrm>
            <a:off x="2402175" y="6506369"/>
            <a:ext cx="248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7B81AB80-260A-4D7E-8D4F-433FF5753D19}"/>
                  </a:ext>
                </a:extLst>
              </p:cNvPr>
              <p:cNvSpPr/>
              <p:nvPr/>
            </p:nvSpPr>
            <p:spPr>
              <a:xfrm>
                <a:off x="1960299" y="6202345"/>
                <a:ext cx="102592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180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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7B81AB80-260A-4D7E-8D4F-433FF5753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299" y="6202345"/>
                <a:ext cx="1025922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Bilde 16">
            <a:extLst>
              <a:ext uri="{FF2B5EF4-FFF2-40B4-BE49-F238E27FC236}">
                <a16:creationId xmlns:a16="http://schemas.microsoft.com/office/drawing/2014/main" id="{12EBC0FD-D8F9-4871-AC94-BAC3054A71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84" y="186344"/>
            <a:ext cx="1801103" cy="108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5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CA4621D-1B23-4B48-B1B3-3BB241084A88}"/>
              </a:ext>
            </a:extLst>
          </p:cNvPr>
          <p:cNvSpPr txBox="1"/>
          <p:nvPr/>
        </p:nvSpPr>
        <p:spPr>
          <a:xfrm>
            <a:off x="596190" y="7884895"/>
            <a:ext cx="2832810" cy="1461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endParaRPr lang="nb-NO" sz="1100" b="1" dirty="0"/>
          </a:p>
          <a:p>
            <a:endParaRPr lang="nb-NO" sz="400" b="1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Finn arealet av </a:t>
            </a:r>
            <a:r>
              <a:rPr lang="nb-NO" sz="1100" dirty="0" err="1"/>
              <a:t>golvflata</a:t>
            </a:r>
            <a:r>
              <a:rPr lang="nb-NO" sz="1100" dirty="0"/>
              <a:t> i huset ditt. 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Finn overflatearealet av huset ditt. Bruk </a:t>
            </a:r>
            <a:r>
              <a:rPr lang="nb-NO" sz="1100" dirty="0" err="1"/>
              <a:t>formlane</a:t>
            </a:r>
            <a:r>
              <a:rPr lang="nb-NO" sz="1100" dirty="0"/>
              <a:t> for areal av </a:t>
            </a:r>
            <a:r>
              <a:rPr lang="nb-NO" sz="1100" dirty="0" err="1"/>
              <a:t>dei</a:t>
            </a:r>
            <a:r>
              <a:rPr lang="nb-NO" sz="1100" dirty="0"/>
              <a:t> ulike geometriske </a:t>
            </a:r>
            <a:r>
              <a:rPr lang="nb-NO" sz="1100" dirty="0" err="1"/>
              <a:t>figurane</a:t>
            </a:r>
            <a:r>
              <a:rPr lang="nb-NO" sz="11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Finn volumet av huset ditt. Må du </a:t>
            </a:r>
            <a:r>
              <a:rPr lang="nb-NO" sz="1100" dirty="0" err="1"/>
              <a:t>gjere</a:t>
            </a:r>
            <a:r>
              <a:rPr lang="nb-NO" sz="1100" dirty="0"/>
              <a:t> </a:t>
            </a:r>
            <a:r>
              <a:rPr lang="nb-NO" sz="1100" dirty="0" err="1"/>
              <a:t>nokon</a:t>
            </a:r>
            <a:r>
              <a:rPr lang="nb-NO" sz="1100" dirty="0"/>
              <a:t> </a:t>
            </a:r>
            <a:r>
              <a:rPr lang="nb-NO" sz="1100" dirty="0" err="1"/>
              <a:t>gissingar</a:t>
            </a:r>
            <a:r>
              <a:rPr lang="nb-NO" sz="1100" dirty="0"/>
              <a:t>?</a:t>
            </a:r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4341E7B8-2BEA-452A-9B00-21463B27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36B9E91F-7666-44AD-9ED2-FDFF6C39874B}"/>
              </a:ext>
            </a:extLst>
          </p:cNvPr>
          <p:cNvSpPr txBox="1"/>
          <p:nvPr/>
        </p:nvSpPr>
        <p:spPr>
          <a:xfrm>
            <a:off x="596189" y="1539665"/>
            <a:ext cx="51487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endParaRPr lang="nb-NO" sz="1100" b="1" dirty="0"/>
          </a:p>
          <a:p>
            <a:endParaRPr lang="nb-NO" sz="400" b="1" dirty="0"/>
          </a:p>
          <a:p>
            <a:r>
              <a:rPr lang="nb-NO" sz="1100" dirty="0"/>
              <a:t>Lag </a:t>
            </a:r>
            <a:r>
              <a:rPr lang="nb-NO" sz="1100" dirty="0" err="1"/>
              <a:t>eit</a:t>
            </a:r>
            <a:r>
              <a:rPr lang="nb-NO" sz="1100" dirty="0"/>
              <a:t> program som </a:t>
            </a:r>
            <a:r>
              <a:rPr lang="nb-NO" sz="1100" dirty="0" err="1"/>
              <a:t>teikner</a:t>
            </a:r>
            <a:r>
              <a:rPr lang="nb-NO" sz="1100" dirty="0"/>
              <a:t> </a:t>
            </a:r>
            <a:r>
              <a:rPr lang="nb-NO" sz="1100" dirty="0" err="1"/>
              <a:t>eit</a:t>
            </a:r>
            <a:r>
              <a:rPr lang="nb-NO" sz="1100" dirty="0"/>
              <a:t> hus til ei fargeleggingsbok. Bruk minst tre ulike geometriske </a:t>
            </a:r>
            <a:r>
              <a:rPr lang="nb-NO" sz="1100" dirty="0" err="1"/>
              <a:t>figurar</a:t>
            </a:r>
            <a:r>
              <a:rPr lang="nb-NO" sz="1100" dirty="0"/>
              <a:t> i </a:t>
            </a:r>
            <a:r>
              <a:rPr lang="nb-NO" sz="1100" dirty="0" err="1"/>
              <a:t>teikninga</a:t>
            </a:r>
            <a:r>
              <a:rPr lang="nb-NO" sz="1100" dirty="0"/>
              <a:t> di. Ta </a:t>
            </a:r>
            <a:r>
              <a:rPr lang="nb-NO" sz="1100" dirty="0" err="1"/>
              <a:t>skjermbilete</a:t>
            </a:r>
            <a:r>
              <a:rPr lang="nb-NO" sz="1100" dirty="0"/>
              <a:t> av huset ditt og skriv det ut på papir slik at det blir ei side i ei matematisk fargeleggingsbok.</a:t>
            </a:r>
          </a:p>
        </p:txBody>
      </p:sp>
      <p:sp>
        <p:nvSpPr>
          <p:cNvPr id="20" name="Tittel 1">
            <a:extLst>
              <a:ext uri="{FF2B5EF4-FFF2-40B4-BE49-F238E27FC236}">
                <a16:creationId xmlns:a16="http://schemas.microsoft.com/office/drawing/2014/main" id="{8F487371-C1DE-4E9B-895C-C55C6D11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375" y="294029"/>
            <a:ext cx="6046355" cy="1155512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Teikning</a:t>
            </a:r>
            <a:r>
              <a:rPr lang="nb-NO" dirty="0"/>
              <a:t> av hus til fargeleggingsbok</a:t>
            </a:r>
            <a:br>
              <a:rPr lang="nb-NO" dirty="0"/>
            </a:br>
            <a:r>
              <a:rPr lang="nb-NO" sz="2000" dirty="0"/>
              <a:t>- Finn arealet av samansette </a:t>
            </a:r>
            <a:r>
              <a:rPr lang="nb-NO" sz="2000" dirty="0" err="1"/>
              <a:t>figurar</a:t>
            </a:r>
            <a:endParaRPr lang="nb-NO" sz="2000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10FF0321-1804-4A25-9A48-2D05B3265B61}"/>
              </a:ext>
            </a:extLst>
          </p:cNvPr>
          <p:cNvSpPr txBox="1"/>
          <p:nvPr/>
        </p:nvSpPr>
        <p:spPr>
          <a:xfrm>
            <a:off x="596189" y="2541942"/>
            <a:ext cx="53986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1: </a:t>
            </a:r>
            <a:r>
              <a:rPr lang="nb-NO" sz="1100" dirty="0"/>
              <a:t>Kva for </a:t>
            </a:r>
            <a:r>
              <a:rPr lang="nb-NO" sz="1100" dirty="0" err="1"/>
              <a:t>nokre</a:t>
            </a:r>
            <a:r>
              <a:rPr lang="nb-NO" sz="1100" dirty="0"/>
              <a:t> geometriske former </a:t>
            </a:r>
            <a:r>
              <a:rPr lang="nb-NO" sz="1100" dirty="0" err="1"/>
              <a:t>finnest</a:t>
            </a:r>
            <a:r>
              <a:rPr lang="nb-NO" sz="1100" dirty="0"/>
              <a:t>? Sjekk at du veit om minst fem ulike, og kva for </a:t>
            </a:r>
            <a:r>
              <a:rPr lang="nb-NO" sz="1100" dirty="0" err="1"/>
              <a:t>nokre</a:t>
            </a:r>
            <a:r>
              <a:rPr lang="nb-NO" sz="1100" dirty="0"/>
              <a:t> </a:t>
            </a:r>
            <a:r>
              <a:rPr lang="nb-NO" sz="1100" dirty="0" err="1"/>
              <a:t>kjenneteikn</a:t>
            </a:r>
            <a:r>
              <a:rPr lang="nb-NO" sz="1100" dirty="0"/>
              <a:t> </a:t>
            </a:r>
            <a:r>
              <a:rPr lang="nb-NO" sz="1100" dirty="0" err="1"/>
              <a:t>dei</a:t>
            </a:r>
            <a:r>
              <a:rPr lang="nb-NO" sz="1100" dirty="0"/>
              <a:t> har. Kan du finne </a:t>
            </a:r>
            <a:r>
              <a:rPr lang="nb-NO" sz="1100" dirty="0" err="1"/>
              <a:t>formlane</a:t>
            </a:r>
            <a:r>
              <a:rPr lang="nb-NO" sz="1100" dirty="0"/>
              <a:t> for arealet for formene?</a:t>
            </a:r>
          </a:p>
          <a:p>
            <a:endParaRPr lang="nb-NO" sz="400" dirty="0"/>
          </a:p>
          <a:p>
            <a:r>
              <a:rPr lang="nb-NO" sz="1100" b="1" dirty="0"/>
              <a:t>Fase 2: </a:t>
            </a:r>
            <a:r>
              <a:rPr lang="nb-NO" sz="1100" dirty="0">
                <a:solidFill>
                  <a:prstClr val="black"/>
                </a:solidFill>
              </a:rPr>
              <a:t>Det er viktig at de er åpne for alle slags </a:t>
            </a:r>
            <a:r>
              <a:rPr lang="nb-NO" sz="1100" dirty="0" err="1">
                <a:solidFill>
                  <a:prstClr val="black"/>
                </a:solidFill>
              </a:rPr>
              <a:t>idear</a:t>
            </a:r>
            <a:r>
              <a:rPr lang="nb-NO" sz="1100" dirty="0">
                <a:solidFill>
                  <a:prstClr val="black"/>
                </a:solidFill>
              </a:rPr>
              <a:t> og </a:t>
            </a:r>
            <a:r>
              <a:rPr lang="nb-NO" sz="1100" dirty="0" err="1">
                <a:solidFill>
                  <a:prstClr val="black"/>
                </a:solidFill>
              </a:rPr>
              <a:t>ikkje</a:t>
            </a:r>
            <a:r>
              <a:rPr lang="nb-NO" sz="1100" dirty="0">
                <a:solidFill>
                  <a:prstClr val="black"/>
                </a:solidFill>
              </a:rPr>
              <a:t> er for kritiske, da kan nyttige framlegg bli kutta ut for </a:t>
            </a:r>
            <a:r>
              <a:rPr lang="nb-NO" sz="1100" dirty="0" err="1">
                <a:solidFill>
                  <a:prstClr val="black"/>
                </a:solidFill>
              </a:rPr>
              <a:t>tidleg</a:t>
            </a:r>
            <a:r>
              <a:rPr lang="nb-NO" sz="1100" dirty="0">
                <a:solidFill>
                  <a:prstClr val="black"/>
                </a:solidFill>
              </a:rPr>
              <a:t>. </a:t>
            </a:r>
            <a:endParaRPr lang="nb-NO" sz="1100" b="1" dirty="0"/>
          </a:p>
          <a:p>
            <a:endParaRPr lang="nb-NO" sz="400" b="1" dirty="0"/>
          </a:p>
          <a:p>
            <a:r>
              <a:rPr lang="nb-NO" sz="1100" dirty="0"/>
              <a:t>Når du har klar </a:t>
            </a:r>
            <a:r>
              <a:rPr lang="nb-NO" sz="1100" dirty="0" err="1"/>
              <a:t>ein</a:t>
            </a:r>
            <a:r>
              <a:rPr lang="nb-NO" sz="1100" dirty="0"/>
              <a:t> kladd over korleis </a:t>
            </a:r>
            <a:r>
              <a:rPr lang="nb-NO" sz="1100" dirty="0" err="1"/>
              <a:t>husteikninga</a:t>
            </a:r>
            <a:r>
              <a:rPr lang="nb-NO" sz="1100" dirty="0"/>
              <a:t> di skal </a:t>
            </a:r>
            <a:r>
              <a:rPr lang="nb-NO" sz="1100" dirty="0" err="1"/>
              <a:t>vere</a:t>
            </a:r>
            <a:r>
              <a:rPr lang="nb-NO" sz="1100" dirty="0"/>
              <a:t>, tek planlegginga til.</a:t>
            </a:r>
          </a:p>
          <a:p>
            <a:pPr marL="685800" lvl="1" indent="-342900">
              <a:buFont typeface="+mj-lt"/>
              <a:buAutoNum type="arabicPeriod"/>
            </a:pPr>
            <a:endParaRPr lang="nb-NO" sz="400" dirty="0"/>
          </a:p>
          <a:p>
            <a:pPr marL="685800" lvl="1" indent="-342900">
              <a:buFont typeface="+mj-lt"/>
              <a:buAutoNum type="arabicPeriod"/>
            </a:pPr>
            <a:r>
              <a:rPr lang="nb-NO" sz="1100" dirty="0"/>
              <a:t>Del </a:t>
            </a:r>
            <a:r>
              <a:rPr lang="nb-NO" sz="1100" dirty="0" err="1"/>
              <a:t>oppgåva</a:t>
            </a:r>
            <a:r>
              <a:rPr lang="nb-NO" sz="1100" dirty="0"/>
              <a:t> opp i </a:t>
            </a:r>
            <a:r>
              <a:rPr lang="nb-NO" sz="1100" dirty="0" err="1"/>
              <a:t>fleire</a:t>
            </a:r>
            <a:r>
              <a:rPr lang="nb-NO" sz="1100" dirty="0"/>
              <a:t> små </a:t>
            </a:r>
            <a:r>
              <a:rPr lang="nb-NO" sz="1100" dirty="0" err="1"/>
              <a:t>delar</a:t>
            </a:r>
            <a:endParaRPr lang="nb-NO" sz="11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Kva for </a:t>
            </a:r>
            <a:r>
              <a:rPr lang="nb-NO" sz="1100" dirty="0" err="1"/>
              <a:t>nokre</a:t>
            </a:r>
            <a:r>
              <a:rPr lang="nb-NO" sz="1100" dirty="0"/>
              <a:t> geometriske </a:t>
            </a:r>
            <a:r>
              <a:rPr lang="nb-NO" sz="1100" dirty="0" err="1"/>
              <a:t>figurar</a:t>
            </a:r>
            <a:r>
              <a:rPr lang="nb-NO" sz="1100" dirty="0"/>
              <a:t> er </a:t>
            </a:r>
            <a:r>
              <a:rPr lang="nb-NO" sz="1100" dirty="0" err="1"/>
              <a:t>teikninga</a:t>
            </a:r>
            <a:r>
              <a:rPr lang="nb-NO" sz="1100" dirty="0"/>
              <a:t> di samansett av?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Veit du korleis du må programmere for å </a:t>
            </a:r>
            <a:r>
              <a:rPr lang="nb-NO" sz="1100" dirty="0" err="1"/>
              <a:t>teikne</a:t>
            </a:r>
            <a:r>
              <a:rPr lang="nb-NO" sz="1100" dirty="0"/>
              <a:t> </a:t>
            </a:r>
            <a:r>
              <a:rPr lang="nb-NO" sz="1100" dirty="0" err="1"/>
              <a:t>dei</a:t>
            </a:r>
            <a:r>
              <a:rPr lang="nb-NO" sz="1100" dirty="0"/>
              <a:t> ulike </a:t>
            </a:r>
            <a:r>
              <a:rPr lang="nb-NO" sz="1100" dirty="0" err="1"/>
              <a:t>delane</a:t>
            </a:r>
            <a:r>
              <a:rPr lang="nb-NO" sz="1100" dirty="0"/>
              <a:t>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Dersom du </a:t>
            </a:r>
            <a:r>
              <a:rPr lang="nb-NO" sz="1100" dirty="0" err="1"/>
              <a:t>ikkje</a:t>
            </a:r>
            <a:r>
              <a:rPr lang="nb-NO" sz="1100" dirty="0"/>
              <a:t> veit, kan du finne det ut?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Dersom du </a:t>
            </a:r>
            <a:r>
              <a:rPr lang="nb-NO" sz="1100" dirty="0" err="1"/>
              <a:t>ikkje</a:t>
            </a:r>
            <a:r>
              <a:rPr lang="nb-NO" sz="1100" dirty="0"/>
              <a:t> kan finne det ut, skal du endre </a:t>
            </a:r>
            <a:r>
              <a:rPr lang="nb-NO" sz="1100" dirty="0" err="1"/>
              <a:t>teikninga</a:t>
            </a:r>
            <a:r>
              <a:rPr lang="nb-NO" sz="1100" dirty="0"/>
              <a:t> di litt?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Korleis skal du kombinere </a:t>
            </a:r>
            <a:r>
              <a:rPr lang="nb-NO" sz="1100" dirty="0" err="1"/>
              <a:t>dei</a:t>
            </a:r>
            <a:r>
              <a:rPr lang="nb-NO" sz="1100" dirty="0"/>
              <a:t> ulike </a:t>
            </a:r>
            <a:r>
              <a:rPr lang="nb-NO" sz="1100" dirty="0" err="1"/>
              <a:t>delane</a:t>
            </a:r>
            <a:r>
              <a:rPr lang="nb-NO" sz="1100" dirty="0"/>
              <a:t>?</a:t>
            </a:r>
          </a:p>
          <a:p>
            <a:pPr marL="685800" lvl="2" indent="0">
              <a:buNone/>
            </a:pPr>
            <a:endParaRPr lang="nb-NO" sz="400" dirty="0"/>
          </a:p>
          <a:p>
            <a:pPr marL="685800" lvl="1" indent="-342900">
              <a:buFont typeface="+mj-lt"/>
              <a:buAutoNum type="arabicPeriod"/>
            </a:pPr>
            <a:r>
              <a:rPr lang="nb-NO" sz="1100" dirty="0"/>
              <a:t>Planlegg gjennomføringa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 err="1"/>
              <a:t>Berekne</a:t>
            </a:r>
            <a:r>
              <a:rPr lang="nb-NO" sz="1100" dirty="0"/>
              <a:t> kor lang tid kvar del tek.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Har du tid til å </a:t>
            </a:r>
            <a:r>
              <a:rPr lang="nb-NO" sz="1100" dirty="0" err="1"/>
              <a:t>teikne</a:t>
            </a:r>
            <a:r>
              <a:rPr lang="nb-NO" sz="1100" dirty="0"/>
              <a:t> alle </a:t>
            </a:r>
            <a:r>
              <a:rPr lang="nb-NO" sz="1100" dirty="0" err="1"/>
              <a:t>delane</a:t>
            </a:r>
            <a:r>
              <a:rPr lang="nb-NO" sz="1100" dirty="0"/>
              <a:t>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Dersom </a:t>
            </a:r>
            <a:r>
              <a:rPr lang="nb-NO" sz="1100" dirty="0" err="1"/>
              <a:t>ikkje</a:t>
            </a:r>
            <a:r>
              <a:rPr lang="nb-NO" sz="1100" dirty="0"/>
              <a:t>, kva skal du kutte ut?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b-NO" sz="1100" dirty="0"/>
              <a:t>Kva for </a:t>
            </a:r>
            <a:r>
              <a:rPr lang="nb-NO" sz="1100" dirty="0" err="1"/>
              <a:t>nokre</a:t>
            </a:r>
            <a:r>
              <a:rPr lang="nb-NO" sz="1100" dirty="0"/>
              <a:t> former </a:t>
            </a:r>
            <a:r>
              <a:rPr lang="nb-NO" sz="1100" i="1" dirty="0"/>
              <a:t>må</a:t>
            </a:r>
            <a:r>
              <a:rPr lang="nb-NO" sz="1100" dirty="0"/>
              <a:t> </a:t>
            </a:r>
            <a:r>
              <a:rPr lang="nb-NO" sz="1100" dirty="0" err="1"/>
              <a:t>vere</a:t>
            </a:r>
            <a:r>
              <a:rPr lang="nb-NO" sz="1100" dirty="0"/>
              <a:t> med?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0AE4AA4B-0720-402D-9C56-21E2E268AC17}"/>
              </a:ext>
            </a:extLst>
          </p:cNvPr>
          <p:cNvSpPr txBox="1"/>
          <p:nvPr/>
        </p:nvSpPr>
        <p:spPr>
          <a:xfrm>
            <a:off x="596190" y="6340630"/>
            <a:ext cx="315377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5:</a:t>
            </a:r>
            <a:r>
              <a:rPr lang="nb-NO" sz="1100" dirty="0"/>
              <a:t> </a:t>
            </a:r>
            <a:r>
              <a:rPr lang="nb-NO" sz="1100" dirty="0" err="1"/>
              <a:t>Verkar</a:t>
            </a:r>
            <a:r>
              <a:rPr lang="nb-NO" sz="1100" dirty="0"/>
              <a:t> det slik det skal? Blei </a:t>
            </a:r>
            <a:r>
              <a:rPr lang="nb-NO" sz="1100" dirty="0" err="1"/>
              <a:t>teikninga</a:t>
            </a:r>
            <a:r>
              <a:rPr lang="nb-NO" sz="1100" dirty="0"/>
              <a:t> av huset slik du hadde planlagt?</a:t>
            </a:r>
          </a:p>
          <a:p>
            <a:endParaRPr lang="nb-NO" sz="400" dirty="0"/>
          </a:p>
          <a:p>
            <a:r>
              <a:rPr lang="nb-NO" sz="1100" b="1" dirty="0"/>
              <a:t>Fase 6: </a:t>
            </a:r>
            <a:r>
              <a:rPr lang="nb-NO" sz="1100" dirty="0"/>
              <a:t>Hopp gjerne attende til </a:t>
            </a:r>
            <a:r>
              <a:rPr lang="nb-NO" sz="1100" dirty="0" err="1"/>
              <a:t>tidlegare</a:t>
            </a:r>
            <a:r>
              <a:rPr lang="nb-NO" sz="1100" dirty="0"/>
              <a:t> punkt, og </a:t>
            </a:r>
            <a:r>
              <a:rPr lang="nb-NO" sz="1100" dirty="0" err="1"/>
              <a:t>gjer</a:t>
            </a:r>
            <a:r>
              <a:rPr lang="nb-NO" sz="1100" dirty="0"/>
              <a:t> </a:t>
            </a:r>
            <a:r>
              <a:rPr lang="nb-NO" sz="1100" dirty="0" err="1"/>
              <a:t>endringar</a:t>
            </a:r>
            <a:r>
              <a:rPr lang="nb-NO" sz="1100" dirty="0"/>
              <a:t> for å få ei best </a:t>
            </a:r>
            <a:r>
              <a:rPr lang="nb-NO" sz="1100" dirty="0" err="1"/>
              <a:t>mogleg</a:t>
            </a:r>
            <a:r>
              <a:rPr lang="nb-NO" sz="1100" dirty="0"/>
              <a:t> </a:t>
            </a:r>
            <a:r>
              <a:rPr lang="nb-NO" sz="1100" dirty="0" err="1"/>
              <a:t>husteikning</a:t>
            </a:r>
            <a:r>
              <a:rPr lang="nb-NO" sz="1100" dirty="0"/>
              <a:t>. </a:t>
            </a:r>
            <a:r>
              <a:rPr lang="nb-NO" sz="1100" dirty="0" err="1"/>
              <a:t>Gjer</a:t>
            </a:r>
            <a:r>
              <a:rPr lang="nb-NO" sz="1100" dirty="0"/>
              <a:t> gjerne </a:t>
            </a:r>
            <a:r>
              <a:rPr lang="nb-NO" sz="1100" dirty="0" err="1"/>
              <a:t>endringar</a:t>
            </a:r>
            <a:r>
              <a:rPr lang="nb-NO" sz="1100" dirty="0"/>
              <a:t> i programmet ditt.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29FC8322-5CCF-432F-9726-0AE96AC0C07E}"/>
              </a:ext>
            </a:extLst>
          </p:cNvPr>
          <p:cNvSpPr txBox="1"/>
          <p:nvPr/>
        </p:nvSpPr>
        <p:spPr>
          <a:xfrm>
            <a:off x="596189" y="7401560"/>
            <a:ext cx="32350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7:</a:t>
            </a:r>
            <a:r>
              <a:rPr lang="nb-NO" sz="1100" dirty="0"/>
              <a:t> Skriv ut </a:t>
            </a:r>
            <a:r>
              <a:rPr lang="nb-NO" sz="1100" dirty="0" err="1"/>
              <a:t>biletet</a:t>
            </a:r>
            <a:r>
              <a:rPr lang="nb-NO" sz="1100" dirty="0"/>
              <a:t> ditt slik at du kan bruke det i ei matematisk fargeleggingsbok.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47B8E89E-070F-4BAE-A94E-EE107911E516}"/>
              </a:ext>
            </a:extLst>
          </p:cNvPr>
          <p:cNvSpPr txBox="1"/>
          <p:nvPr/>
        </p:nvSpPr>
        <p:spPr>
          <a:xfrm>
            <a:off x="3567179" y="7884895"/>
            <a:ext cx="2594344" cy="1461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Diskuter</a:t>
            </a:r>
          </a:p>
          <a:p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For at huset skal ha dobbelt så stort </a:t>
            </a:r>
            <a:r>
              <a:rPr lang="nb-NO" sz="1100" dirty="0" err="1"/>
              <a:t>golvareal</a:t>
            </a:r>
            <a:r>
              <a:rPr lang="nb-NO" sz="1100" dirty="0"/>
              <a:t>, kva blir </a:t>
            </a:r>
            <a:r>
              <a:rPr lang="nb-NO" sz="1100" dirty="0" err="1"/>
              <a:t>dei</a:t>
            </a:r>
            <a:r>
              <a:rPr lang="nb-NO" sz="1100" dirty="0"/>
              <a:t> nye måla?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For at huset skal få dobbelt så stort volum, kva blir </a:t>
            </a:r>
            <a:r>
              <a:rPr lang="nb-NO" sz="1100" dirty="0" err="1"/>
              <a:t>dei</a:t>
            </a:r>
            <a:r>
              <a:rPr lang="nb-NO" sz="1100" dirty="0"/>
              <a:t> nye måla?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Kva blir svara på  spørsmål </a:t>
            </a:r>
            <a:r>
              <a:rPr lang="nb-NO" sz="1100" dirty="0" err="1"/>
              <a:t>ein</a:t>
            </a:r>
            <a:r>
              <a:rPr lang="nb-NO" sz="1100" dirty="0"/>
              <a:t> og to, dersom husa må </a:t>
            </a:r>
            <a:r>
              <a:rPr lang="nb-NO" sz="1100" dirty="0" err="1"/>
              <a:t>vere</a:t>
            </a:r>
            <a:r>
              <a:rPr lang="nb-NO" sz="1100" dirty="0"/>
              <a:t> </a:t>
            </a:r>
            <a:r>
              <a:rPr lang="nb-NO" sz="1100" dirty="0" err="1"/>
              <a:t>formlike</a:t>
            </a:r>
            <a:r>
              <a:rPr lang="nb-NO" sz="1100" dirty="0"/>
              <a:t>?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B6C53106-1382-4DDE-93BE-83A6CD77C937}"/>
              </a:ext>
            </a:extLst>
          </p:cNvPr>
          <p:cNvSpPr txBox="1"/>
          <p:nvPr/>
        </p:nvSpPr>
        <p:spPr>
          <a:xfrm>
            <a:off x="596189" y="5539523"/>
            <a:ext cx="323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3: </a:t>
            </a:r>
            <a:r>
              <a:rPr lang="nb-NO" sz="1100" dirty="0"/>
              <a:t>Lag første versjon av programmet ditt. </a:t>
            </a:r>
          </a:p>
          <a:p>
            <a:endParaRPr lang="nb-NO" sz="400" b="1" dirty="0"/>
          </a:p>
          <a:p>
            <a:r>
              <a:rPr lang="nb-NO" sz="1100" b="1" dirty="0"/>
              <a:t>Fase 4:</a:t>
            </a:r>
            <a:r>
              <a:rPr lang="nb-NO" sz="1100" dirty="0"/>
              <a:t> Test programmet ditt, og utforsk kva som skjer om du varierer kva for </a:t>
            </a:r>
            <a:r>
              <a:rPr lang="nb-NO" sz="1100" dirty="0" err="1"/>
              <a:t>nokre</a:t>
            </a:r>
            <a:r>
              <a:rPr lang="nb-NO" sz="1100" dirty="0"/>
              <a:t> tal du </a:t>
            </a:r>
            <a:r>
              <a:rPr lang="nb-NO" sz="1100" dirty="0" err="1"/>
              <a:t>nyttar</a:t>
            </a:r>
            <a:r>
              <a:rPr lang="nb-NO" sz="1100" dirty="0"/>
              <a:t> i </a:t>
            </a:r>
            <a:r>
              <a:rPr lang="nb-NO" sz="1100" dirty="0" err="1"/>
              <a:t>dei</a:t>
            </a:r>
            <a:r>
              <a:rPr lang="nb-NO" sz="1100" dirty="0"/>
              <a:t> ulike </a:t>
            </a:r>
            <a:r>
              <a:rPr lang="nb-NO" sz="1100" dirty="0" err="1"/>
              <a:t>versjonane</a:t>
            </a:r>
            <a:r>
              <a:rPr lang="nb-NO" sz="1100" dirty="0"/>
              <a:t> av programmet ditt.</a:t>
            </a:r>
          </a:p>
        </p:txBody>
      </p:sp>
      <p:pic>
        <p:nvPicPr>
          <p:cNvPr id="4" name="Bilde 3" descr="Et bilde som inneholder tre, utendørs, gress, bygning&#10;&#10;Automatisk generert beskrivelse">
            <a:extLst>
              <a:ext uri="{FF2B5EF4-FFF2-40B4-BE49-F238E27FC236}">
                <a16:creationId xmlns:a16="http://schemas.microsoft.com/office/drawing/2014/main" id="{53C90866-37EE-49D7-93FA-F69F18141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770" y="5084127"/>
            <a:ext cx="2330314" cy="251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5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478386</TotalTime>
  <Words>695</Words>
  <Application>Microsoft Macintosh PowerPoint</Application>
  <PresentationFormat>A4 Paper (210x297 mm)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Office-tema</vt:lpstr>
      <vt:lpstr>Opplegg 12 – Teikne geometriske former med programmering</vt:lpstr>
      <vt:lpstr>Teikning av hus til fargeleggingsbok - Finn arealet av samansette figurar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1492</cp:revision>
  <dcterms:created xsi:type="dcterms:W3CDTF">2018-11-04T16:46:19Z</dcterms:created>
  <dcterms:modified xsi:type="dcterms:W3CDTF">2021-11-10T10:56:39Z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