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401" r:id="rId5"/>
    <p:sldId id="39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7C71A0A-7EDC-4220-B45D-0480FE2DC582}"/>
              </a:ext>
            </a:extLst>
          </p:cNvPr>
          <p:cNvSpPr txBox="1"/>
          <p:nvPr/>
        </p:nvSpPr>
        <p:spPr>
          <a:xfrm>
            <a:off x="399974" y="958664"/>
            <a:ext cx="5915026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Unifort</a:t>
            </a:r>
            <a:r>
              <a:rPr lang="nb-NO" sz="1100" b="1" dirty="0"/>
              <a:t> </a:t>
            </a:r>
            <a:r>
              <a:rPr lang="nb-NO" sz="1100" b="1" dirty="0" err="1"/>
              <a:t>sannsyn</a:t>
            </a:r>
            <a:endParaRPr lang="nb-NO" sz="1100" b="1" dirty="0"/>
          </a:p>
          <a:p>
            <a:endParaRPr lang="nb-NO" sz="400" dirty="0"/>
          </a:p>
          <a:p>
            <a:r>
              <a:rPr lang="nb-NO" sz="1100" dirty="0"/>
              <a:t>Alle </a:t>
            </a:r>
            <a:r>
              <a:rPr lang="nb-NO" sz="1100" dirty="0" err="1"/>
              <a:t>utvegar</a:t>
            </a:r>
            <a:r>
              <a:rPr lang="nb-NO" sz="1100" dirty="0"/>
              <a:t> har like stort </a:t>
            </a:r>
            <a:r>
              <a:rPr lang="nb-NO" sz="1100" dirty="0" err="1"/>
              <a:t>sannsyn</a:t>
            </a:r>
            <a:r>
              <a:rPr lang="nb-NO" sz="1100" dirty="0"/>
              <a:t> for å hende.</a:t>
            </a:r>
          </a:p>
          <a:p>
            <a:endParaRPr lang="nb-NO" sz="400" dirty="0"/>
          </a:p>
          <a:p>
            <a:r>
              <a:rPr lang="nb-NO" sz="1100" dirty="0"/>
              <a:t>Døme på uniformt </a:t>
            </a:r>
            <a:r>
              <a:rPr lang="nb-NO" sz="1100" dirty="0" err="1"/>
              <a:t>sannsyn</a:t>
            </a:r>
            <a:r>
              <a:rPr lang="nb-NO" sz="1100" dirty="0"/>
              <a:t> kan </a:t>
            </a:r>
            <a:r>
              <a:rPr lang="nb-NO" sz="1100" dirty="0" err="1"/>
              <a:t>vere</a:t>
            </a:r>
            <a:r>
              <a:rPr lang="nb-NO" sz="1100" dirty="0"/>
              <a:t> å trekke </a:t>
            </a:r>
            <a:r>
              <a:rPr lang="nb-NO" sz="1100" dirty="0" err="1"/>
              <a:t>eit</a:t>
            </a:r>
            <a:r>
              <a:rPr lang="nb-NO" sz="1100" dirty="0"/>
              <a:t> kort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kortstokk, eller å kaste mynt eller krone. Det er ingen grunn til at det skal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meir</a:t>
            </a:r>
            <a:r>
              <a:rPr lang="nb-NO" sz="1100" dirty="0"/>
              <a:t> </a:t>
            </a:r>
            <a:r>
              <a:rPr lang="nb-NO" sz="1100" dirty="0" err="1"/>
              <a:t>sannsynleg</a:t>
            </a:r>
            <a:r>
              <a:rPr lang="nb-NO" sz="1100" dirty="0"/>
              <a:t> å trekke akkurat hjerter tre enn kløver fem. Det er heller ingen grunn til at det skulle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meir</a:t>
            </a:r>
            <a:r>
              <a:rPr lang="nb-NO" sz="1100" dirty="0"/>
              <a:t> </a:t>
            </a:r>
            <a:r>
              <a:rPr lang="nb-NO" sz="1100" dirty="0" err="1"/>
              <a:t>sannsynleg</a:t>
            </a:r>
            <a:r>
              <a:rPr lang="nb-NO" sz="1100" dirty="0"/>
              <a:t> at </a:t>
            </a:r>
            <a:r>
              <a:rPr lang="nb-NO" sz="1100" dirty="0" err="1"/>
              <a:t>ein</a:t>
            </a:r>
            <a:r>
              <a:rPr lang="nb-NO" sz="1100" dirty="0"/>
              <a:t> mynt </a:t>
            </a:r>
            <a:r>
              <a:rPr lang="nb-NO" sz="1100" dirty="0" err="1"/>
              <a:t>landar</a:t>
            </a:r>
            <a:r>
              <a:rPr lang="nb-NO" sz="1100" dirty="0"/>
              <a:t> med krona opp, enn myntsida opp (den med </a:t>
            </a:r>
            <a:r>
              <a:rPr lang="nb-NO" sz="1100" dirty="0" err="1"/>
              <a:t>hovudet</a:t>
            </a:r>
            <a:r>
              <a:rPr lang="nb-NO" sz="1100" dirty="0"/>
              <a:t>). Vi ser bort fra det </a:t>
            </a:r>
            <a:r>
              <a:rPr lang="nb-NO" sz="1100" dirty="0" err="1"/>
              <a:t>utruleg</a:t>
            </a:r>
            <a:r>
              <a:rPr lang="nb-NO" sz="1100" dirty="0"/>
              <a:t> vesle sannsynet for at mynten </a:t>
            </a:r>
            <a:r>
              <a:rPr lang="nb-NO" sz="1100" dirty="0" err="1"/>
              <a:t>landar</a:t>
            </a:r>
            <a:r>
              <a:rPr lang="nb-NO" sz="1100" dirty="0"/>
              <a:t> på kanten.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E8F495-05F5-40A8-BF98-F9468783FBDC}"/>
              </a:ext>
            </a:extLst>
          </p:cNvPr>
          <p:cNvSpPr txBox="1"/>
          <p:nvPr/>
        </p:nvSpPr>
        <p:spPr>
          <a:xfrm>
            <a:off x="3314700" y="2516660"/>
            <a:ext cx="3000300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Diskuter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Kan du finne </a:t>
            </a:r>
            <a:r>
              <a:rPr lang="nb-NO" sz="1100" dirty="0" err="1"/>
              <a:t>nokon</a:t>
            </a:r>
            <a:r>
              <a:rPr lang="nb-NO" sz="1100" dirty="0"/>
              <a:t> andre eksempel på uniformt </a:t>
            </a:r>
            <a:r>
              <a:rPr lang="nb-NO" sz="1100" dirty="0" err="1"/>
              <a:t>sannsyn</a:t>
            </a:r>
            <a:r>
              <a:rPr lang="nb-NO" sz="1100" dirty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Kan du finne </a:t>
            </a:r>
            <a:r>
              <a:rPr lang="nb-NO" sz="1100" dirty="0" err="1"/>
              <a:t>nokre</a:t>
            </a:r>
            <a:r>
              <a:rPr lang="nb-NO" sz="1100" dirty="0"/>
              <a:t> døme som </a:t>
            </a:r>
            <a:r>
              <a:rPr lang="nb-NO" sz="1100" dirty="0" err="1"/>
              <a:t>ikkje</a:t>
            </a:r>
            <a:r>
              <a:rPr lang="nb-NO" sz="1100" dirty="0"/>
              <a:t> er uniforme?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Korleis kan vi sjekke om døma våre er uniforme eller </a:t>
            </a:r>
            <a:r>
              <a:rPr lang="nb-NO" sz="1100" dirty="0" err="1"/>
              <a:t>ikkje</a:t>
            </a:r>
            <a:r>
              <a:rPr lang="nb-NO" sz="1100" dirty="0"/>
              <a:t>?</a:t>
            </a:r>
          </a:p>
        </p:txBody>
      </p:sp>
      <p:sp>
        <p:nvSpPr>
          <p:cNvPr id="15" name="Tittel 14">
            <a:extLst>
              <a:ext uri="{FF2B5EF4-FFF2-40B4-BE49-F238E27FC236}">
                <a16:creationId xmlns:a16="http://schemas.microsoft.com/office/drawing/2014/main" id="{426B986A-4FB9-44D2-B4DF-65A2FEC8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71" y="160491"/>
            <a:ext cx="5915025" cy="771171"/>
          </a:xfrm>
        </p:spPr>
        <p:txBody>
          <a:bodyPr>
            <a:normAutofit/>
          </a:bodyPr>
          <a:lstStyle/>
          <a:p>
            <a:r>
              <a:rPr lang="nb-NO" dirty="0"/>
              <a:t>Opplegg 17 - Uniformt </a:t>
            </a:r>
            <a:r>
              <a:rPr lang="nb-NO" dirty="0" err="1"/>
              <a:t>sannsyn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28A7B02-61B7-44A9-B443-27A68E95216D}"/>
              </a:ext>
            </a:extLst>
          </p:cNvPr>
          <p:cNvSpPr txBox="1"/>
          <p:nvPr/>
        </p:nvSpPr>
        <p:spPr>
          <a:xfrm>
            <a:off x="353683" y="3680087"/>
            <a:ext cx="62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____________________________________________________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05FAE10-AF29-496E-8762-F88B0CE7A22E}"/>
              </a:ext>
            </a:extLst>
          </p:cNvPr>
          <p:cNvSpPr txBox="1"/>
          <p:nvPr/>
        </p:nvSpPr>
        <p:spPr>
          <a:xfrm>
            <a:off x="878519" y="4126780"/>
            <a:ext cx="471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Pseudokode og flytskjema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C19BA0E4-A330-4C2C-AE74-B0254D12B280}"/>
              </a:ext>
            </a:extLst>
          </p:cNvPr>
          <p:cNvSpPr txBox="1"/>
          <p:nvPr/>
        </p:nvSpPr>
        <p:spPr>
          <a:xfrm>
            <a:off x="353684" y="4561804"/>
            <a:ext cx="6007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 </a:t>
            </a:r>
            <a:r>
              <a:rPr lang="nb-NO" sz="1100" dirty="0" err="1"/>
              <a:t>byrjinga</a:t>
            </a:r>
            <a:r>
              <a:rPr lang="nb-NO" sz="1100" dirty="0"/>
              <a:t> av boka er det to </a:t>
            </a:r>
            <a:r>
              <a:rPr lang="nb-NO" sz="1100" dirty="0" err="1"/>
              <a:t>oppgåver</a:t>
            </a:r>
            <a:r>
              <a:rPr lang="nb-NO" sz="1100" dirty="0"/>
              <a:t> der de skal programmere </a:t>
            </a:r>
            <a:r>
              <a:rPr lang="nb-NO" sz="1100" dirty="0" err="1"/>
              <a:t>kvarandre</a:t>
            </a:r>
            <a:r>
              <a:rPr lang="nb-NO" sz="1100" dirty="0"/>
              <a:t>, </a:t>
            </a:r>
            <a:r>
              <a:rPr lang="nb-NO" sz="1100" dirty="0" err="1"/>
              <a:t>utan</a:t>
            </a:r>
            <a:r>
              <a:rPr lang="nb-NO" sz="1100" dirty="0"/>
              <a:t> å bruke </a:t>
            </a:r>
            <a:r>
              <a:rPr lang="nb-NO" sz="1100" dirty="0" err="1"/>
              <a:t>eit</a:t>
            </a:r>
            <a:r>
              <a:rPr lang="nb-NO" sz="1100" dirty="0"/>
              <a:t> programmeringsspråk. Da endte de opp med å skrive ei oppskrift, </a:t>
            </a:r>
            <a:r>
              <a:rPr lang="nb-NO" sz="1100" dirty="0" err="1"/>
              <a:t>ein</a:t>
            </a:r>
            <a:r>
              <a:rPr lang="nb-NO" sz="1100" dirty="0"/>
              <a:t> algoritme, med </a:t>
            </a:r>
            <a:r>
              <a:rPr lang="nb-NO" sz="1100" dirty="0" err="1"/>
              <a:t>vanlege</a:t>
            </a:r>
            <a:r>
              <a:rPr lang="nb-NO" sz="1100" dirty="0"/>
              <a:t> ord. Dette kan </a:t>
            </a:r>
            <a:r>
              <a:rPr lang="nb-NO" sz="1100" dirty="0" err="1"/>
              <a:t>kallast</a:t>
            </a:r>
            <a:r>
              <a:rPr lang="nb-NO" sz="1100" dirty="0"/>
              <a:t> pseudokode. Altså det å skrive </a:t>
            </a:r>
            <a:r>
              <a:rPr lang="nb-NO" sz="1100" dirty="0" err="1"/>
              <a:t>eit</a:t>
            </a:r>
            <a:r>
              <a:rPr lang="nb-NO" sz="1100" dirty="0"/>
              <a:t> program med det </a:t>
            </a:r>
            <a:r>
              <a:rPr lang="nb-NO" sz="1100" dirty="0" err="1"/>
              <a:t>vanlege</a:t>
            </a:r>
            <a:r>
              <a:rPr lang="nb-NO" sz="1100" dirty="0"/>
              <a:t> språket vårt, gjerne med stikkord, men </a:t>
            </a:r>
            <a:r>
              <a:rPr lang="nb-NO" sz="1100" dirty="0" err="1"/>
              <a:t>ikkje</a:t>
            </a:r>
            <a:r>
              <a:rPr lang="nb-NO" sz="1100" dirty="0"/>
              <a:t> med </a:t>
            </a:r>
            <a:r>
              <a:rPr lang="nb-NO" sz="1100" dirty="0" err="1"/>
              <a:t>eit</a:t>
            </a:r>
            <a:r>
              <a:rPr lang="nb-NO" sz="1100" dirty="0"/>
              <a:t> programmeringsspråk.</a:t>
            </a:r>
          </a:p>
          <a:p>
            <a:endParaRPr lang="nb-NO" sz="400" dirty="0"/>
          </a:p>
          <a:p>
            <a:r>
              <a:rPr lang="nb-NO" sz="1100" dirty="0"/>
              <a:t>Når </a:t>
            </a:r>
            <a:r>
              <a:rPr lang="nb-NO" sz="1100" dirty="0" err="1"/>
              <a:t>ein</a:t>
            </a:r>
            <a:r>
              <a:rPr lang="nb-NO" sz="1100" dirty="0"/>
              <a:t> skal lage </a:t>
            </a:r>
            <a:r>
              <a:rPr lang="nb-NO" sz="1100" dirty="0" err="1"/>
              <a:t>eit</a:t>
            </a:r>
            <a:r>
              <a:rPr lang="nb-NO" sz="1100" dirty="0"/>
              <a:t> litt større program, kan det </a:t>
            </a:r>
            <a:r>
              <a:rPr lang="nb-NO" sz="1100" dirty="0" err="1"/>
              <a:t>vere</a:t>
            </a:r>
            <a:r>
              <a:rPr lang="nb-NO" sz="1100" dirty="0"/>
              <a:t> lurt å bruke pseudokode først. Da skriv du med eigne ord kva programmet skal </a:t>
            </a:r>
            <a:r>
              <a:rPr lang="nb-NO" sz="1100" dirty="0" err="1"/>
              <a:t>gjere</a:t>
            </a:r>
            <a:r>
              <a:rPr lang="nb-NO" sz="1100" dirty="0"/>
              <a:t> , og etterpå </a:t>
            </a:r>
            <a:r>
              <a:rPr lang="nb-NO" sz="1100" dirty="0" err="1"/>
              <a:t>set</a:t>
            </a:r>
            <a:r>
              <a:rPr lang="nb-NO" sz="1100" dirty="0"/>
              <a:t> du dette om til enten </a:t>
            </a:r>
            <a:r>
              <a:rPr lang="nb-NO" sz="1100" dirty="0" err="1"/>
              <a:t>Scratch</a:t>
            </a:r>
            <a:r>
              <a:rPr lang="nb-NO" sz="1100" dirty="0"/>
              <a:t>- eller </a:t>
            </a:r>
            <a:r>
              <a:rPr lang="nb-NO" sz="1100" dirty="0" err="1"/>
              <a:t>Pythonkode</a:t>
            </a:r>
            <a:r>
              <a:rPr lang="nb-NO" sz="1100" dirty="0"/>
              <a:t>.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05669F7-562B-4BF6-8A42-3B93C171E13C}"/>
              </a:ext>
            </a:extLst>
          </p:cNvPr>
          <p:cNvSpPr txBox="1"/>
          <p:nvPr/>
        </p:nvSpPr>
        <p:spPr>
          <a:xfrm>
            <a:off x="5018272" y="7671019"/>
            <a:ext cx="1579942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Oppgåver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viser dette flytskjemaet?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Lag </a:t>
            </a:r>
            <a:r>
              <a:rPr lang="nb-NO" sz="1100" dirty="0" err="1"/>
              <a:t>eit</a:t>
            </a:r>
            <a:r>
              <a:rPr lang="nb-NO" sz="1100" dirty="0"/>
              <a:t> flytskjema for korleis rydde rommet ditt (søk på «</a:t>
            </a:r>
            <a:r>
              <a:rPr lang="nb-NO" sz="1100" dirty="0" err="1"/>
              <a:t>funny</a:t>
            </a:r>
            <a:r>
              <a:rPr lang="nb-NO" sz="1100" dirty="0"/>
              <a:t> flowcharts» for inspirasjon).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pseudokode for å rydde rommet ditt.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45402BD-8B8A-4CEA-8C1D-5786886E1D97}"/>
              </a:ext>
            </a:extLst>
          </p:cNvPr>
          <p:cNvSpPr txBox="1"/>
          <p:nvPr/>
        </p:nvSpPr>
        <p:spPr>
          <a:xfrm>
            <a:off x="353682" y="5900632"/>
            <a:ext cx="44911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Eit</a:t>
            </a:r>
            <a:r>
              <a:rPr lang="nb-NO" sz="1100" dirty="0"/>
              <a:t> alternativ er å lage </a:t>
            </a:r>
            <a:r>
              <a:rPr lang="nb-NO" sz="1100" dirty="0" err="1"/>
              <a:t>eit</a:t>
            </a:r>
            <a:r>
              <a:rPr lang="nb-NO" sz="1100" dirty="0"/>
              <a:t> flytskjema først. Et flytskjema er </a:t>
            </a:r>
            <a:r>
              <a:rPr lang="nb-NO" sz="1100" dirty="0" err="1"/>
              <a:t>eit</a:t>
            </a:r>
            <a:r>
              <a:rPr lang="nb-NO" sz="1100" dirty="0"/>
              <a:t> slags oversyn over programmet.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nyttar</a:t>
            </a:r>
            <a:r>
              <a:rPr lang="nb-NO" sz="1100" dirty="0"/>
              <a:t> ulike små </a:t>
            </a:r>
            <a:r>
              <a:rPr lang="nb-NO" sz="1100" dirty="0" err="1"/>
              <a:t>figurar</a:t>
            </a:r>
            <a:r>
              <a:rPr lang="nb-NO" sz="1100" dirty="0"/>
              <a:t> som tyder ulike ting. </a:t>
            </a:r>
            <a:r>
              <a:rPr lang="nb-NO" sz="1100" dirty="0" err="1"/>
              <a:t>Ein</a:t>
            </a:r>
            <a:r>
              <a:rPr lang="nb-NO" sz="1100" dirty="0"/>
              <a:t> form for spørsmål, </a:t>
            </a:r>
            <a:r>
              <a:rPr lang="nb-NO" sz="1100" dirty="0" err="1"/>
              <a:t>ein</a:t>
            </a:r>
            <a:r>
              <a:rPr lang="nb-NO" sz="1100" dirty="0"/>
              <a:t> form for svar, og </a:t>
            </a:r>
            <a:r>
              <a:rPr lang="nb-NO" sz="1100" dirty="0" err="1"/>
              <a:t>ein</a:t>
            </a:r>
            <a:r>
              <a:rPr lang="nb-NO" sz="1100" dirty="0"/>
              <a:t> form for </a:t>
            </a:r>
            <a:r>
              <a:rPr lang="nb-NO" sz="1100" dirty="0" err="1"/>
              <a:t>byrjing</a:t>
            </a:r>
            <a:r>
              <a:rPr lang="nb-NO" sz="1100" dirty="0"/>
              <a:t> og slutt. Du kan bruke både flytskjema og pseudokode når du skal lage </a:t>
            </a:r>
            <a:r>
              <a:rPr lang="nb-NO" sz="1100" dirty="0" err="1"/>
              <a:t>eit</a:t>
            </a:r>
            <a:r>
              <a:rPr lang="nb-NO" sz="1100" dirty="0"/>
              <a:t> program, men som regel er det greit å </a:t>
            </a:r>
            <a:r>
              <a:rPr lang="nb-NO" sz="1100"/>
              <a:t>velje</a:t>
            </a:r>
            <a:r>
              <a:rPr lang="nb-NO" sz="1100" dirty="0"/>
              <a:t> det som </a:t>
            </a:r>
            <a:r>
              <a:rPr lang="nb-NO" sz="1100" dirty="0" err="1"/>
              <a:t>passar</a:t>
            </a:r>
            <a:r>
              <a:rPr lang="nb-NO" sz="1100" dirty="0"/>
              <a:t> best for deg.</a:t>
            </a:r>
          </a:p>
        </p:txBody>
      </p:sp>
      <p:sp>
        <p:nvSpPr>
          <p:cNvPr id="30" name="Beslutning 29">
            <a:extLst>
              <a:ext uri="{FF2B5EF4-FFF2-40B4-BE49-F238E27FC236}">
                <a16:creationId xmlns:a16="http://schemas.microsoft.com/office/drawing/2014/main" id="{D5181D50-AC7D-492E-BAA5-18641C0ED889}"/>
              </a:ext>
            </a:extLst>
          </p:cNvPr>
          <p:cNvSpPr/>
          <p:nvPr/>
        </p:nvSpPr>
        <p:spPr>
          <a:xfrm>
            <a:off x="4898153" y="6833905"/>
            <a:ext cx="1495058" cy="642320"/>
          </a:xfrm>
          <a:prstGeom prst="flowChartDecis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Spørsmål</a:t>
            </a:r>
          </a:p>
        </p:txBody>
      </p:sp>
      <p:sp>
        <p:nvSpPr>
          <p:cNvPr id="31" name="Alternativ prosess 30">
            <a:extLst>
              <a:ext uri="{FF2B5EF4-FFF2-40B4-BE49-F238E27FC236}">
                <a16:creationId xmlns:a16="http://schemas.microsoft.com/office/drawing/2014/main" id="{7C8E2BE3-B010-46AB-ADC2-F0920D6E764D}"/>
              </a:ext>
            </a:extLst>
          </p:cNvPr>
          <p:cNvSpPr/>
          <p:nvPr/>
        </p:nvSpPr>
        <p:spPr>
          <a:xfrm>
            <a:off x="4945044" y="5939474"/>
            <a:ext cx="993433" cy="642320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 err="1"/>
              <a:t>Byrjing</a:t>
            </a:r>
            <a:r>
              <a:rPr lang="nb-NO" sz="1100" b="1" dirty="0"/>
              <a:t> eller slutt</a:t>
            </a:r>
          </a:p>
        </p:txBody>
      </p:sp>
      <p:sp>
        <p:nvSpPr>
          <p:cNvPr id="33" name="Bindepunkt 32">
            <a:extLst>
              <a:ext uri="{FF2B5EF4-FFF2-40B4-BE49-F238E27FC236}">
                <a16:creationId xmlns:a16="http://schemas.microsoft.com/office/drawing/2014/main" id="{D16EE839-8438-4A05-8BA4-5D055099995C}"/>
              </a:ext>
            </a:extLst>
          </p:cNvPr>
          <p:cNvSpPr/>
          <p:nvPr/>
        </p:nvSpPr>
        <p:spPr>
          <a:xfrm>
            <a:off x="5993897" y="6441122"/>
            <a:ext cx="734786" cy="497539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Svar</a:t>
            </a:r>
          </a:p>
        </p:txBody>
      </p:sp>
      <p:sp>
        <p:nvSpPr>
          <p:cNvPr id="35" name="Alternativ prosess 34">
            <a:extLst>
              <a:ext uri="{FF2B5EF4-FFF2-40B4-BE49-F238E27FC236}">
                <a16:creationId xmlns:a16="http://schemas.microsoft.com/office/drawing/2014/main" id="{469CEE2C-5EBD-4813-9EB9-E21EF09B4435}"/>
              </a:ext>
            </a:extLst>
          </p:cNvPr>
          <p:cNvSpPr/>
          <p:nvPr/>
        </p:nvSpPr>
        <p:spPr>
          <a:xfrm>
            <a:off x="136705" y="7040366"/>
            <a:ext cx="1028689" cy="52665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Korleis reparere ei vindmølle?</a:t>
            </a:r>
          </a:p>
        </p:txBody>
      </p:sp>
      <p:sp>
        <p:nvSpPr>
          <p:cNvPr id="36" name="Beslutning 35">
            <a:extLst>
              <a:ext uri="{FF2B5EF4-FFF2-40B4-BE49-F238E27FC236}">
                <a16:creationId xmlns:a16="http://schemas.microsoft.com/office/drawing/2014/main" id="{993E6594-1F6F-422A-9D88-97F67BB363CA}"/>
              </a:ext>
            </a:extLst>
          </p:cNvPr>
          <p:cNvSpPr/>
          <p:nvPr/>
        </p:nvSpPr>
        <p:spPr>
          <a:xfrm>
            <a:off x="1967184" y="6984805"/>
            <a:ext cx="1341805" cy="531158"/>
          </a:xfrm>
          <a:prstGeom prst="flowChartDecis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Rører det seg?</a:t>
            </a:r>
          </a:p>
        </p:txBody>
      </p:sp>
      <p:sp>
        <p:nvSpPr>
          <p:cNvPr id="39" name="Bindepunkt 38">
            <a:extLst>
              <a:ext uri="{FF2B5EF4-FFF2-40B4-BE49-F238E27FC236}">
                <a16:creationId xmlns:a16="http://schemas.microsoft.com/office/drawing/2014/main" id="{73321F0B-1B8E-4580-9FBC-37F1A07CC1A7}"/>
              </a:ext>
            </a:extLst>
          </p:cNvPr>
          <p:cNvSpPr/>
          <p:nvPr/>
        </p:nvSpPr>
        <p:spPr>
          <a:xfrm>
            <a:off x="3466287" y="7426482"/>
            <a:ext cx="548734" cy="27860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Nei</a:t>
            </a:r>
          </a:p>
        </p:txBody>
      </p:sp>
      <p:sp>
        <p:nvSpPr>
          <p:cNvPr id="41" name="Bindepunkt 40">
            <a:extLst>
              <a:ext uri="{FF2B5EF4-FFF2-40B4-BE49-F238E27FC236}">
                <a16:creationId xmlns:a16="http://schemas.microsoft.com/office/drawing/2014/main" id="{2E8176FA-ADAB-4C2C-B38B-051331332573}"/>
              </a:ext>
            </a:extLst>
          </p:cNvPr>
          <p:cNvSpPr/>
          <p:nvPr/>
        </p:nvSpPr>
        <p:spPr>
          <a:xfrm>
            <a:off x="1300825" y="7442349"/>
            <a:ext cx="548734" cy="27860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Ja</a:t>
            </a:r>
          </a:p>
        </p:txBody>
      </p:sp>
      <p:sp>
        <p:nvSpPr>
          <p:cNvPr id="44" name="Beslutning 43">
            <a:extLst>
              <a:ext uri="{FF2B5EF4-FFF2-40B4-BE49-F238E27FC236}">
                <a16:creationId xmlns:a16="http://schemas.microsoft.com/office/drawing/2014/main" id="{9FFF0AE4-DE90-4BF8-B6A0-51E647B7E30F}"/>
              </a:ext>
            </a:extLst>
          </p:cNvPr>
          <p:cNvSpPr/>
          <p:nvPr/>
        </p:nvSpPr>
        <p:spPr>
          <a:xfrm>
            <a:off x="992893" y="7984304"/>
            <a:ext cx="1164597" cy="526656"/>
          </a:xfrm>
          <a:prstGeom prst="flowChartDecis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Burde det?</a:t>
            </a:r>
          </a:p>
        </p:txBody>
      </p:sp>
      <p:sp>
        <p:nvSpPr>
          <p:cNvPr id="47" name="Bindepunkt 46">
            <a:extLst>
              <a:ext uri="{FF2B5EF4-FFF2-40B4-BE49-F238E27FC236}">
                <a16:creationId xmlns:a16="http://schemas.microsoft.com/office/drawing/2014/main" id="{25C53990-2C1E-4DC4-B99B-6EC448288D5F}"/>
              </a:ext>
            </a:extLst>
          </p:cNvPr>
          <p:cNvSpPr/>
          <p:nvPr/>
        </p:nvSpPr>
        <p:spPr>
          <a:xfrm>
            <a:off x="1886292" y="8563169"/>
            <a:ext cx="548734" cy="27860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Nei</a:t>
            </a:r>
          </a:p>
        </p:txBody>
      </p:sp>
      <p:sp>
        <p:nvSpPr>
          <p:cNvPr id="48" name="Bindepunkt 47">
            <a:extLst>
              <a:ext uri="{FF2B5EF4-FFF2-40B4-BE49-F238E27FC236}">
                <a16:creationId xmlns:a16="http://schemas.microsoft.com/office/drawing/2014/main" id="{B8F30262-BA31-4519-8F7A-6F9F3C0D39BE}"/>
              </a:ext>
            </a:extLst>
          </p:cNvPr>
          <p:cNvSpPr/>
          <p:nvPr/>
        </p:nvSpPr>
        <p:spPr>
          <a:xfrm>
            <a:off x="714205" y="8563169"/>
            <a:ext cx="548734" cy="27860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Ja</a:t>
            </a:r>
          </a:p>
        </p:txBody>
      </p:sp>
      <p:sp>
        <p:nvSpPr>
          <p:cNvPr id="49" name="Bindepunkt 48">
            <a:extLst>
              <a:ext uri="{FF2B5EF4-FFF2-40B4-BE49-F238E27FC236}">
                <a16:creationId xmlns:a16="http://schemas.microsoft.com/office/drawing/2014/main" id="{158A02C6-5774-46CE-A943-7CC52F661BDC}"/>
              </a:ext>
            </a:extLst>
          </p:cNvPr>
          <p:cNvSpPr/>
          <p:nvPr/>
        </p:nvSpPr>
        <p:spPr>
          <a:xfrm>
            <a:off x="4048585" y="8563169"/>
            <a:ext cx="548734" cy="27860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Nei</a:t>
            </a:r>
          </a:p>
        </p:txBody>
      </p:sp>
      <p:sp>
        <p:nvSpPr>
          <p:cNvPr id="50" name="Bindepunkt 49">
            <a:extLst>
              <a:ext uri="{FF2B5EF4-FFF2-40B4-BE49-F238E27FC236}">
                <a16:creationId xmlns:a16="http://schemas.microsoft.com/office/drawing/2014/main" id="{05244E2B-1CBE-4F5B-864B-76DA2035788D}"/>
              </a:ext>
            </a:extLst>
          </p:cNvPr>
          <p:cNvSpPr/>
          <p:nvPr/>
        </p:nvSpPr>
        <p:spPr>
          <a:xfrm>
            <a:off x="2886375" y="8563169"/>
            <a:ext cx="548734" cy="278604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Ja</a:t>
            </a:r>
          </a:p>
        </p:txBody>
      </p:sp>
      <p:sp>
        <p:nvSpPr>
          <p:cNvPr id="53" name="Alternativ prosess 52">
            <a:extLst>
              <a:ext uri="{FF2B5EF4-FFF2-40B4-BE49-F238E27FC236}">
                <a16:creationId xmlns:a16="http://schemas.microsoft.com/office/drawing/2014/main" id="{5F0D0B61-A867-4446-849E-6EFC6AC35144}"/>
              </a:ext>
            </a:extLst>
          </p:cNvPr>
          <p:cNvSpPr/>
          <p:nvPr/>
        </p:nvSpPr>
        <p:spPr>
          <a:xfrm>
            <a:off x="541880" y="9138164"/>
            <a:ext cx="893383" cy="445190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 err="1"/>
              <a:t>Ikkje</a:t>
            </a:r>
            <a:r>
              <a:rPr lang="nb-NO" sz="1100" b="1" dirty="0"/>
              <a:t> </a:t>
            </a:r>
            <a:r>
              <a:rPr lang="nb-NO" sz="1100" b="1" dirty="0" err="1"/>
              <a:t>noko</a:t>
            </a:r>
            <a:r>
              <a:rPr lang="nb-NO" sz="1100" b="1" dirty="0"/>
              <a:t> problem!</a:t>
            </a:r>
          </a:p>
        </p:txBody>
      </p:sp>
      <p:sp>
        <p:nvSpPr>
          <p:cNvPr id="54" name="Alternativ prosess 53">
            <a:extLst>
              <a:ext uri="{FF2B5EF4-FFF2-40B4-BE49-F238E27FC236}">
                <a16:creationId xmlns:a16="http://schemas.microsoft.com/office/drawing/2014/main" id="{DAD70C46-C25B-457C-8DFD-4D7CFF0C88CC}"/>
              </a:ext>
            </a:extLst>
          </p:cNvPr>
          <p:cNvSpPr/>
          <p:nvPr/>
        </p:nvSpPr>
        <p:spPr>
          <a:xfrm>
            <a:off x="3876261" y="9138164"/>
            <a:ext cx="893383" cy="445190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 err="1"/>
              <a:t>Ikkje</a:t>
            </a:r>
            <a:r>
              <a:rPr lang="nb-NO" sz="1100" b="1" dirty="0"/>
              <a:t> </a:t>
            </a:r>
            <a:r>
              <a:rPr lang="nb-NO" sz="1100" b="1" dirty="0" err="1"/>
              <a:t>noko</a:t>
            </a:r>
            <a:r>
              <a:rPr lang="nb-NO" sz="1100" b="1" dirty="0"/>
              <a:t> problem!</a:t>
            </a:r>
          </a:p>
        </p:txBody>
      </p:sp>
      <p:sp>
        <p:nvSpPr>
          <p:cNvPr id="55" name="Beslutning 54">
            <a:extLst>
              <a:ext uri="{FF2B5EF4-FFF2-40B4-BE49-F238E27FC236}">
                <a16:creationId xmlns:a16="http://schemas.microsoft.com/office/drawing/2014/main" id="{15F9F1A3-044F-4B99-8F82-AE7B74681520}"/>
              </a:ext>
            </a:extLst>
          </p:cNvPr>
          <p:cNvSpPr/>
          <p:nvPr/>
        </p:nvSpPr>
        <p:spPr>
          <a:xfrm>
            <a:off x="3158356" y="7975969"/>
            <a:ext cx="1164597" cy="526656"/>
          </a:xfrm>
          <a:prstGeom prst="flowChartDecis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5EAA80"/>
              </a:gs>
              <a:gs pos="100000">
                <a:srgbClr val="C1E0AE"/>
              </a:gs>
            </a:gsLst>
            <a:lin ang="5400000" scaled="1"/>
          </a:gradFill>
          <a:ln>
            <a:solidFill>
              <a:srgbClr val="5E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Burde det?</a:t>
            </a:r>
          </a:p>
        </p:txBody>
      </p: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15DA6B84-927E-4A3A-9187-CBC114ACF95E}"/>
              </a:ext>
            </a:extLst>
          </p:cNvPr>
          <p:cNvCxnSpPr>
            <a:cxnSpLocks/>
            <a:stCxn id="35" idx="3"/>
            <a:endCxn id="36" idx="0"/>
          </p:cNvCxnSpPr>
          <p:nvPr/>
        </p:nvCxnSpPr>
        <p:spPr>
          <a:xfrm flipV="1">
            <a:off x="1165394" y="6984805"/>
            <a:ext cx="1472693" cy="318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pilkobling 64">
            <a:extLst>
              <a:ext uri="{FF2B5EF4-FFF2-40B4-BE49-F238E27FC236}">
                <a16:creationId xmlns:a16="http://schemas.microsoft.com/office/drawing/2014/main" id="{35FBE863-2E31-4E2E-8D55-D626C12B0F54}"/>
              </a:ext>
            </a:extLst>
          </p:cNvPr>
          <p:cNvCxnSpPr>
            <a:cxnSpLocks/>
            <a:stCxn id="36" idx="1"/>
            <a:endCxn id="41" idx="0"/>
          </p:cNvCxnSpPr>
          <p:nvPr/>
        </p:nvCxnSpPr>
        <p:spPr>
          <a:xfrm flipH="1">
            <a:off x="1575192" y="7250384"/>
            <a:ext cx="391992" cy="1919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pilkobling 73">
            <a:extLst>
              <a:ext uri="{FF2B5EF4-FFF2-40B4-BE49-F238E27FC236}">
                <a16:creationId xmlns:a16="http://schemas.microsoft.com/office/drawing/2014/main" id="{3662EFA5-15C6-4EE9-A6BE-786FDEA52F67}"/>
              </a:ext>
            </a:extLst>
          </p:cNvPr>
          <p:cNvCxnSpPr>
            <a:cxnSpLocks/>
            <a:stCxn id="36" idx="3"/>
            <a:endCxn id="39" idx="0"/>
          </p:cNvCxnSpPr>
          <p:nvPr/>
        </p:nvCxnSpPr>
        <p:spPr>
          <a:xfrm>
            <a:off x="3308989" y="7250384"/>
            <a:ext cx="431665" cy="1760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pilkobling 79">
            <a:extLst>
              <a:ext uri="{FF2B5EF4-FFF2-40B4-BE49-F238E27FC236}">
                <a16:creationId xmlns:a16="http://schemas.microsoft.com/office/drawing/2014/main" id="{D1E0C0FF-4D60-4AAA-A6F1-C0450C4149E0}"/>
              </a:ext>
            </a:extLst>
          </p:cNvPr>
          <p:cNvCxnSpPr>
            <a:cxnSpLocks/>
            <a:stCxn id="41" idx="4"/>
            <a:endCxn id="44" idx="0"/>
          </p:cNvCxnSpPr>
          <p:nvPr/>
        </p:nvCxnSpPr>
        <p:spPr>
          <a:xfrm>
            <a:off x="1575192" y="7720953"/>
            <a:ext cx="0" cy="2633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tt pilkobling 81">
            <a:extLst>
              <a:ext uri="{FF2B5EF4-FFF2-40B4-BE49-F238E27FC236}">
                <a16:creationId xmlns:a16="http://schemas.microsoft.com/office/drawing/2014/main" id="{3F53876A-3004-4351-B1BF-E2FF2CA063C4}"/>
              </a:ext>
            </a:extLst>
          </p:cNvPr>
          <p:cNvCxnSpPr>
            <a:cxnSpLocks/>
            <a:stCxn id="39" idx="4"/>
            <a:endCxn id="55" idx="0"/>
          </p:cNvCxnSpPr>
          <p:nvPr/>
        </p:nvCxnSpPr>
        <p:spPr>
          <a:xfrm>
            <a:off x="3740654" y="7705086"/>
            <a:ext cx="1" cy="270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pilkobling 84">
            <a:extLst>
              <a:ext uri="{FF2B5EF4-FFF2-40B4-BE49-F238E27FC236}">
                <a16:creationId xmlns:a16="http://schemas.microsoft.com/office/drawing/2014/main" id="{3A9D79EE-A47C-42D3-ABF1-1F1902DF6D7E}"/>
              </a:ext>
            </a:extLst>
          </p:cNvPr>
          <p:cNvCxnSpPr>
            <a:cxnSpLocks/>
            <a:stCxn id="44" idx="1"/>
            <a:endCxn id="48" idx="0"/>
          </p:cNvCxnSpPr>
          <p:nvPr/>
        </p:nvCxnSpPr>
        <p:spPr>
          <a:xfrm flipH="1">
            <a:off x="988572" y="8247632"/>
            <a:ext cx="4321" cy="315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pilkobling 87">
            <a:extLst>
              <a:ext uri="{FF2B5EF4-FFF2-40B4-BE49-F238E27FC236}">
                <a16:creationId xmlns:a16="http://schemas.microsoft.com/office/drawing/2014/main" id="{4F56FA9B-387F-42A0-BBAD-734D16611451}"/>
              </a:ext>
            </a:extLst>
          </p:cNvPr>
          <p:cNvCxnSpPr>
            <a:cxnSpLocks/>
            <a:stCxn id="55" idx="1"/>
            <a:endCxn id="50" idx="0"/>
          </p:cNvCxnSpPr>
          <p:nvPr/>
        </p:nvCxnSpPr>
        <p:spPr>
          <a:xfrm>
            <a:off x="3158356" y="8239297"/>
            <a:ext cx="2386" cy="3238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kobling 90">
            <a:extLst>
              <a:ext uri="{FF2B5EF4-FFF2-40B4-BE49-F238E27FC236}">
                <a16:creationId xmlns:a16="http://schemas.microsoft.com/office/drawing/2014/main" id="{7CDB3AD3-645D-472E-AB5B-587BA54C34BA}"/>
              </a:ext>
            </a:extLst>
          </p:cNvPr>
          <p:cNvCxnSpPr>
            <a:cxnSpLocks/>
            <a:stCxn id="44" idx="3"/>
            <a:endCxn id="47" idx="0"/>
          </p:cNvCxnSpPr>
          <p:nvPr/>
        </p:nvCxnSpPr>
        <p:spPr>
          <a:xfrm>
            <a:off x="2157490" y="8247632"/>
            <a:ext cx="3169" cy="315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tt pilkobling 93">
            <a:extLst>
              <a:ext uri="{FF2B5EF4-FFF2-40B4-BE49-F238E27FC236}">
                <a16:creationId xmlns:a16="http://schemas.microsoft.com/office/drawing/2014/main" id="{743A6AA1-7855-4FA2-A6E0-9E71BE6F1193}"/>
              </a:ext>
            </a:extLst>
          </p:cNvPr>
          <p:cNvCxnSpPr>
            <a:cxnSpLocks/>
            <a:stCxn id="55" idx="3"/>
            <a:endCxn id="49" idx="0"/>
          </p:cNvCxnSpPr>
          <p:nvPr/>
        </p:nvCxnSpPr>
        <p:spPr>
          <a:xfrm flipH="1">
            <a:off x="4322952" y="8239297"/>
            <a:ext cx="1" cy="3238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tt pilkobling 112">
            <a:extLst>
              <a:ext uri="{FF2B5EF4-FFF2-40B4-BE49-F238E27FC236}">
                <a16:creationId xmlns:a16="http://schemas.microsoft.com/office/drawing/2014/main" id="{7D7568DD-0FC3-4C26-83B4-468538E67045}"/>
              </a:ext>
            </a:extLst>
          </p:cNvPr>
          <p:cNvCxnSpPr>
            <a:cxnSpLocks/>
            <a:stCxn id="48" idx="4"/>
            <a:endCxn id="53" idx="0"/>
          </p:cNvCxnSpPr>
          <p:nvPr/>
        </p:nvCxnSpPr>
        <p:spPr>
          <a:xfrm>
            <a:off x="988572" y="8841773"/>
            <a:ext cx="0" cy="296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tt pilkobling 116">
            <a:extLst>
              <a:ext uri="{FF2B5EF4-FFF2-40B4-BE49-F238E27FC236}">
                <a16:creationId xmlns:a16="http://schemas.microsoft.com/office/drawing/2014/main" id="{CB61CD07-51AA-48A3-B84A-79BB727E7302}"/>
              </a:ext>
            </a:extLst>
          </p:cNvPr>
          <p:cNvCxnSpPr>
            <a:cxnSpLocks/>
            <a:stCxn id="49" idx="4"/>
            <a:endCxn id="54" idx="0"/>
          </p:cNvCxnSpPr>
          <p:nvPr/>
        </p:nvCxnSpPr>
        <p:spPr>
          <a:xfrm>
            <a:off x="4322952" y="8841773"/>
            <a:ext cx="1" cy="296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tt pilkobling 127">
            <a:extLst>
              <a:ext uri="{FF2B5EF4-FFF2-40B4-BE49-F238E27FC236}">
                <a16:creationId xmlns:a16="http://schemas.microsoft.com/office/drawing/2014/main" id="{272493C3-7B5A-41BB-A632-744666D48B73}"/>
              </a:ext>
            </a:extLst>
          </p:cNvPr>
          <p:cNvCxnSpPr>
            <a:cxnSpLocks/>
            <a:stCxn id="47" idx="4"/>
          </p:cNvCxnSpPr>
          <p:nvPr/>
        </p:nvCxnSpPr>
        <p:spPr>
          <a:xfrm>
            <a:off x="2160659" y="8841773"/>
            <a:ext cx="0" cy="211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tt pilkobling 131">
            <a:extLst>
              <a:ext uri="{FF2B5EF4-FFF2-40B4-BE49-F238E27FC236}">
                <a16:creationId xmlns:a16="http://schemas.microsoft.com/office/drawing/2014/main" id="{C7760E9E-B3B3-4343-82E5-0C0F1A590AC9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3157630" y="8841773"/>
            <a:ext cx="3112" cy="211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FD13277-A1BD-41F9-9742-7DEAEF1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43442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 descr="Et bilde som inneholder mynt&#10;&#10;Automatisk generert beskrivelse">
            <a:extLst>
              <a:ext uri="{FF2B5EF4-FFF2-40B4-BE49-F238E27FC236}">
                <a16:creationId xmlns:a16="http://schemas.microsoft.com/office/drawing/2014/main" id="{06EDE68E-A3F7-454B-9E9B-09858F865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1" y="2454170"/>
            <a:ext cx="2506581" cy="148389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732B9F3-637E-401D-B4C8-94D287DF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59" y="9078852"/>
            <a:ext cx="893383" cy="596780"/>
          </a:xfrm>
          <a:prstGeom prst="rect">
            <a:avLst/>
          </a:prstGeom>
        </p:spPr>
      </p:pic>
      <p:pic>
        <p:nvPicPr>
          <p:cNvPr id="13" name="Bilde 12" descr="Et bilde som inneholder tekst, innendørs, åpen&#10;&#10;Automatisk generert beskrivelse">
            <a:extLst>
              <a:ext uri="{FF2B5EF4-FFF2-40B4-BE49-F238E27FC236}">
                <a16:creationId xmlns:a16="http://schemas.microsoft.com/office/drawing/2014/main" id="{1EE3DB73-BBF4-4A9B-B7FD-DFE5F4D4C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45" y="9078852"/>
            <a:ext cx="495376" cy="7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4F907B9-AFDC-4F21-87FB-B4C9F687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56" y="272082"/>
            <a:ext cx="1070067" cy="714127"/>
          </a:xfrm>
          <a:prstGeom prst="rect">
            <a:avLst/>
          </a:prstGeom>
        </p:spPr>
      </p:pic>
      <p:sp>
        <p:nvSpPr>
          <p:cNvPr id="38" name="Tankeboble: sky 37">
            <a:extLst>
              <a:ext uri="{FF2B5EF4-FFF2-40B4-BE49-F238E27FC236}">
                <a16:creationId xmlns:a16="http://schemas.microsoft.com/office/drawing/2014/main" id="{22E09729-FE42-4E64-93AF-1E71E33390AB}"/>
              </a:ext>
            </a:extLst>
          </p:cNvPr>
          <p:cNvSpPr/>
          <p:nvPr/>
        </p:nvSpPr>
        <p:spPr>
          <a:xfrm>
            <a:off x="4460343" y="5756930"/>
            <a:ext cx="2108933" cy="167029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3A00FE-D248-4988-B1D6-ADB83C19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88" y="222914"/>
            <a:ext cx="5320718" cy="1075127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Lag </a:t>
            </a:r>
            <a:r>
              <a:rPr lang="nb-NO" sz="3200" dirty="0" err="1"/>
              <a:t>ein</a:t>
            </a:r>
            <a:r>
              <a:rPr lang="nb-NO" sz="3200" dirty="0"/>
              <a:t> terning eller </a:t>
            </a:r>
            <a:r>
              <a:rPr lang="nb-NO" sz="3200" dirty="0" err="1"/>
              <a:t>eit</a:t>
            </a:r>
            <a:r>
              <a:rPr lang="nb-NO" sz="3200" dirty="0"/>
              <a:t> </a:t>
            </a:r>
            <a:r>
              <a:rPr lang="nb-NO" sz="3200" dirty="0" err="1"/>
              <a:t>lukkehjul</a:t>
            </a:r>
            <a:br>
              <a:rPr lang="nb-NO" dirty="0"/>
            </a:br>
            <a:r>
              <a:rPr lang="nb-NO" sz="2000" dirty="0"/>
              <a:t>- og </a:t>
            </a:r>
            <a:r>
              <a:rPr lang="nb-NO" sz="2000" dirty="0" err="1"/>
              <a:t>eit</a:t>
            </a:r>
            <a:r>
              <a:rPr lang="nb-NO" sz="2000" dirty="0"/>
              <a:t> program som simulerer sannsynet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8F2876D-17A8-4C9F-BB38-00B02595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44" y="308222"/>
            <a:ext cx="821249" cy="96187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AD66F9A-3E50-424D-B28B-D2561743CE3D}"/>
              </a:ext>
            </a:extLst>
          </p:cNvPr>
          <p:cNvSpPr txBox="1"/>
          <p:nvPr/>
        </p:nvSpPr>
        <p:spPr>
          <a:xfrm>
            <a:off x="439422" y="2601498"/>
            <a:ext cx="5979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1:</a:t>
            </a:r>
            <a:r>
              <a:rPr lang="nb-NO" sz="1200" dirty="0"/>
              <a:t> Finn informasjon og inspirasjon til </a:t>
            </a:r>
            <a:r>
              <a:rPr lang="nb-NO" sz="1200" dirty="0" err="1"/>
              <a:t>ein</a:t>
            </a:r>
            <a:r>
              <a:rPr lang="nb-NO" sz="1200" dirty="0"/>
              <a:t> terning eller et </a:t>
            </a:r>
            <a:r>
              <a:rPr lang="nb-NO" sz="1200" dirty="0" err="1"/>
              <a:t>lukkehjul</a:t>
            </a:r>
            <a:r>
              <a:rPr lang="nb-NO" sz="1200" dirty="0"/>
              <a:t>. Kva for ei form kan </a:t>
            </a:r>
            <a:r>
              <a:rPr lang="nb-NO" sz="1200" dirty="0" err="1"/>
              <a:t>ein</a:t>
            </a:r>
            <a:r>
              <a:rPr lang="nb-NO" sz="1200" dirty="0"/>
              <a:t> terning ha? 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delar</a:t>
            </a:r>
            <a:r>
              <a:rPr lang="nb-NO" sz="1200" dirty="0"/>
              <a:t> er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dirty="0" err="1"/>
              <a:t>lukkehjul</a:t>
            </a:r>
            <a:r>
              <a:rPr lang="nb-NO" sz="1200" dirty="0"/>
              <a:t> samansett av? Korleis ser </a:t>
            </a:r>
            <a:r>
              <a:rPr lang="nb-NO" sz="1200" dirty="0" err="1"/>
              <a:t>desse</a:t>
            </a:r>
            <a:r>
              <a:rPr lang="nb-NO" sz="1200" dirty="0"/>
              <a:t> </a:t>
            </a:r>
            <a:r>
              <a:rPr lang="nb-NO" sz="1200" dirty="0" err="1"/>
              <a:t>delane</a:t>
            </a:r>
            <a:r>
              <a:rPr lang="nb-NO" sz="1200" dirty="0"/>
              <a:t> ut?</a:t>
            </a:r>
          </a:p>
          <a:p>
            <a:endParaRPr lang="nb-NO" sz="400" dirty="0"/>
          </a:p>
          <a:p>
            <a:r>
              <a:rPr lang="nb-NO" sz="1200" b="1" dirty="0"/>
              <a:t>Fase 2:</a:t>
            </a:r>
            <a:r>
              <a:rPr lang="nb-NO" sz="1200" dirty="0"/>
              <a:t> Ha ei </a:t>
            </a:r>
            <a:r>
              <a:rPr lang="nb-NO" sz="1200" dirty="0" err="1"/>
              <a:t>idèmyldring</a:t>
            </a:r>
            <a:r>
              <a:rPr lang="nb-NO" sz="1200" dirty="0"/>
              <a:t> for deg </a:t>
            </a:r>
            <a:r>
              <a:rPr lang="nb-NO" sz="1200" dirty="0" err="1"/>
              <a:t>sjølv</a:t>
            </a:r>
            <a:r>
              <a:rPr lang="nb-NO" sz="1200" dirty="0"/>
              <a:t>. </a:t>
            </a:r>
            <a:r>
              <a:rPr lang="nb-NO" sz="1200" dirty="0" err="1"/>
              <a:t>Teikne</a:t>
            </a:r>
            <a:r>
              <a:rPr lang="nb-NO" sz="1200" dirty="0"/>
              <a:t> gjerne ei skisse før du diskuterer med </a:t>
            </a:r>
            <a:r>
              <a:rPr lang="nb-NO" sz="1200" dirty="0" err="1"/>
              <a:t>dei</a:t>
            </a:r>
            <a:r>
              <a:rPr lang="nb-NO" sz="1200" dirty="0"/>
              <a:t> andre. Deretter må gruppa </a:t>
            </a:r>
            <a:r>
              <a:rPr lang="nb-NO" sz="1200" dirty="0" err="1"/>
              <a:t>avgjere</a:t>
            </a:r>
            <a:r>
              <a:rPr lang="nb-NO" sz="1200" dirty="0"/>
              <a:t> korleis terningen/</a:t>
            </a:r>
            <a:r>
              <a:rPr lang="nb-NO" sz="1200" dirty="0" err="1"/>
              <a:t>lukkehjulet</a:t>
            </a:r>
            <a:r>
              <a:rPr lang="nb-NO" sz="1200" dirty="0"/>
              <a:t> skal sjå ut.</a:t>
            </a:r>
          </a:p>
          <a:p>
            <a:endParaRPr lang="nb-NO" sz="400" dirty="0"/>
          </a:p>
          <a:p>
            <a:r>
              <a:rPr lang="nb-NO" sz="1200" b="1" dirty="0"/>
              <a:t>Fase 3: </a:t>
            </a:r>
            <a:r>
              <a:rPr lang="nb-NO" sz="1200" dirty="0"/>
              <a:t>Tid for å lage simuleringsprogrammet, og å lage terningen eller </a:t>
            </a:r>
            <a:r>
              <a:rPr lang="nb-NO" sz="1200" dirty="0" err="1"/>
              <a:t>lukkehjulet</a:t>
            </a:r>
            <a:r>
              <a:rPr lang="nb-NO" sz="1200" dirty="0"/>
              <a:t>. Sjå på programmeringsdøma for </a:t>
            </a:r>
            <a:r>
              <a:rPr lang="nb-NO" sz="1200" dirty="0" err="1"/>
              <a:t>eit</a:t>
            </a:r>
            <a:r>
              <a:rPr lang="nb-NO" sz="1200" dirty="0"/>
              <a:t> firedelt </a:t>
            </a:r>
            <a:r>
              <a:rPr lang="nb-NO" sz="1200" dirty="0" err="1"/>
              <a:t>lukkehjul</a:t>
            </a:r>
            <a:r>
              <a:rPr lang="nb-NO" sz="1200" dirty="0"/>
              <a:t> under: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B36E0C5-9B27-4E13-B8BC-5B3C10501E85}"/>
              </a:ext>
            </a:extLst>
          </p:cNvPr>
          <p:cNvSpPr txBox="1"/>
          <p:nvPr/>
        </p:nvSpPr>
        <p:spPr>
          <a:xfrm>
            <a:off x="408278" y="7659712"/>
            <a:ext cx="591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_________________________________________________________________________</a:t>
            </a:r>
          </a:p>
          <a:p>
            <a:endParaRPr lang="nb-NO" sz="800" b="1" dirty="0"/>
          </a:p>
          <a:p>
            <a:r>
              <a:rPr lang="nb-NO" sz="1200" b="1" dirty="0"/>
              <a:t>Fase 4:</a:t>
            </a:r>
            <a:r>
              <a:rPr lang="nb-NO" sz="1200" dirty="0"/>
              <a:t> Test terningen eller </a:t>
            </a:r>
            <a:r>
              <a:rPr lang="nb-NO" sz="1200" dirty="0" err="1"/>
              <a:t>lukkehjulet</a:t>
            </a:r>
            <a:r>
              <a:rPr lang="nb-NO" sz="1200" dirty="0"/>
              <a:t> og programmet ditt. </a:t>
            </a:r>
          </a:p>
          <a:p>
            <a:r>
              <a:rPr lang="nb-NO" sz="1200" b="1" dirty="0"/>
              <a:t>Fase 5:</a:t>
            </a:r>
            <a:r>
              <a:rPr lang="nb-NO" sz="1200" dirty="0"/>
              <a:t> </a:t>
            </a:r>
            <a:r>
              <a:rPr lang="nb-NO" sz="1200" dirty="0" err="1"/>
              <a:t>Verkar</a:t>
            </a:r>
            <a:r>
              <a:rPr lang="nb-NO" sz="1200" dirty="0"/>
              <a:t> alt slik det skal?</a:t>
            </a:r>
          </a:p>
          <a:p>
            <a:r>
              <a:rPr lang="nb-NO" sz="1200" b="1" dirty="0"/>
              <a:t>Fase 6:</a:t>
            </a:r>
            <a:r>
              <a:rPr lang="nb-NO" sz="1200" dirty="0"/>
              <a:t> 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terningen eller </a:t>
            </a:r>
            <a:r>
              <a:rPr lang="nb-NO" sz="1200" dirty="0" err="1"/>
              <a:t>lukkehjulet</a:t>
            </a:r>
            <a:r>
              <a:rPr lang="nb-NO" sz="1200" dirty="0"/>
              <a:t> best </a:t>
            </a:r>
            <a:r>
              <a:rPr lang="nb-NO" sz="1200" dirty="0" err="1"/>
              <a:t>mogleg</a:t>
            </a:r>
            <a:r>
              <a:rPr lang="nb-NO" sz="1200" dirty="0"/>
              <a:t>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modelleringsprogrammet ditt. Kan det </a:t>
            </a:r>
            <a:r>
              <a:rPr lang="nb-NO" sz="1200" dirty="0" err="1"/>
              <a:t>gjerast</a:t>
            </a:r>
            <a:r>
              <a:rPr lang="nb-NO" sz="1200" dirty="0"/>
              <a:t> </a:t>
            </a:r>
            <a:r>
              <a:rPr lang="nb-NO" sz="1200" dirty="0" err="1"/>
              <a:t>meir</a:t>
            </a:r>
            <a:r>
              <a:rPr lang="nb-NO" sz="1200" dirty="0"/>
              <a:t> effektivt eller </a:t>
            </a:r>
            <a:r>
              <a:rPr lang="nb-NO" sz="1200" dirty="0" err="1"/>
              <a:t>ryddigare</a:t>
            </a:r>
            <a:r>
              <a:rPr lang="nb-NO" sz="1200" dirty="0"/>
              <a:t>?</a:t>
            </a:r>
          </a:p>
          <a:p>
            <a:r>
              <a:rPr lang="nb-NO" sz="1200" b="1" dirty="0"/>
              <a:t>Fase 7: </a:t>
            </a:r>
            <a:r>
              <a:rPr lang="nb-NO" sz="1200" dirty="0"/>
              <a:t>Lag </a:t>
            </a:r>
            <a:r>
              <a:rPr lang="nb-NO" sz="1200" dirty="0" err="1"/>
              <a:t>eit</a:t>
            </a:r>
            <a:r>
              <a:rPr lang="nb-NO" sz="1200" dirty="0"/>
              <a:t> ark med </a:t>
            </a:r>
            <a:r>
              <a:rPr lang="nb-NO" sz="1200" dirty="0" err="1"/>
              <a:t>bilete</a:t>
            </a:r>
            <a:r>
              <a:rPr lang="nb-NO" sz="1200" dirty="0"/>
              <a:t> </a:t>
            </a:r>
            <a:r>
              <a:rPr lang="nb-NO" sz="1200" dirty="0" err="1"/>
              <a:t>frå</a:t>
            </a:r>
            <a:r>
              <a:rPr lang="nb-NO" sz="1200" dirty="0"/>
              <a:t> heile prosessen </a:t>
            </a:r>
            <a:r>
              <a:rPr lang="nb-NO" sz="1200" dirty="0" err="1"/>
              <a:t>saman</a:t>
            </a:r>
            <a:r>
              <a:rPr lang="nb-NO" sz="1200" dirty="0"/>
              <a:t> med resultatet for sannsynet til </a:t>
            </a:r>
            <a:r>
              <a:rPr lang="nb-NO" sz="1200" dirty="0" err="1"/>
              <a:t>dei</a:t>
            </a:r>
            <a:r>
              <a:rPr lang="nb-NO" sz="1200" dirty="0"/>
              <a:t> ulike utfalla.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FFF7D38-A050-4791-A862-A236A0B58864}"/>
              </a:ext>
            </a:extLst>
          </p:cNvPr>
          <p:cNvSpPr txBox="1"/>
          <p:nvPr/>
        </p:nvSpPr>
        <p:spPr>
          <a:xfrm>
            <a:off x="779767" y="1381171"/>
            <a:ext cx="520097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r>
              <a:rPr lang="nb-NO" sz="1200" b="1" dirty="0"/>
              <a:t> </a:t>
            </a:r>
          </a:p>
          <a:p>
            <a:r>
              <a:rPr lang="nb-NO" sz="1200" dirty="0"/>
              <a:t>Lag </a:t>
            </a:r>
            <a:r>
              <a:rPr lang="nb-NO" sz="1200" dirty="0" err="1"/>
              <a:t>ein</a:t>
            </a:r>
            <a:r>
              <a:rPr lang="nb-NO" sz="1200" dirty="0"/>
              <a:t> eigendesigna terning som </a:t>
            </a:r>
            <a:r>
              <a:rPr lang="nb-NO" sz="1200" dirty="0" err="1"/>
              <a:t>ikkje</a:t>
            </a:r>
            <a:r>
              <a:rPr lang="nb-NO" sz="1200" dirty="0"/>
              <a:t> har seks sider, eller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dirty="0" err="1"/>
              <a:t>lukkehjul</a:t>
            </a:r>
            <a:r>
              <a:rPr lang="nb-NO" sz="1200" dirty="0"/>
              <a:t> som </a:t>
            </a:r>
            <a:r>
              <a:rPr lang="nb-NO" sz="1200" dirty="0" err="1"/>
              <a:t>seinare</a:t>
            </a:r>
            <a:r>
              <a:rPr lang="nb-NO" sz="1200" dirty="0"/>
              <a:t> skal </a:t>
            </a:r>
            <a:r>
              <a:rPr lang="nb-NO" sz="1200" dirty="0" err="1"/>
              <a:t>vere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del av </a:t>
            </a:r>
            <a:r>
              <a:rPr lang="nb-NO" sz="1200" dirty="0" err="1"/>
              <a:t>eit</a:t>
            </a:r>
            <a:r>
              <a:rPr lang="nb-NO" sz="1200" dirty="0"/>
              <a:t> spel. Du skal lage </a:t>
            </a:r>
            <a:r>
              <a:rPr lang="nb-NO" sz="1200" dirty="0" err="1"/>
              <a:t>eit</a:t>
            </a:r>
            <a:r>
              <a:rPr lang="nb-NO" sz="1200" dirty="0"/>
              <a:t> program som du kan bruke til å simulere terningkast eller </a:t>
            </a:r>
            <a:r>
              <a:rPr lang="nb-NO" sz="1200" dirty="0" err="1"/>
              <a:t>lukkehjul</a:t>
            </a:r>
            <a:r>
              <a:rPr lang="nb-NO" sz="1200" dirty="0"/>
              <a:t>-snurr og finne sannsynet for </a:t>
            </a:r>
            <a:r>
              <a:rPr lang="nb-NO" sz="1200" dirty="0" err="1"/>
              <a:t>dei</a:t>
            </a:r>
            <a:r>
              <a:rPr lang="nb-NO" sz="1200" dirty="0"/>
              <a:t> ulike utfalla.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C6F73F69-F6DE-4CA3-B22B-328370D7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79" y="5634154"/>
            <a:ext cx="3950904" cy="2153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dirty="0"/>
              <a:t>Lag </a:t>
            </a:r>
            <a:r>
              <a:rPr lang="nb-NO" sz="1200" dirty="0" err="1"/>
              <a:t>eit</a:t>
            </a:r>
            <a:r>
              <a:rPr lang="nb-NO" sz="1200" dirty="0"/>
              <a:t> simuleringsprogram – det </a:t>
            </a:r>
            <a:r>
              <a:rPr lang="nb-NO" sz="1200" dirty="0" err="1"/>
              <a:t>finnest</a:t>
            </a:r>
            <a:r>
              <a:rPr lang="nb-NO" sz="1200" dirty="0"/>
              <a:t> ark med HINT (spør </a:t>
            </a:r>
            <a:r>
              <a:rPr lang="nb-NO" sz="1200" dirty="0" err="1"/>
              <a:t>lærar</a:t>
            </a:r>
            <a:r>
              <a:rPr lang="nb-NO" sz="1200" dirty="0"/>
              <a:t>)</a:t>
            </a:r>
          </a:p>
          <a:p>
            <a:pPr marL="0" indent="0">
              <a:buNone/>
            </a:pPr>
            <a:r>
              <a:rPr lang="nb-NO" sz="1200" dirty="0"/>
              <a:t>Del </a:t>
            </a:r>
            <a:r>
              <a:rPr lang="nb-NO" sz="1200" dirty="0" err="1"/>
              <a:t>oppgåva</a:t>
            </a:r>
            <a:r>
              <a:rPr lang="nb-NO" sz="1200" dirty="0"/>
              <a:t> opp i </a:t>
            </a:r>
            <a:r>
              <a:rPr lang="nb-NO" sz="1200" dirty="0" err="1"/>
              <a:t>fleire</a:t>
            </a:r>
            <a:r>
              <a:rPr lang="nb-NO" sz="1200" dirty="0"/>
              <a:t> små </a:t>
            </a:r>
            <a:r>
              <a:rPr lang="nb-NO" sz="1200" dirty="0" err="1"/>
              <a:t>delar</a:t>
            </a:r>
            <a:endParaRPr lang="nb-NO" sz="1200" dirty="0"/>
          </a:p>
          <a:p>
            <a:pPr lvl="1"/>
            <a:r>
              <a:rPr lang="nb-NO" sz="1200" dirty="0"/>
              <a:t>Veit du korleis du må programmere for å få </a:t>
            </a:r>
            <a:r>
              <a:rPr lang="nb-NO" sz="1200" dirty="0" err="1"/>
              <a:t>eit</a:t>
            </a:r>
            <a:r>
              <a:rPr lang="nb-NO" sz="1200" dirty="0"/>
              <a:t> tilfeldig terningkast eller </a:t>
            </a:r>
            <a:r>
              <a:rPr lang="nb-NO" sz="1200" dirty="0" err="1"/>
              <a:t>lukkehjul</a:t>
            </a:r>
            <a:r>
              <a:rPr lang="nb-NO" sz="1200" dirty="0"/>
              <a:t>-spinn? </a:t>
            </a:r>
          </a:p>
          <a:p>
            <a:pPr lvl="1"/>
            <a:r>
              <a:rPr lang="nb-NO" sz="1200" dirty="0"/>
              <a:t>Veit du korleis du må programmere for å </a:t>
            </a:r>
            <a:r>
              <a:rPr lang="nb-NO" sz="1200" dirty="0" err="1"/>
              <a:t>telje</a:t>
            </a:r>
            <a:r>
              <a:rPr lang="nb-NO" sz="1200" dirty="0"/>
              <a:t> opp kor mange det blir av kvart utfall?</a:t>
            </a:r>
          </a:p>
          <a:p>
            <a:pPr lvl="1"/>
            <a:r>
              <a:rPr lang="nb-NO" sz="1200" dirty="0"/>
              <a:t>Dersom du </a:t>
            </a:r>
            <a:r>
              <a:rPr lang="nb-NO" sz="1200" dirty="0" err="1"/>
              <a:t>ikkje</a:t>
            </a:r>
            <a:r>
              <a:rPr lang="nb-NO" sz="1200" dirty="0"/>
              <a:t> veit, kan du finne det ut?</a:t>
            </a:r>
          </a:p>
          <a:p>
            <a:pPr lvl="1"/>
            <a:r>
              <a:rPr lang="nb-NO" sz="1200" dirty="0"/>
              <a:t>Kan du bruke </a:t>
            </a:r>
            <a:r>
              <a:rPr lang="nb-NO" sz="1200" dirty="0" err="1"/>
              <a:t>noko</a:t>
            </a:r>
            <a:r>
              <a:rPr lang="nb-NO" sz="1200" dirty="0"/>
              <a:t> </a:t>
            </a:r>
            <a:r>
              <a:rPr lang="nb-NO" sz="1200" dirty="0" err="1"/>
              <a:t>frå</a:t>
            </a:r>
            <a:r>
              <a:rPr lang="nb-NO" sz="1200" dirty="0"/>
              <a:t> programmeringsdøma over?</a:t>
            </a:r>
          </a:p>
          <a:p>
            <a:pPr lvl="1"/>
            <a:r>
              <a:rPr lang="nb-NO" sz="1200" dirty="0"/>
              <a:t>Korleis skal du kombinere </a:t>
            </a:r>
            <a:r>
              <a:rPr lang="nb-NO" sz="1200" dirty="0" err="1"/>
              <a:t>dei</a:t>
            </a:r>
            <a:r>
              <a:rPr lang="nb-NO" sz="1200" dirty="0"/>
              <a:t> ulike </a:t>
            </a:r>
            <a:r>
              <a:rPr lang="nb-NO" sz="1200" dirty="0" err="1"/>
              <a:t>delane</a:t>
            </a:r>
            <a:r>
              <a:rPr lang="nb-NO" sz="1200" dirty="0"/>
              <a:t>?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nb-NO" sz="12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548A3246-E466-4979-A831-63E5862CFE37}"/>
              </a:ext>
            </a:extLst>
          </p:cNvPr>
          <p:cNvSpPr txBox="1"/>
          <p:nvPr/>
        </p:nvSpPr>
        <p:spPr>
          <a:xfrm>
            <a:off x="3681192" y="4715931"/>
            <a:ext cx="24982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Kva trur du </a:t>
            </a:r>
            <a:r>
              <a:rPr lang="nb-NO" sz="1200" dirty="0" err="1"/>
              <a:t>desse</a:t>
            </a:r>
            <a:r>
              <a:rPr lang="nb-NO" sz="1200" dirty="0"/>
              <a:t> programma </a:t>
            </a:r>
            <a:r>
              <a:rPr lang="nb-NO" sz="1200" dirty="0" err="1"/>
              <a:t>gjer</a:t>
            </a:r>
            <a:r>
              <a:rPr lang="nb-NO" sz="1200" dirty="0"/>
              <a:t>?</a:t>
            </a:r>
          </a:p>
          <a:p>
            <a:endParaRPr lang="nb-NO" sz="400" dirty="0"/>
          </a:p>
          <a:p>
            <a:r>
              <a:rPr lang="nb-NO" sz="1200" dirty="0"/>
              <a:t>Korleis kan du bruke det i ditt simuleringsprogram?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6147FABB-3783-4AA0-8248-07876577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1" y="4228049"/>
            <a:ext cx="2639913" cy="1200329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4E8681A1-F863-4F9E-9EA7-29F829359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072" y="4181341"/>
            <a:ext cx="3074020" cy="491843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02878ECE-3DC1-4F17-A192-DA71D10A0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712" y="6490923"/>
            <a:ext cx="687035" cy="559759"/>
          </a:xfrm>
          <a:prstGeom prst="rect">
            <a:avLst/>
          </a:prstGeom>
        </p:spPr>
      </p:pic>
      <p:sp>
        <p:nvSpPr>
          <p:cNvPr id="41" name="TekstSylinder 40">
            <a:extLst>
              <a:ext uri="{FF2B5EF4-FFF2-40B4-BE49-F238E27FC236}">
                <a16:creationId xmlns:a16="http://schemas.microsoft.com/office/drawing/2014/main" id="{6A9C8FD7-506E-4C91-82CB-75F4B6ABD645}"/>
              </a:ext>
            </a:extLst>
          </p:cNvPr>
          <p:cNvSpPr txBox="1"/>
          <p:nvPr/>
        </p:nvSpPr>
        <p:spPr>
          <a:xfrm>
            <a:off x="4938166" y="6006423"/>
            <a:ext cx="125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Kan du lage </a:t>
            </a:r>
            <a:r>
              <a:rPr lang="nb-NO" sz="1200" dirty="0" err="1"/>
              <a:t>eit</a:t>
            </a:r>
            <a:r>
              <a:rPr lang="nb-NO" sz="1200" dirty="0"/>
              <a:t> flytskjema her?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1CF7D5F-67A5-4E17-81CC-648B4857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4A122CC0-812C-4648-9612-C5E77DB6809B}"/>
              </a:ext>
            </a:extLst>
          </p:cNvPr>
          <p:cNvSpPr txBox="1"/>
          <p:nvPr/>
        </p:nvSpPr>
        <p:spPr>
          <a:xfrm>
            <a:off x="5966909" y="1242834"/>
            <a:ext cx="83920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" dirty="0"/>
              <a:t>© Inter IKEA Systems B.V. 2020</a:t>
            </a:r>
          </a:p>
        </p:txBody>
      </p:sp>
    </p:spTree>
    <p:extLst>
      <p:ext uri="{BB962C8B-B14F-4D97-AF65-F5344CB8AC3E}">
        <p14:creationId xmlns:p14="http://schemas.microsoft.com/office/powerpoint/2010/main" val="190302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478712</TotalTime>
  <Words>735</Words>
  <Application>Microsoft Macintosh PowerPoint</Application>
  <PresentationFormat>A4 Paper (210x297 mm)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17 - Uniformt sannsyn</vt:lpstr>
      <vt:lpstr>Lag ein terning eller eit lukkehjul - og eit program som simulerer sannsynet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1512</cp:revision>
  <dcterms:created xsi:type="dcterms:W3CDTF">2018-11-04T16:46:19Z</dcterms:created>
  <dcterms:modified xsi:type="dcterms:W3CDTF">2021-11-10T11:31:43Z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