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398" r:id="rId5"/>
    <p:sldId id="42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0.png"/><Relationship Id="rId13" Type="http://schemas.openxmlformats.org/officeDocument/2006/relationships/image" Target="../media/image2060.png"/><Relationship Id="rId3" Type="http://schemas.openxmlformats.org/officeDocument/2006/relationships/image" Target="../media/image1.JPG"/><Relationship Id="rId7" Type="http://schemas.openxmlformats.org/officeDocument/2006/relationships/image" Target="../media/image2000.png"/><Relationship Id="rId12" Type="http://schemas.openxmlformats.org/officeDocument/2006/relationships/image" Target="../media/image20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0.png"/><Relationship Id="rId11" Type="http://schemas.openxmlformats.org/officeDocument/2006/relationships/image" Target="../media/image2040.png"/><Relationship Id="rId15" Type="http://schemas.openxmlformats.org/officeDocument/2006/relationships/image" Target="../media/image2.jpg"/><Relationship Id="rId10" Type="http://schemas.openxmlformats.org/officeDocument/2006/relationships/image" Target="../media/image2030.png"/><Relationship Id="rId4" Type="http://schemas.openxmlformats.org/officeDocument/2006/relationships/image" Target="../media/image27.png"/><Relationship Id="rId9" Type="http://schemas.openxmlformats.org/officeDocument/2006/relationships/image" Target="../media/image2020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7E422C-A750-40C1-A39D-6FB3CCBC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89" y="2978092"/>
            <a:ext cx="4343657" cy="947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200" dirty="0"/>
              <a:t>Et </a:t>
            </a:r>
            <a:r>
              <a:rPr lang="nb-NO" sz="1200" dirty="0" err="1"/>
              <a:t>valtre</a:t>
            </a:r>
            <a:r>
              <a:rPr lang="nb-NO" sz="1200" dirty="0"/>
              <a:t> blir nytta når </a:t>
            </a:r>
            <a:r>
              <a:rPr lang="nb-NO" sz="1200" dirty="0" err="1"/>
              <a:t>ein</a:t>
            </a:r>
            <a:r>
              <a:rPr lang="nb-NO" sz="1200" dirty="0"/>
              <a:t> skal finne sannsynet til ei samansett hending som består av </a:t>
            </a:r>
            <a:r>
              <a:rPr lang="nb-NO" sz="1200" dirty="0" err="1"/>
              <a:t>fleire</a:t>
            </a:r>
            <a:r>
              <a:rPr lang="nb-NO" sz="1200" dirty="0"/>
              <a:t> tilfeldige delforsøk. Vi kan sjå på to glas med 10 farga klinkekuler i kvart. 4 er </a:t>
            </a:r>
            <a:r>
              <a:rPr lang="nb-NO" sz="1200" dirty="0" err="1"/>
              <a:t>raude</a:t>
            </a:r>
            <a:r>
              <a:rPr lang="nb-NO" sz="1200" dirty="0"/>
              <a:t>, 5 er kvite og ei er gul i kvart av </a:t>
            </a:r>
            <a:r>
              <a:rPr lang="nb-NO" sz="1200" dirty="0" err="1"/>
              <a:t>glasa</a:t>
            </a:r>
            <a:r>
              <a:rPr lang="nb-NO" sz="1200" dirty="0"/>
              <a:t>. Vi skal finne sannsynet for å trekke ei </a:t>
            </a:r>
            <a:r>
              <a:rPr lang="nb-NO" sz="1200" dirty="0" err="1"/>
              <a:t>raud</a:t>
            </a:r>
            <a:r>
              <a:rPr lang="nb-NO" sz="1200" dirty="0"/>
              <a:t> kule </a:t>
            </a:r>
            <a:r>
              <a:rPr lang="nb-NO" sz="1200" dirty="0" err="1"/>
              <a:t>frå</a:t>
            </a:r>
            <a:r>
              <a:rPr lang="nb-NO" sz="1200" dirty="0"/>
              <a:t> kvart av </a:t>
            </a:r>
            <a:r>
              <a:rPr lang="nb-NO" sz="1200" dirty="0" err="1"/>
              <a:t>glasa</a:t>
            </a:r>
            <a:r>
              <a:rPr lang="nb-NO" sz="1200" dirty="0"/>
              <a:t>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5605DBF-9350-41A2-A90F-7D51BE518E29}"/>
              </a:ext>
            </a:extLst>
          </p:cNvPr>
          <p:cNvSpPr txBox="1"/>
          <p:nvPr/>
        </p:nvSpPr>
        <p:spPr>
          <a:xfrm>
            <a:off x="3665326" y="8432812"/>
            <a:ext cx="29483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/>
              <a:t>Diskuter</a:t>
            </a:r>
            <a:endParaRPr lang="nb-NO" sz="1200" dirty="0"/>
          </a:p>
          <a:p>
            <a:r>
              <a:rPr lang="nb-NO" sz="1200" dirty="0"/>
              <a:t>Korleis vil </a:t>
            </a:r>
            <a:r>
              <a:rPr lang="nb-NO" sz="1200" dirty="0" err="1"/>
              <a:t>valtreet</a:t>
            </a:r>
            <a:r>
              <a:rPr lang="nb-NO" sz="1200" dirty="0"/>
              <a:t> bli dersom du </a:t>
            </a:r>
            <a:r>
              <a:rPr lang="nb-NO" sz="1200" dirty="0" err="1"/>
              <a:t>berre</a:t>
            </a:r>
            <a:r>
              <a:rPr lang="nb-NO" sz="1200" dirty="0"/>
              <a:t> har </a:t>
            </a:r>
            <a:r>
              <a:rPr lang="nb-NO" sz="1200" dirty="0" err="1"/>
              <a:t>éi</a:t>
            </a:r>
            <a:r>
              <a:rPr lang="nb-NO" sz="1200" dirty="0"/>
              <a:t> krukke du skal trekke to </a:t>
            </a:r>
            <a:r>
              <a:rPr lang="nb-NO" sz="1200" dirty="0" err="1"/>
              <a:t>raude</a:t>
            </a:r>
            <a:r>
              <a:rPr lang="nb-NO" sz="1200" dirty="0"/>
              <a:t> kuler </a:t>
            </a:r>
            <a:r>
              <a:rPr lang="nb-NO" sz="1200" dirty="0" err="1"/>
              <a:t>frå</a:t>
            </a:r>
            <a:r>
              <a:rPr lang="nb-NO" sz="1200" dirty="0"/>
              <a:t>? 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200" dirty="0"/>
              <a:t>Kva blir skilnaden </a:t>
            </a:r>
            <a:r>
              <a:rPr lang="nb-NO" sz="1200" dirty="0" err="1"/>
              <a:t>frå</a:t>
            </a:r>
            <a:r>
              <a:rPr lang="nb-NO" sz="1200" dirty="0"/>
              <a:t> dømet over?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200" dirty="0"/>
              <a:t>Korleis vil sannsynet og </a:t>
            </a:r>
            <a:r>
              <a:rPr lang="nb-NO" sz="1200" dirty="0" err="1"/>
              <a:t>valtreet</a:t>
            </a:r>
            <a:r>
              <a:rPr lang="nb-NO" sz="1200" dirty="0"/>
              <a:t> da bli?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0FB06E5F-D155-4A30-B1A8-43C71CB566EC}"/>
                  </a:ext>
                </a:extLst>
              </p:cNvPr>
              <p:cNvSpPr txBox="1"/>
              <p:nvPr/>
            </p:nvSpPr>
            <p:spPr>
              <a:xfrm>
                <a:off x="430669" y="1015126"/>
                <a:ext cx="3777774" cy="17543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1200" b="1" dirty="0"/>
                  <a:t>Regel for multiplikasjon av </a:t>
                </a:r>
                <a:r>
                  <a:rPr lang="nb-NO" sz="1200" b="1" dirty="0" err="1"/>
                  <a:t>sannsyn</a:t>
                </a:r>
                <a:endParaRPr lang="nb-NO" sz="1200" b="1" dirty="0"/>
              </a:p>
              <a:p>
                <a:endParaRPr lang="nb-NO" sz="1200" b="1" dirty="0"/>
              </a:p>
              <a:p>
                <a:r>
                  <a:rPr lang="nb-NO" sz="1200" dirty="0"/>
                  <a:t>Dersom vi har ei hending som er samansett av utfall som er uavhengige av </a:t>
                </a:r>
                <a:r>
                  <a:rPr lang="nb-NO" sz="1200" dirty="0" err="1"/>
                  <a:t>kvarandre</a:t>
                </a:r>
                <a:r>
                  <a:rPr lang="nb-NO" sz="1200" dirty="0"/>
                  <a:t>, kan vi finne sannsynet for kvart av utfalla, og multiplisere </a:t>
                </a:r>
                <a:r>
                  <a:rPr lang="nb-NO" sz="1200" dirty="0" err="1"/>
                  <a:t>dei</a:t>
                </a:r>
                <a:r>
                  <a:rPr lang="nb-NO" sz="1200" dirty="0"/>
                  <a:t> </a:t>
                </a:r>
                <a:r>
                  <a:rPr lang="nb-NO" sz="1200" dirty="0" err="1"/>
                  <a:t>saman</a:t>
                </a:r>
                <a:r>
                  <a:rPr lang="nb-NO" sz="1200" dirty="0"/>
                  <a:t> for å finne sannsynet til den samansette hendinga:</a:t>
                </a:r>
              </a:p>
              <a:p>
                <a:endParaRPr lang="nb-NO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200" i="1">
                          <a:latin typeface="Cambria Math" panose="02040503050406030204" pitchFamily="18" charset="0"/>
                        </a:rPr>
                        <m:t>h𝑒𝑛𝑑𝑒𝑙𝑠𝑒</m:t>
                      </m:r>
                      <m:r>
                        <a:rPr lang="nb-NO" sz="1200" i="1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nb-NO" sz="1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200" i="1">
                          <a:latin typeface="Cambria Math" panose="02040503050406030204" pitchFamily="18" charset="0"/>
                        </a:rPr>
                        <m:t>𝑢𝑡𝑓𝑎𝑙𝑙</m:t>
                      </m:r>
                      <m:r>
                        <a:rPr lang="nb-NO" sz="1200" i="1">
                          <a:latin typeface="Cambria Math" panose="02040503050406030204" pitchFamily="18" charset="0"/>
                        </a:rPr>
                        <m:t> 1)∙ </m:t>
                      </m:r>
                      <m:r>
                        <a:rPr lang="nb-NO" sz="1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200" i="1">
                          <a:latin typeface="Cambria Math" panose="02040503050406030204" pitchFamily="18" charset="0"/>
                        </a:rPr>
                        <m:t>𝑢𝑡𝑓𝑎𝑙𝑙</m:t>
                      </m:r>
                      <m:r>
                        <a:rPr lang="nb-NO" sz="1200" i="1">
                          <a:latin typeface="Cambria Math" panose="02040503050406030204" pitchFamily="18" charset="0"/>
                        </a:rPr>
                        <m:t> 2)</m:t>
                      </m:r>
                    </m:oMath>
                  </m:oMathPara>
                </a14:m>
                <a:endParaRPr lang="nb-NO" sz="1200" dirty="0"/>
              </a:p>
              <a:p>
                <a:endParaRPr lang="nb-NO" sz="1200" dirty="0"/>
              </a:p>
            </p:txBody>
          </p:sp>
        </mc:Choice>
        <mc:Fallback xmlns="">
          <p:sp>
            <p:nvSpPr>
              <p:cNvPr id="8" name="TekstSylinder 7">
                <a:extLst>
                  <a:ext uri="{FF2B5EF4-FFF2-40B4-BE49-F238E27FC236}">
                    <a16:creationId xmlns:a16="http://schemas.microsoft.com/office/drawing/2014/main" id="{0FB06E5F-D155-4A30-B1A8-43C71CB56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69" y="1015126"/>
                <a:ext cx="3777774" cy="1754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kstSylinder 8">
            <a:extLst>
              <a:ext uri="{FF2B5EF4-FFF2-40B4-BE49-F238E27FC236}">
                <a16:creationId xmlns:a16="http://schemas.microsoft.com/office/drawing/2014/main" id="{47DB64DC-2B7A-4735-905A-637547672EC6}"/>
              </a:ext>
            </a:extLst>
          </p:cNvPr>
          <p:cNvSpPr txBox="1"/>
          <p:nvPr/>
        </p:nvSpPr>
        <p:spPr>
          <a:xfrm>
            <a:off x="4353887" y="1015126"/>
            <a:ext cx="215832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/>
              <a:t>Uavhengige utfall</a:t>
            </a:r>
          </a:p>
          <a:p>
            <a:r>
              <a:rPr lang="nb-NO" sz="1200" dirty="0" err="1"/>
              <a:t>Eit</a:t>
            </a:r>
            <a:r>
              <a:rPr lang="nb-NO" sz="1200" dirty="0"/>
              <a:t> utfall påverkar </a:t>
            </a:r>
            <a:r>
              <a:rPr lang="nb-NO" sz="1200" dirty="0" err="1"/>
              <a:t>ikkje</a:t>
            </a:r>
            <a:r>
              <a:rPr lang="nb-NO" sz="1200" dirty="0"/>
              <a:t> </a:t>
            </a:r>
            <a:r>
              <a:rPr lang="nb-NO" sz="1200" dirty="0" err="1"/>
              <a:t>eit</a:t>
            </a:r>
            <a:r>
              <a:rPr lang="nb-NO" sz="1200" dirty="0"/>
              <a:t> anna utfall. Døme er å trille </a:t>
            </a:r>
            <a:r>
              <a:rPr lang="nb-NO" sz="1200" dirty="0" err="1"/>
              <a:t>ein</a:t>
            </a:r>
            <a:r>
              <a:rPr lang="nb-NO" sz="1200" dirty="0"/>
              <a:t> terning </a:t>
            </a:r>
            <a:r>
              <a:rPr lang="nb-NO" sz="1200" dirty="0" err="1"/>
              <a:t>fleire</a:t>
            </a:r>
            <a:r>
              <a:rPr lang="nb-NO" sz="1200" dirty="0"/>
              <a:t> gonger eller å slå mynt eller krone. Det gjeld og når </a:t>
            </a:r>
            <a:r>
              <a:rPr lang="nb-NO" sz="1200" dirty="0" err="1"/>
              <a:t>ein</a:t>
            </a:r>
            <a:r>
              <a:rPr lang="nb-NO" sz="1200" dirty="0"/>
              <a:t> trekker </a:t>
            </a:r>
            <a:r>
              <a:rPr lang="nb-NO" sz="1200" dirty="0" err="1"/>
              <a:t>fleire</a:t>
            </a:r>
            <a:r>
              <a:rPr lang="nb-NO" sz="1200" dirty="0"/>
              <a:t> kort </a:t>
            </a:r>
            <a:r>
              <a:rPr lang="nb-NO" sz="1200" dirty="0" err="1"/>
              <a:t>frå</a:t>
            </a:r>
            <a:r>
              <a:rPr lang="nb-NO" sz="1200" dirty="0"/>
              <a:t> </a:t>
            </a:r>
            <a:r>
              <a:rPr lang="nb-NO" sz="1200" dirty="0" err="1"/>
              <a:t>ein</a:t>
            </a:r>
            <a:r>
              <a:rPr lang="nb-NO" sz="1200" dirty="0"/>
              <a:t> kortstokk, dersom </a:t>
            </a:r>
            <a:r>
              <a:rPr lang="nb-NO" sz="1200" dirty="0" err="1"/>
              <a:t>ein</a:t>
            </a:r>
            <a:r>
              <a:rPr lang="nb-NO" sz="1200" dirty="0"/>
              <a:t> legg korta attende mellom kvar gong </a:t>
            </a:r>
            <a:r>
              <a:rPr lang="nb-NO" sz="1200" dirty="0" err="1"/>
              <a:t>ein</a:t>
            </a:r>
            <a:r>
              <a:rPr lang="nb-NO" sz="1200" dirty="0"/>
              <a:t> trekker.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2A8BE70-5C3F-444C-ABD0-AF27C7AD9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31" y="2898077"/>
            <a:ext cx="748150" cy="104011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D94308CC-8FE7-4B2C-B24F-116916E59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81" y="2898076"/>
            <a:ext cx="748150" cy="1040111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B7A95D8-3129-44E3-9481-9ACD3E9161FD}"/>
              </a:ext>
            </a:extLst>
          </p:cNvPr>
          <p:cNvSpPr txBox="1"/>
          <p:nvPr/>
        </p:nvSpPr>
        <p:spPr>
          <a:xfrm>
            <a:off x="345788" y="3982194"/>
            <a:ext cx="6206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Først kan vi starte med å få oversyn over kva for </a:t>
            </a:r>
            <a:r>
              <a:rPr lang="nb-NO" sz="1200" dirty="0" err="1"/>
              <a:t>nokre</a:t>
            </a:r>
            <a:r>
              <a:rPr lang="nb-NO" sz="1200" dirty="0"/>
              <a:t> </a:t>
            </a:r>
            <a:r>
              <a:rPr lang="nb-NO" sz="1200" dirty="0" err="1"/>
              <a:t>moglege</a:t>
            </a:r>
            <a:r>
              <a:rPr lang="nb-NO" sz="1200" dirty="0"/>
              <a:t> utfall vi har, og da kan vi bruke </a:t>
            </a:r>
            <a:r>
              <a:rPr lang="nb-NO" sz="1200" dirty="0" err="1"/>
              <a:t>eit</a:t>
            </a:r>
            <a:r>
              <a:rPr lang="nb-NO" sz="1200" dirty="0"/>
              <a:t> </a:t>
            </a:r>
            <a:r>
              <a:rPr lang="nb-NO" sz="1200" dirty="0" err="1"/>
              <a:t>valtre</a:t>
            </a:r>
            <a:r>
              <a:rPr lang="nb-NO" sz="1200" dirty="0"/>
              <a:t>. Her har vi to uavhengige delforsøk, </a:t>
            </a:r>
            <a:r>
              <a:rPr lang="nb-NO" sz="1200" dirty="0" err="1"/>
              <a:t>sidan</a:t>
            </a:r>
            <a:r>
              <a:rPr lang="nb-NO" sz="1200" dirty="0"/>
              <a:t> det vi trekker opp av det ene </a:t>
            </a:r>
            <a:r>
              <a:rPr lang="nb-NO" sz="1200" dirty="0" err="1"/>
              <a:t>glaset</a:t>
            </a:r>
            <a:r>
              <a:rPr lang="nb-NO" sz="1200" dirty="0"/>
              <a:t> </a:t>
            </a:r>
            <a:r>
              <a:rPr lang="nb-NO" sz="1200" dirty="0" err="1"/>
              <a:t>ikkje</a:t>
            </a:r>
            <a:r>
              <a:rPr lang="nb-NO" sz="1200" dirty="0"/>
              <a:t> påverkar kva vi trekker opp </a:t>
            </a:r>
            <a:r>
              <a:rPr lang="nb-NO" sz="1200" dirty="0" err="1"/>
              <a:t>frå</a:t>
            </a:r>
            <a:r>
              <a:rPr lang="nb-NO" sz="1200" dirty="0"/>
              <a:t> det andre </a:t>
            </a:r>
            <a:r>
              <a:rPr lang="nb-NO" sz="1200" dirty="0" err="1"/>
              <a:t>glaset</a:t>
            </a:r>
            <a:r>
              <a:rPr lang="nb-NO" sz="1200" dirty="0"/>
              <a:t>. Et </a:t>
            </a:r>
            <a:r>
              <a:rPr lang="nb-NO" sz="1200" dirty="0" err="1"/>
              <a:t>valtre</a:t>
            </a:r>
            <a:r>
              <a:rPr lang="nb-NO" sz="1200" dirty="0"/>
              <a:t> </a:t>
            </a:r>
            <a:r>
              <a:rPr lang="nb-NO" sz="1200" dirty="0" err="1"/>
              <a:t>byrjar</a:t>
            </a:r>
            <a:r>
              <a:rPr lang="nb-NO" sz="1200" dirty="0"/>
              <a:t> med ei grein for kvart </a:t>
            </a:r>
            <a:r>
              <a:rPr lang="nb-NO" sz="1200" dirty="0" err="1"/>
              <a:t>mogleg</a:t>
            </a:r>
            <a:r>
              <a:rPr lang="nb-NO" sz="1200" dirty="0"/>
              <a:t> utfall for det </a:t>
            </a:r>
            <a:r>
              <a:rPr lang="nb-NO" sz="1200" dirty="0" err="1"/>
              <a:t>eine</a:t>
            </a:r>
            <a:r>
              <a:rPr lang="nb-NO" sz="1200" dirty="0"/>
              <a:t> delforsøket. Her har vi tre </a:t>
            </a:r>
            <a:r>
              <a:rPr lang="nb-NO" sz="1200" dirty="0" err="1"/>
              <a:t>moglege</a:t>
            </a:r>
            <a:r>
              <a:rPr lang="nb-NO" sz="1200" dirty="0"/>
              <a:t> utfall; </a:t>
            </a:r>
            <a:r>
              <a:rPr lang="nb-NO" sz="1200" dirty="0" err="1"/>
              <a:t>raud</a:t>
            </a:r>
            <a:r>
              <a:rPr lang="nb-NO" sz="1200" dirty="0"/>
              <a:t>, kvit eller gul klinkekule. For kvar grein deler vi opp i </a:t>
            </a:r>
            <a:r>
              <a:rPr lang="nb-NO" sz="1200" dirty="0" err="1"/>
              <a:t>dei</a:t>
            </a:r>
            <a:r>
              <a:rPr lang="nb-NO" sz="1200" dirty="0"/>
              <a:t> </a:t>
            </a:r>
            <a:r>
              <a:rPr lang="nb-NO" sz="1200" dirty="0" err="1"/>
              <a:t>moglege</a:t>
            </a:r>
            <a:r>
              <a:rPr lang="nb-NO" sz="1200" dirty="0"/>
              <a:t> utfalla i delforsøk 2, som og er </a:t>
            </a:r>
            <a:r>
              <a:rPr lang="nb-NO" sz="1200" dirty="0" err="1"/>
              <a:t>raud</a:t>
            </a:r>
            <a:r>
              <a:rPr lang="nb-NO" sz="1200" dirty="0"/>
              <a:t>, kvit eller gul. Da blir </a:t>
            </a:r>
            <a:r>
              <a:rPr lang="nb-NO" sz="1200" dirty="0" err="1"/>
              <a:t>valtreet</a:t>
            </a:r>
            <a:r>
              <a:rPr lang="nb-NO" sz="1200" dirty="0"/>
              <a:t> slik: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3DDB5861-C51A-4041-A188-B7761673A40E}"/>
              </a:ext>
            </a:extLst>
          </p:cNvPr>
          <p:cNvCxnSpPr>
            <a:cxnSpLocks/>
          </p:cNvCxnSpPr>
          <p:nvPr/>
        </p:nvCxnSpPr>
        <p:spPr>
          <a:xfrm flipH="1">
            <a:off x="1633697" y="5155072"/>
            <a:ext cx="845192" cy="49495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57E19FC3-D83E-4126-8811-EB1BD26E1ECB}"/>
              </a:ext>
            </a:extLst>
          </p:cNvPr>
          <p:cNvCxnSpPr>
            <a:cxnSpLocks/>
          </p:cNvCxnSpPr>
          <p:nvPr/>
        </p:nvCxnSpPr>
        <p:spPr>
          <a:xfrm flipH="1">
            <a:off x="2477859" y="5155071"/>
            <a:ext cx="1" cy="50738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49CAA145-C504-4CCB-B4BC-FA2242194590}"/>
              </a:ext>
            </a:extLst>
          </p:cNvPr>
          <p:cNvCxnSpPr>
            <a:cxnSpLocks/>
          </p:cNvCxnSpPr>
          <p:nvPr/>
        </p:nvCxnSpPr>
        <p:spPr>
          <a:xfrm flipH="1" flipV="1">
            <a:off x="2474843" y="5155073"/>
            <a:ext cx="924886" cy="49494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645EC6A2-A614-4787-A7F0-CEDE732C22F6}"/>
              </a:ext>
            </a:extLst>
          </p:cNvPr>
          <p:cNvCxnSpPr>
            <a:cxnSpLocks/>
          </p:cNvCxnSpPr>
          <p:nvPr/>
        </p:nvCxnSpPr>
        <p:spPr>
          <a:xfrm flipH="1">
            <a:off x="778467" y="5812415"/>
            <a:ext cx="553325" cy="13268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ett linje 29">
            <a:extLst>
              <a:ext uri="{FF2B5EF4-FFF2-40B4-BE49-F238E27FC236}">
                <a16:creationId xmlns:a16="http://schemas.microsoft.com/office/drawing/2014/main" id="{858F57C6-448E-47D4-9D07-FB83E83070C6}"/>
              </a:ext>
            </a:extLst>
          </p:cNvPr>
          <p:cNvCxnSpPr>
            <a:cxnSpLocks/>
          </p:cNvCxnSpPr>
          <p:nvPr/>
        </p:nvCxnSpPr>
        <p:spPr>
          <a:xfrm flipH="1">
            <a:off x="1091427" y="5877591"/>
            <a:ext cx="311864" cy="40022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55F5CFEF-A2A9-4DE2-9961-03C6CFFF3B82}"/>
              </a:ext>
            </a:extLst>
          </p:cNvPr>
          <p:cNvCxnSpPr>
            <a:cxnSpLocks/>
          </p:cNvCxnSpPr>
          <p:nvPr/>
        </p:nvCxnSpPr>
        <p:spPr>
          <a:xfrm flipH="1" flipV="1">
            <a:off x="1503663" y="5895882"/>
            <a:ext cx="49031" cy="46498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tt linje 34">
            <a:extLst>
              <a:ext uri="{FF2B5EF4-FFF2-40B4-BE49-F238E27FC236}">
                <a16:creationId xmlns:a16="http://schemas.microsoft.com/office/drawing/2014/main" id="{85888C5D-3830-460D-8768-F26863CE7ED2}"/>
              </a:ext>
            </a:extLst>
          </p:cNvPr>
          <p:cNvCxnSpPr>
            <a:cxnSpLocks/>
          </p:cNvCxnSpPr>
          <p:nvPr/>
        </p:nvCxnSpPr>
        <p:spPr>
          <a:xfrm flipH="1">
            <a:off x="1954315" y="5929790"/>
            <a:ext cx="524574" cy="43108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ett linje 35">
            <a:extLst>
              <a:ext uri="{FF2B5EF4-FFF2-40B4-BE49-F238E27FC236}">
                <a16:creationId xmlns:a16="http://schemas.microsoft.com/office/drawing/2014/main" id="{DB75BDC9-7750-48C0-BAAB-50CABA39899E}"/>
              </a:ext>
            </a:extLst>
          </p:cNvPr>
          <p:cNvCxnSpPr>
            <a:cxnSpLocks/>
          </p:cNvCxnSpPr>
          <p:nvPr/>
        </p:nvCxnSpPr>
        <p:spPr>
          <a:xfrm>
            <a:off x="2477856" y="5929789"/>
            <a:ext cx="0" cy="55783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4327EEFD-A974-49C4-943E-FBB425C5F9FB}"/>
              </a:ext>
            </a:extLst>
          </p:cNvPr>
          <p:cNvCxnSpPr>
            <a:cxnSpLocks/>
          </p:cNvCxnSpPr>
          <p:nvPr/>
        </p:nvCxnSpPr>
        <p:spPr>
          <a:xfrm flipH="1" flipV="1">
            <a:off x="2471310" y="5929791"/>
            <a:ext cx="530604" cy="43108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Bindepunkt 59">
            <a:extLst>
              <a:ext uri="{FF2B5EF4-FFF2-40B4-BE49-F238E27FC236}">
                <a16:creationId xmlns:a16="http://schemas.microsoft.com/office/drawing/2014/main" id="{4CC8A79D-7667-4497-9901-98BE7B5C633B}"/>
              </a:ext>
            </a:extLst>
          </p:cNvPr>
          <p:cNvSpPr/>
          <p:nvPr/>
        </p:nvSpPr>
        <p:spPr>
          <a:xfrm>
            <a:off x="1412458" y="5687618"/>
            <a:ext cx="151001" cy="143314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Bindepunkt 60">
            <a:extLst>
              <a:ext uri="{FF2B5EF4-FFF2-40B4-BE49-F238E27FC236}">
                <a16:creationId xmlns:a16="http://schemas.microsoft.com/office/drawing/2014/main" id="{69237413-C658-4761-B4DA-644C4EBE6C45}"/>
              </a:ext>
            </a:extLst>
          </p:cNvPr>
          <p:cNvSpPr/>
          <p:nvPr/>
        </p:nvSpPr>
        <p:spPr>
          <a:xfrm>
            <a:off x="577280" y="5925866"/>
            <a:ext cx="151001" cy="143314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Bindepunkt 61">
            <a:extLst>
              <a:ext uri="{FF2B5EF4-FFF2-40B4-BE49-F238E27FC236}">
                <a16:creationId xmlns:a16="http://schemas.microsoft.com/office/drawing/2014/main" id="{75DAAF83-E538-45E6-A04E-206CB71452E8}"/>
              </a:ext>
            </a:extLst>
          </p:cNvPr>
          <p:cNvSpPr/>
          <p:nvPr/>
        </p:nvSpPr>
        <p:spPr>
          <a:xfrm>
            <a:off x="1826523" y="6408902"/>
            <a:ext cx="151001" cy="143314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Bindepunkt 62">
            <a:extLst>
              <a:ext uri="{FF2B5EF4-FFF2-40B4-BE49-F238E27FC236}">
                <a16:creationId xmlns:a16="http://schemas.microsoft.com/office/drawing/2014/main" id="{3992A674-3706-4F37-9B1C-D6BC9E457BC4}"/>
              </a:ext>
            </a:extLst>
          </p:cNvPr>
          <p:cNvSpPr/>
          <p:nvPr/>
        </p:nvSpPr>
        <p:spPr>
          <a:xfrm>
            <a:off x="3354158" y="6360871"/>
            <a:ext cx="151001" cy="143314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Bindepunkt 63">
            <a:extLst>
              <a:ext uri="{FF2B5EF4-FFF2-40B4-BE49-F238E27FC236}">
                <a16:creationId xmlns:a16="http://schemas.microsoft.com/office/drawing/2014/main" id="{5189D471-C146-45D6-9D58-98ECBB63CF57}"/>
              </a:ext>
            </a:extLst>
          </p:cNvPr>
          <p:cNvSpPr/>
          <p:nvPr/>
        </p:nvSpPr>
        <p:spPr>
          <a:xfrm>
            <a:off x="2402985" y="5741853"/>
            <a:ext cx="151001" cy="143314"/>
          </a:xfrm>
          <a:prstGeom prst="flowChartConnector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Bindepunkt 64">
            <a:extLst>
              <a:ext uri="{FF2B5EF4-FFF2-40B4-BE49-F238E27FC236}">
                <a16:creationId xmlns:a16="http://schemas.microsoft.com/office/drawing/2014/main" id="{F23E7F5B-5F87-41D8-AC99-4BC56DE17BEC}"/>
              </a:ext>
            </a:extLst>
          </p:cNvPr>
          <p:cNvSpPr/>
          <p:nvPr/>
        </p:nvSpPr>
        <p:spPr>
          <a:xfrm>
            <a:off x="940426" y="6289214"/>
            <a:ext cx="151001" cy="143314"/>
          </a:xfrm>
          <a:prstGeom prst="flowChartConnector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Bindepunkt 65">
            <a:extLst>
              <a:ext uri="{FF2B5EF4-FFF2-40B4-BE49-F238E27FC236}">
                <a16:creationId xmlns:a16="http://schemas.microsoft.com/office/drawing/2014/main" id="{1063E465-647D-4E61-9BAB-5084178E8409}"/>
              </a:ext>
            </a:extLst>
          </p:cNvPr>
          <p:cNvSpPr/>
          <p:nvPr/>
        </p:nvSpPr>
        <p:spPr>
          <a:xfrm>
            <a:off x="2402355" y="6532243"/>
            <a:ext cx="151001" cy="143314"/>
          </a:xfrm>
          <a:prstGeom prst="flowChartConnector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Bindepunkt 66">
            <a:extLst>
              <a:ext uri="{FF2B5EF4-FFF2-40B4-BE49-F238E27FC236}">
                <a16:creationId xmlns:a16="http://schemas.microsoft.com/office/drawing/2014/main" id="{53C767E4-F48F-4E36-A2F7-5D5E67888E68}"/>
              </a:ext>
            </a:extLst>
          </p:cNvPr>
          <p:cNvSpPr/>
          <p:nvPr/>
        </p:nvSpPr>
        <p:spPr>
          <a:xfrm>
            <a:off x="3865318" y="6289214"/>
            <a:ext cx="151001" cy="143314"/>
          </a:xfrm>
          <a:prstGeom prst="flowChartConnector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Bindepunkt 67">
            <a:extLst>
              <a:ext uri="{FF2B5EF4-FFF2-40B4-BE49-F238E27FC236}">
                <a16:creationId xmlns:a16="http://schemas.microsoft.com/office/drawing/2014/main" id="{6C156666-F09F-443D-9474-1512F34675E8}"/>
              </a:ext>
            </a:extLst>
          </p:cNvPr>
          <p:cNvSpPr/>
          <p:nvPr/>
        </p:nvSpPr>
        <p:spPr>
          <a:xfrm>
            <a:off x="3451610" y="5675348"/>
            <a:ext cx="151001" cy="143314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Bindepunkt 68">
            <a:extLst>
              <a:ext uri="{FF2B5EF4-FFF2-40B4-BE49-F238E27FC236}">
                <a16:creationId xmlns:a16="http://schemas.microsoft.com/office/drawing/2014/main" id="{ACE644AF-1298-478E-B43C-C2F3BA56D9A3}"/>
              </a:ext>
            </a:extLst>
          </p:cNvPr>
          <p:cNvSpPr/>
          <p:nvPr/>
        </p:nvSpPr>
        <p:spPr>
          <a:xfrm>
            <a:off x="1477193" y="6408902"/>
            <a:ext cx="151001" cy="143314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Bindepunkt 69">
            <a:extLst>
              <a:ext uri="{FF2B5EF4-FFF2-40B4-BE49-F238E27FC236}">
                <a16:creationId xmlns:a16="http://schemas.microsoft.com/office/drawing/2014/main" id="{04213E24-0D1F-41B3-B7A0-5D3386EEF3DB}"/>
              </a:ext>
            </a:extLst>
          </p:cNvPr>
          <p:cNvSpPr/>
          <p:nvPr/>
        </p:nvSpPr>
        <p:spPr>
          <a:xfrm>
            <a:off x="2972162" y="6415964"/>
            <a:ext cx="151001" cy="143314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Bindepunkt 70">
            <a:extLst>
              <a:ext uri="{FF2B5EF4-FFF2-40B4-BE49-F238E27FC236}">
                <a16:creationId xmlns:a16="http://schemas.microsoft.com/office/drawing/2014/main" id="{09B437BE-A7AD-49C0-B497-865AA1B9C82E}"/>
              </a:ext>
            </a:extLst>
          </p:cNvPr>
          <p:cNvSpPr/>
          <p:nvPr/>
        </p:nvSpPr>
        <p:spPr>
          <a:xfrm>
            <a:off x="4268048" y="5893937"/>
            <a:ext cx="151001" cy="143314"/>
          </a:xfrm>
          <a:prstGeom prst="flowChartConnec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8" name="Rett linje 77">
            <a:extLst>
              <a:ext uri="{FF2B5EF4-FFF2-40B4-BE49-F238E27FC236}">
                <a16:creationId xmlns:a16="http://schemas.microsoft.com/office/drawing/2014/main" id="{F29BFCA3-11E6-4F08-BB1B-6F1E5CF37933}"/>
              </a:ext>
            </a:extLst>
          </p:cNvPr>
          <p:cNvCxnSpPr>
            <a:cxnSpLocks/>
          </p:cNvCxnSpPr>
          <p:nvPr/>
        </p:nvCxnSpPr>
        <p:spPr>
          <a:xfrm>
            <a:off x="3665326" y="5799900"/>
            <a:ext cx="566823" cy="12988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Rett linje 78">
            <a:extLst>
              <a:ext uri="{FF2B5EF4-FFF2-40B4-BE49-F238E27FC236}">
                <a16:creationId xmlns:a16="http://schemas.microsoft.com/office/drawing/2014/main" id="{89208B73-CDD2-427A-A9F3-ED333647CD2F}"/>
              </a:ext>
            </a:extLst>
          </p:cNvPr>
          <p:cNvCxnSpPr>
            <a:cxnSpLocks/>
          </p:cNvCxnSpPr>
          <p:nvPr/>
        </p:nvCxnSpPr>
        <p:spPr>
          <a:xfrm flipH="1">
            <a:off x="3433659" y="5889835"/>
            <a:ext cx="71500" cy="42623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Rett linje 79">
            <a:extLst>
              <a:ext uri="{FF2B5EF4-FFF2-40B4-BE49-F238E27FC236}">
                <a16:creationId xmlns:a16="http://schemas.microsoft.com/office/drawing/2014/main" id="{1658DFF9-A3B8-42B6-9EEF-C7FE36E25543}"/>
              </a:ext>
            </a:extLst>
          </p:cNvPr>
          <p:cNvCxnSpPr>
            <a:cxnSpLocks/>
          </p:cNvCxnSpPr>
          <p:nvPr/>
        </p:nvCxnSpPr>
        <p:spPr>
          <a:xfrm flipH="1" flipV="1">
            <a:off x="3602612" y="5872206"/>
            <a:ext cx="255304" cy="405612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kstSylinder 89">
                <a:extLst>
                  <a:ext uri="{FF2B5EF4-FFF2-40B4-BE49-F238E27FC236}">
                    <a16:creationId xmlns:a16="http://schemas.microsoft.com/office/drawing/2014/main" id="{1A2478F9-32D8-46EC-8C35-3AF41AA9D2B9}"/>
                  </a:ext>
                </a:extLst>
              </p:cNvPr>
              <p:cNvSpPr txBox="1"/>
              <p:nvPr/>
            </p:nvSpPr>
            <p:spPr>
              <a:xfrm>
                <a:off x="347821" y="6884004"/>
                <a:ext cx="6203980" cy="1362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1200" dirty="0"/>
                  <a:t>For å finne ut sannsynet, finn vi ut av kor mange samansette greiner som gir </a:t>
                </a:r>
                <a:r>
                  <a:rPr lang="nb-NO" sz="1200" dirty="0" err="1"/>
                  <a:t>eit</a:t>
                </a:r>
                <a:r>
                  <a:rPr lang="nb-NO" sz="1200" dirty="0"/>
                  <a:t> gunstig utfall, altså </a:t>
                </a:r>
                <a:r>
                  <a:rPr lang="nb-NO" sz="1200" dirty="0" err="1"/>
                  <a:t>raud</a:t>
                </a:r>
                <a:r>
                  <a:rPr lang="nb-NO" sz="1200" dirty="0"/>
                  <a:t> kule </a:t>
                </a:r>
                <a:r>
                  <a:rPr lang="nb-NO" sz="1200" dirty="0" err="1"/>
                  <a:t>frå</a:t>
                </a:r>
                <a:r>
                  <a:rPr lang="nb-NO" sz="1200" dirty="0"/>
                  <a:t> begge glas. Vi ser av figuren at det  </a:t>
                </a:r>
                <a:r>
                  <a:rPr lang="nb-NO" sz="1200" dirty="0" err="1"/>
                  <a:t>berre</a:t>
                </a:r>
                <a:r>
                  <a:rPr lang="nb-NO" sz="1200" dirty="0"/>
                  <a:t> er </a:t>
                </a:r>
                <a:r>
                  <a:rPr lang="nb-NO" sz="1200" dirty="0" err="1"/>
                  <a:t>éi</a:t>
                </a:r>
                <a:r>
                  <a:rPr lang="nb-NO" sz="1200" dirty="0"/>
                  <a:t> samansett grein som gir to </a:t>
                </a:r>
                <a:r>
                  <a:rPr lang="nb-NO" sz="1200" dirty="0" err="1"/>
                  <a:t>raude</a:t>
                </a:r>
                <a:r>
                  <a:rPr lang="nb-NO" sz="1200" dirty="0"/>
                  <a:t> kuler. Vi veit at </a:t>
                </a:r>
                <a:r>
                  <a:rPr lang="nb-NO" sz="1200" dirty="0" err="1"/>
                  <a:t>dei</a:t>
                </a:r>
                <a:r>
                  <a:rPr lang="nb-NO" sz="1200" dirty="0"/>
                  <a:t> to delforsøka er uavhengige av </a:t>
                </a:r>
                <a:r>
                  <a:rPr lang="nb-NO" sz="1200" dirty="0" err="1"/>
                  <a:t>kvarandre</a:t>
                </a:r>
                <a:r>
                  <a:rPr lang="nb-NO" sz="1200" dirty="0"/>
                  <a:t>, og dermed kan vi </a:t>
                </a:r>
                <a:r>
                  <a:rPr lang="nb-NO" sz="1200" dirty="0" err="1"/>
                  <a:t>berre</a:t>
                </a:r>
                <a:r>
                  <a:rPr lang="nb-NO" sz="1200" dirty="0"/>
                  <a:t> multiplisere sannsynet for å få </a:t>
                </a:r>
                <a:r>
                  <a:rPr lang="nb-NO" sz="1200" dirty="0" err="1"/>
                  <a:t>raud</a:t>
                </a:r>
                <a:r>
                  <a:rPr lang="nb-NO" sz="1200" dirty="0"/>
                  <a:t> </a:t>
                </a:r>
                <a:r>
                  <a:rPr lang="nb-NO" sz="1200" dirty="0" err="1"/>
                  <a:t>frå</a:t>
                </a:r>
                <a:r>
                  <a:rPr lang="nb-NO" sz="1200" dirty="0"/>
                  <a:t> den </a:t>
                </a:r>
                <a:r>
                  <a:rPr lang="nb-NO" sz="1200" dirty="0" err="1"/>
                  <a:t>eine</a:t>
                </a:r>
                <a:r>
                  <a:rPr lang="nb-NO" sz="1200" dirty="0"/>
                  <a:t> krukka med sannsynet for å få </a:t>
                </a:r>
                <a:r>
                  <a:rPr lang="nb-NO" sz="1200" dirty="0" err="1"/>
                  <a:t>raud</a:t>
                </a:r>
                <a:r>
                  <a:rPr lang="nb-NO" sz="1200" dirty="0"/>
                  <a:t> </a:t>
                </a:r>
                <a:r>
                  <a:rPr lang="nb-NO" sz="1200" dirty="0" err="1"/>
                  <a:t>frå</a:t>
                </a:r>
                <a:r>
                  <a:rPr lang="nb-NO" sz="1200" dirty="0"/>
                  <a:t> den andre krukka. Vi får da: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200" i="1">
                          <a:latin typeface="Cambria Math" panose="02040503050406030204" pitchFamily="18" charset="0"/>
                        </a:rPr>
                        <m:t>(2 </m:t>
                      </m:r>
                      <m:r>
                        <a:rPr lang="nb-NO" sz="1200" i="1">
                          <a:latin typeface="Cambria Math" panose="02040503050406030204" pitchFamily="18" charset="0"/>
                        </a:rPr>
                        <m:t>𝑟𝑎𝑢𝑑𝑒</m:t>
                      </m:r>
                      <m:r>
                        <a:rPr lang="nb-NO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200" i="1">
                          <a:latin typeface="Cambria Math" panose="02040503050406030204" pitchFamily="18" charset="0"/>
                        </a:rPr>
                        <m:t>𝑘𝑢𝑙𝑒𝑟</m:t>
                      </m:r>
                      <m:r>
                        <a:rPr lang="nb-NO" sz="12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nb-NO" sz="1200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nb-NO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nb-NO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nb-NO" sz="1200" dirty="0"/>
              </a:p>
            </p:txBody>
          </p:sp>
        </mc:Choice>
        <mc:Fallback xmlns="">
          <p:sp>
            <p:nvSpPr>
              <p:cNvPr id="90" name="TekstSylinder 89">
                <a:extLst>
                  <a:ext uri="{FF2B5EF4-FFF2-40B4-BE49-F238E27FC236}">
                    <a16:creationId xmlns:a16="http://schemas.microsoft.com/office/drawing/2014/main" id="{1A2478F9-32D8-46EC-8C35-3AF41AA9D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21" y="6884004"/>
                <a:ext cx="6203980" cy="1362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ktangel 90">
                <a:extLst>
                  <a:ext uri="{FF2B5EF4-FFF2-40B4-BE49-F238E27FC236}">
                    <a16:creationId xmlns:a16="http://schemas.microsoft.com/office/drawing/2014/main" id="{89B1324C-8893-4D3C-B774-06E373F78DE9}"/>
                  </a:ext>
                </a:extLst>
              </p:cNvPr>
              <p:cNvSpPr/>
              <p:nvPr/>
            </p:nvSpPr>
            <p:spPr>
              <a:xfrm>
                <a:off x="1771703" y="5059854"/>
                <a:ext cx="354584" cy="38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0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b-NO" sz="10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b-NO" sz="1000" dirty="0"/>
              </a:p>
            </p:txBody>
          </p:sp>
        </mc:Choice>
        <mc:Fallback xmlns="">
          <p:sp>
            <p:nvSpPr>
              <p:cNvPr id="91" name="Rektangel 90">
                <a:extLst>
                  <a:ext uri="{FF2B5EF4-FFF2-40B4-BE49-F238E27FC236}">
                    <a16:creationId xmlns:a16="http://schemas.microsoft.com/office/drawing/2014/main" id="{89B1324C-8893-4D3C-B774-06E373F78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03" y="5059854"/>
                <a:ext cx="354584" cy="3808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ktangel 91">
                <a:extLst>
                  <a:ext uri="{FF2B5EF4-FFF2-40B4-BE49-F238E27FC236}">
                    <a16:creationId xmlns:a16="http://schemas.microsoft.com/office/drawing/2014/main" id="{B2464997-68A3-4C4A-B7BD-24C76283EF58}"/>
                  </a:ext>
                </a:extLst>
              </p:cNvPr>
              <p:cNvSpPr/>
              <p:nvPr/>
            </p:nvSpPr>
            <p:spPr>
              <a:xfrm>
                <a:off x="843281" y="5504294"/>
                <a:ext cx="354584" cy="38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0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b-NO" sz="10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b-NO" sz="1000" dirty="0"/>
              </a:p>
            </p:txBody>
          </p:sp>
        </mc:Choice>
        <mc:Fallback xmlns="">
          <p:sp>
            <p:nvSpPr>
              <p:cNvPr id="92" name="Rektangel 91">
                <a:extLst>
                  <a:ext uri="{FF2B5EF4-FFF2-40B4-BE49-F238E27FC236}">
                    <a16:creationId xmlns:a16="http://schemas.microsoft.com/office/drawing/2014/main" id="{B2464997-68A3-4C4A-B7BD-24C76283E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1" y="5504294"/>
                <a:ext cx="354584" cy="380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ktangel 92">
                <a:extLst>
                  <a:ext uri="{FF2B5EF4-FFF2-40B4-BE49-F238E27FC236}">
                    <a16:creationId xmlns:a16="http://schemas.microsoft.com/office/drawing/2014/main" id="{420DC70B-FD9C-460F-89C7-55351C03985A}"/>
                  </a:ext>
                </a:extLst>
              </p:cNvPr>
              <p:cNvSpPr/>
              <p:nvPr/>
            </p:nvSpPr>
            <p:spPr>
              <a:xfrm>
                <a:off x="1934468" y="5807086"/>
                <a:ext cx="354584" cy="38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0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b-NO" sz="10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b-NO" sz="1000" dirty="0"/>
              </a:p>
            </p:txBody>
          </p:sp>
        </mc:Choice>
        <mc:Fallback xmlns="">
          <p:sp>
            <p:nvSpPr>
              <p:cNvPr id="93" name="Rektangel 92">
                <a:extLst>
                  <a:ext uri="{FF2B5EF4-FFF2-40B4-BE49-F238E27FC236}">
                    <a16:creationId xmlns:a16="http://schemas.microsoft.com/office/drawing/2014/main" id="{420DC70B-FD9C-460F-89C7-55351C039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468" y="5807086"/>
                <a:ext cx="354584" cy="380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ktangel 93">
                <a:extLst>
                  <a:ext uri="{FF2B5EF4-FFF2-40B4-BE49-F238E27FC236}">
                    <a16:creationId xmlns:a16="http://schemas.microsoft.com/office/drawing/2014/main" id="{75E7CF9A-CED0-417C-BA7E-AEBE0ABE0F69}"/>
                  </a:ext>
                </a:extLst>
              </p:cNvPr>
              <p:cNvSpPr/>
              <p:nvPr/>
            </p:nvSpPr>
            <p:spPr>
              <a:xfrm>
                <a:off x="3183813" y="5830932"/>
                <a:ext cx="354584" cy="38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0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b-NO" sz="10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b-NO" sz="1000" dirty="0"/>
              </a:p>
            </p:txBody>
          </p:sp>
        </mc:Choice>
        <mc:Fallback xmlns="">
          <p:sp>
            <p:nvSpPr>
              <p:cNvPr id="94" name="Rektangel 93">
                <a:extLst>
                  <a:ext uri="{FF2B5EF4-FFF2-40B4-BE49-F238E27FC236}">
                    <a16:creationId xmlns:a16="http://schemas.microsoft.com/office/drawing/2014/main" id="{75E7CF9A-CED0-417C-BA7E-AEBE0ABE0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813" y="5830932"/>
                <a:ext cx="354584" cy="380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DB28794F-D80C-4CFE-8A4A-B485CFEE3C15}"/>
                  </a:ext>
                </a:extLst>
              </p:cNvPr>
              <p:cNvSpPr/>
              <p:nvPr/>
            </p:nvSpPr>
            <p:spPr>
              <a:xfrm>
                <a:off x="2196229" y="5242767"/>
                <a:ext cx="354584" cy="384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0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nb-NO" sz="10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b-NO" sz="1000" dirty="0"/>
              </a:p>
            </p:txBody>
          </p:sp>
        </mc:Choice>
        <mc:Fallback xmlns=""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DB28794F-D80C-4CFE-8A4A-B485CFEE3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229" y="5242767"/>
                <a:ext cx="354584" cy="3845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EDF66F3C-F2C0-47C6-A2AE-4681F69D528F}"/>
                  </a:ext>
                </a:extLst>
              </p:cNvPr>
              <p:cNvSpPr/>
              <p:nvPr/>
            </p:nvSpPr>
            <p:spPr>
              <a:xfrm>
                <a:off x="2196229" y="6058869"/>
                <a:ext cx="354584" cy="384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0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nb-NO" sz="10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b-NO" sz="1000" dirty="0"/>
              </a:p>
            </p:txBody>
          </p:sp>
        </mc:Choice>
        <mc:Fallback xmlns=""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EDF66F3C-F2C0-47C6-A2AE-4681F69D5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229" y="6058869"/>
                <a:ext cx="354584" cy="3845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CC33ADBF-5F14-41D4-8081-FAB05BCB8F59}"/>
                  </a:ext>
                </a:extLst>
              </p:cNvPr>
              <p:cNvSpPr/>
              <p:nvPr/>
            </p:nvSpPr>
            <p:spPr>
              <a:xfrm>
                <a:off x="888815" y="5877591"/>
                <a:ext cx="354584" cy="384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0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nb-NO" sz="10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b-NO" sz="1000" dirty="0"/>
              </a:p>
            </p:txBody>
          </p:sp>
        </mc:Choice>
        <mc:Fallback xmlns=""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CC33ADBF-5F14-41D4-8081-FAB05BCB8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15" y="5877591"/>
                <a:ext cx="354584" cy="3845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F6183212-3F55-4760-A913-9E07137A0BDB}"/>
                  </a:ext>
                </a:extLst>
              </p:cNvPr>
              <p:cNvSpPr/>
              <p:nvPr/>
            </p:nvSpPr>
            <p:spPr>
              <a:xfrm>
                <a:off x="3492854" y="5997522"/>
                <a:ext cx="354584" cy="384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0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nb-NO" sz="10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b-NO" sz="1000" dirty="0"/>
              </a:p>
            </p:txBody>
          </p:sp>
        </mc:Choice>
        <mc:Fallback xmlns=""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F6183212-3F55-4760-A913-9E07137A0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854" y="5997522"/>
                <a:ext cx="354584" cy="3845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ktangel 98">
                <a:extLst>
                  <a:ext uri="{FF2B5EF4-FFF2-40B4-BE49-F238E27FC236}">
                    <a16:creationId xmlns:a16="http://schemas.microsoft.com/office/drawing/2014/main" id="{7142AE69-8EDA-4BAE-A18C-1321BF295672}"/>
                  </a:ext>
                </a:extLst>
              </p:cNvPr>
              <p:cNvSpPr/>
              <p:nvPr/>
            </p:nvSpPr>
            <p:spPr>
              <a:xfrm>
                <a:off x="2921769" y="5053580"/>
                <a:ext cx="354584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0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b-NO" sz="1000" dirty="0"/>
              </a:p>
            </p:txBody>
          </p:sp>
        </mc:Choice>
        <mc:Fallback xmlns="">
          <p:sp>
            <p:nvSpPr>
              <p:cNvPr id="99" name="Rektangel 98">
                <a:extLst>
                  <a:ext uri="{FF2B5EF4-FFF2-40B4-BE49-F238E27FC236}">
                    <a16:creationId xmlns:a16="http://schemas.microsoft.com/office/drawing/2014/main" id="{7142AE69-8EDA-4BAE-A18C-1321BF295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769" y="5053580"/>
                <a:ext cx="354584" cy="3814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ktangel 99">
                <a:extLst>
                  <a:ext uri="{FF2B5EF4-FFF2-40B4-BE49-F238E27FC236}">
                    <a16:creationId xmlns:a16="http://schemas.microsoft.com/office/drawing/2014/main" id="{67D29ADD-401B-4682-A03B-BCC2A493F055}"/>
                  </a:ext>
                </a:extLst>
              </p:cNvPr>
              <p:cNvSpPr/>
              <p:nvPr/>
            </p:nvSpPr>
            <p:spPr>
              <a:xfrm>
                <a:off x="1458721" y="5906615"/>
                <a:ext cx="354584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0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b-NO" sz="1000" dirty="0"/>
              </a:p>
            </p:txBody>
          </p:sp>
        </mc:Choice>
        <mc:Fallback xmlns="">
          <p:sp>
            <p:nvSpPr>
              <p:cNvPr id="100" name="Rektangel 99">
                <a:extLst>
                  <a:ext uri="{FF2B5EF4-FFF2-40B4-BE49-F238E27FC236}">
                    <a16:creationId xmlns:a16="http://schemas.microsoft.com/office/drawing/2014/main" id="{67D29ADD-401B-4682-A03B-BCC2A493F0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721" y="5906615"/>
                <a:ext cx="354584" cy="3814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ktangel 100">
                <a:extLst>
                  <a:ext uri="{FF2B5EF4-FFF2-40B4-BE49-F238E27FC236}">
                    <a16:creationId xmlns:a16="http://schemas.microsoft.com/office/drawing/2014/main" id="{DACDAA4B-53C4-4847-A93B-30D20EAAAA45}"/>
                  </a:ext>
                </a:extLst>
              </p:cNvPr>
              <p:cNvSpPr/>
              <p:nvPr/>
            </p:nvSpPr>
            <p:spPr>
              <a:xfrm>
                <a:off x="2669271" y="5808868"/>
                <a:ext cx="354584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0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b-NO" sz="1000" dirty="0"/>
              </a:p>
            </p:txBody>
          </p:sp>
        </mc:Choice>
        <mc:Fallback xmlns="">
          <p:sp>
            <p:nvSpPr>
              <p:cNvPr id="101" name="Rektangel 100">
                <a:extLst>
                  <a:ext uri="{FF2B5EF4-FFF2-40B4-BE49-F238E27FC236}">
                    <a16:creationId xmlns:a16="http://schemas.microsoft.com/office/drawing/2014/main" id="{DACDAA4B-53C4-4847-A93B-30D20EAAA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271" y="5808868"/>
                <a:ext cx="354584" cy="3814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ktangel 101">
                <a:extLst>
                  <a:ext uri="{FF2B5EF4-FFF2-40B4-BE49-F238E27FC236}">
                    <a16:creationId xmlns:a16="http://schemas.microsoft.com/office/drawing/2014/main" id="{03EA31DC-A263-4212-9A36-79874FE31C53}"/>
                  </a:ext>
                </a:extLst>
              </p:cNvPr>
              <p:cNvSpPr/>
              <p:nvPr/>
            </p:nvSpPr>
            <p:spPr>
              <a:xfrm>
                <a:off x="3798201" y="5490755"/>
                <a:ext cx="354584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0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b-NO" sz="1000" dirty="0"/>
              </a:p>
            </p:txBody>
          </p:sp>
        </mc:Choice>
        <mc:Fallback xmlns="">
          <p:sp>
            <p:nvSpPr>
              <p:cNvPr id="102" name="Rektangel 101">
                <a:extLst>
                  <a:ext uri="{FF2B5EF4-FFF2-40B4-BE49-F238E27FC236}">
                    <a16:creationId xmlns:a16="http://schemas.microsoft.com/office/drawing/2014/main" id="{03EA31DC-A263-4212-9A36-79874FE31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201" y="5490755"/>
                <a:ext cx="354584" cy="3814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kstSylinder 102">
                <a:extLst>
                  <a:ext uri="{FF2B5EF4-FFF2-40B4-BE49-F238E27FC236}">
                    <a16:creationId xmlns:a16="http://schemas.microsoft.com/office/drawing/2014/main" id="{A8A66D76-7397-44FC-9FB9-6565C2CBC2ED}"/>
                  </a:ext>
                </a:extLst>
              </p:cNvPr>
              <p:cNvSpPr txBox="1"/>
              <p:nvPr/>
            </p:nvSpPr>
            <p:spPr>
              <a:xfrm>
                <a:off x="4562133" y="5149252"/>
                <a:ext cx="2237425" cy="1490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1200" dirty="0"/>
                  <a:t>Til slutt må vi sette på kor stort </a:t>
                </a:r>
                <a:r>
                  <a:rPr lang="nb-NO" sz="1200" dirty="0" err="1"/>
                  <a:t>sannsyn</a:t>
                </a:r>
                <a:r>
                  <a:rPr lang="nb-NO" sz="1200" dirty="0"/>
                  <a:t> det er for kvar grein, slik at det blir enkelt å </a:t>
                </a:r>
                <a:r>
                  <a:rPr lang="nb-NO" sz="1200" dirty="0" err="1"/>
                  <a:t>rekne</a:t>
                </a:r>
                <a:r>
                  <a:rPr lang="nb-NO" sz="1200" dirty="0"/>
                  <a:t> ut sannsynet for å trekke ei </a:t>
                </a:r>
                <a:r>
                  <a:rPr lang="nb-NO" sz="1200" dirty="0" err="1"/>
                  <a:t>raud</a:t>
                </a:r>
                <a:r>
                  <a:rPr lang="nb-NO" sz="1200" dirty="0"/>
                  <a:t> </a:t>
                </a:r>
                <a:r>
                  <a:rPr lang="nb-NO" sz="1200" dirty="0" err="1"/>
                  <a:t>frå</a:t>
                </a:r>
                <a:r>
                  <a:rPr lang="nb-NO" sz="1200" dirty="0"/>
                  <a:t> kvart glas. Ser du korleis sannsynet er </a:t>
                </a:r>
                <a:r>
                  <a:rPr lang="nb-NO" sz="1200" dirty="0" err="1"/>
                  <a:t>rekna</a:t>
                </a:r>
                <a:r>
                  <a:rPr lang="nb-NO" sz="1200" dirty="0"/>
                  <a:t> ut? HINT: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𝑔𝑢𝑛𝑠𝑡𝑖𝑔𝑒</m:t>
                        </m:r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𝑢𝑡𝑓𝑎𝑙𝑙</m:t>
                        </m:r>
                      </m:num>
                      <m:den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𝑔𝑒</m:t>
                        </m:r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𝑢𝑡𝑓𝑎𝑙𝑙</m:t>
                        </m:r>
                      </m:den>
                    </m:f>
                  </m:oMath>
                </a14:m>
                <a:endParaRPr lang="nb-NO" sz="1200" dirty="0"/>
              </a:p>
            </p:txBody>
          </p:sp>
        </mc:Choice>
        <mc:Fallback xmlns="">
          <p:sp>
            <p:nvSpPr>
              <p:cNvPr id="103" name="TekstSylinder 102">
                <a:extLst>
                  <a:ext uri="{FF2B5EF4-FFF2-40B4-BE49-F238E27FC236}">
                    <a16:creationId xmlns:a16="http://schemas.microsoft.com/office/drawing/2014/main" id="{A8A66D76-7397-44FC-9FB9-6565C2CBC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133" y="5149252"/>
                <a:ext cx="2237425" cy="1490088"/>
              </a:xfrm>
              <a:prstGeom prst="rect">
                <a:avLst/>
              </a:prstGeom>
              <a:blipFill>
                <a:blip r:embed="rId14"/>
                <a:stretch>
                  <a:fillRect t="-410" r="-8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0BF6837E-B7E8-4083-AAB4-EFEBE42AB86C}"/>
              </a:ext>
            </a:extLst>
          </p:cNvPr>
          <p:cNvSpPr txBox="1"/>
          <p:nvPr/>
        </p:nvSpPr>
        <p:spPr>
          <a:xfrm>
            <a:off x="352228" y="8329545"/>
            <a:ext cx="31861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TIPS:</a:t>
            </a:r>
          </a:p>
          <a:p>
            <a:r>
              <a:rPr lang="nb-NO" sz="1200" dirty="0"/>
              <a:t>Det kan være lurt å forkorte </a:t>
            </a:r>
            <a:r>
              <a:rPr lang="nb-NO" sz="1200" dirty="0" err="1"/>
              <a:t>brøkane</a:t>
            </a:r>
            <a:r>
              <a:rPr lang="nb-NO" sz="1200" dirty="0"/>
              <a:t> før </a:t>
            </a:r>
            <a:r>
              <a:rPr lang="nb-NO" sz="1200" dirty="0" err="1"/>
              <a:t>ein</a:t>
            </a:r>
            <a:r>
              <a:rPr lang="nb-NO" sz="1200" dirty="0"/>
              <a:t> </a:t>
            </a:r>
            <a:r>
              <a:rPr lang="nb-NO" sz="1200" dirty="0" err="1"/>
              <a:t>set</a:t>
            </a:r>
            <a:r>
              <a:rPr lang="nb-NO" sz="1200" dirty="0"/>
              <a:t> </a:t>
            </a:r>
            <a:r>
              <a:rPr lang="nb-NO" sz="1200" dirty="0" err="1"/>
              <a:t>dei</a:t>
            </a:r>
            <a:r>
              <a:rPr lang="nb-NO" sz="1200" dirty="0"/>
              <a:t> inn i </a:t>
            </a:r>
            <a:r>
              <a:rPr lang="nb-NO" sz="1200" dirty="0" err="1"/>
              <a:t>valtreet</a:t>
            </a:r>
            <a:r>
              <a:rPr lang="nb-NO" sz="1200" dirty="0"/>
              <a:t>, slik at det </a:t>
            </a:r>
            <a:r>
              <a:rPr lang="nb-NO" sz="1200" dirty="0" err="1"/>
              <a:t>ikkje</a:t>
            </a:r>
            <a:r>
              <a:rPr lang="nb-NO" sz="1200" dirty="0"/>
              <a:t> blir så store tal i </a:t>
            </a:r>
            <a:r>
              <a:rPr lang="nb-NO" sz="1200" dirty="0" err="1"/>
              <a:t>reknestykka</a:t>
            </a:r>
            <a:r>
              <a:rPr lang="nb-NO" sz="1200" dirty="0"/>
              <a:t>. Da blir det </a:t>
            </a:r>
            <a:r>
              <a:rPr lang="nb-NO" sz="1200" dirty="0" err="1"/>
              <a:t>enklare</a:t>
            </a:r>
            <a:r>
              <a:rPr lang="nb-NO" sz="1200" dirty="0"/>
              <a:t> å forkorte etter utrekning og.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6C4429B-301A-48A1-9E40-6EE05D5A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a</a:t>
            </a:r>
          </a:p>
        </p:txBody>
      </p:sp>
      <p:pic>
        <p:nvPicPr>
          <p:cNvPr id="10" name="Bilde 9" descr="Et bilde som inneholder tre, plante, himmel, utendørs&#10;&#10;Automatisk generert beskrivelse">
            <a:extLst>
              <a:ext uri="{FF2B5EF4-FFF2-40B4-BE49-F238E27FC236}">
                <a16:creationId xmlns:a16="http://schemas.microsoft.com/office/drawing/2014/main" id="{86DD3AB3-C897-41D5-9F53-580FEDDAC9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91" y="13695"/>
            <a:ext cx="1089209" cy="9497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1C24A4F-B7FA-4590-BC4B-95EAAB32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54" y="174203"/>
            <a:ext cx="5546798" cy="773190"/>
          </a:xfrm>
        </p:spPr>
        <p:txBody>
          <a:bodyPr>
            <a:normAutofit/>
          </a:bodyPr>
          <a:lstStyle/>
          <a:p>
            <a:r>
              <a:rPr lang="nb-NO" sz="2800" dirty="0"/>
              <a:t>Opplegg 19 - </a:t>
            </a:r>
            <a:r>
              <a:rPr lang="nb-NO" sz="2800" dirty="0" err="1"/>
              <a:t>Sannsyn</a:t>
            </a:r>
            <a:r>
              <a:rPr lang="nb-NO" sz="2800" dirty="0"/>
              <a:t> og </a:t>
            </a:r>
            <a:r>
              <a:rPr lang="nb-NO" sz="2800" dirty="0" err="1"/>
              <a:t>valtre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55528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 descr="Et bilde som inneholder tekst, visittkort&#10;&#10;Automatisk generert beskrivelse">
            <a:extLst>
              <a:ext uri="{FF2B5EF4-FFF2-40B4-BE49-F238E27FC236}">
                <a16:creationId xmlns:a16="http://schemas.microsoft.com/office/drawing/2014/main" id="{FF3E15A3-E38D-4D52-8815-6E30E2399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43" y="2261072"/>
            <a:ext cx="2534990" cy="169590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73A00FE-D248-4988-B1D6-ADB83C19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59" y="291805"/>
            <a:ext cx="5883881" cy="1075127"/>
          </a:xfrm>
        </p:spPr>
        <p:txBody>
          <a:bodyPr>
            <a:normAutofit/>
          </a:bodyPr>
          <a:lstStyle/>
          <a:p>
            <a:r>
              <a:rPr lang="nb-NO" sz="3200" dirty="0"/>
              <a:t>Lag </a:t>
            </a:r>
            <a:r>
              <a:rPr lang="nb-NO" sz="3200" dirty="0" err="1"/>
              <a:t>eit</a:t>
            </a:r>
            <a:r>
              <a:rPr lang="nb-NO" sz="3200" dirty="0"/>
              <a:t> spel</a:t>
            </a:r>
            <a:br>
              <a:rPr lang="nb-NO" sz="3200" dirty="0"/>
            </a:br>
            <a:r>
              <a:rPr lang="nb-NO" sz="2000" dirty="0"/>
              <a:t>- og tilpass programmet som simulerer sannsynet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AD66F9A-3E50-424D-B28B-D2561743CE3D}"/>
              </a:ext>
            </a:extLst>
          </p:cNvPr>
          <p:cNvSpPr txBox="1"/>
          <p:nvPr/>
        </p:nvSpPr>
        <p:spPr>
          <a:xfrm>
            <a:off x="439422" y="4152534"/>
            <a:ext cx="606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Fase 1:</a:t>
            </a:r>
            <a:r>
              <a:rPr lang="nb-NO" sz="1200" dirty="0"/>
              <a:t> Finn informasjon om ulike </a:t>
            </a:r>
            <a:r>
              <a:rPr lang="nb-NO" sz="1200" dirty="0" err="1"/>
              <a:t>typar</a:t>
            </a:r>
            <a:r>
              <a:rPr lang="nb-NO" sz="1200" dirty="0"/>
              <a:t> spel som </a:t>
            </a:r>
            <a:r>
              <a:rPr lang="nb-NO" sz="1200" dirty="0" err="1"/>
              <a:t>finst</a:t>
            </a:r>
            <a:r>
              <a:rPr lang="nb-NO" sz="1200" dirty="0"/>
              <a:t>, og bruk han som inspirasjon til ditt eige spel. Kva for </a:t>
            </a:r>
            <a:r>
              <a:rPr lang="nb-NO" sz="1200" dirty="0" err="1"/>
              <a:t>nokre</a:t>
            </a:r>
            <a:r>
              <a:rPr lang="nb-NO" sz="1200" dirty="0"/>
              <a:t> materiale skal du bruke? Hugs at det må inkludere minst </a:t>
            </a:r>
            <a:r>
              <a:rPr lang="nb-NO" sz="1200" dirty="0" err="1"/>
              <a:t>éin</a:t>
            </a:r>
            <a:r>
              <a:rPr lang="nb-NO" sz="1200" dirty="0"/>
              <a:t> terning eller </a:t>
            </a:r>
            <a:r>
              <a:rPr lang="nb-NO" sz="1200" dirty="0" err="1"/>
              <a:t>eitt</a:t>
            </a:r>
            <a:r>
              <a:rPr lang="nb-NO" sz="1200" dirty="0"/>
              <a:t> </a:t>
            </a:r>
            <a:r>
              <a:rPr lang="nb-NO" sz="1200" dirty="0" err="1"/>
              <a:t>lukkehjul</a:t>
            </a:r>
            <a:r>
              <a:rPr lang="nb-NO" sz="1200" dirty="0"/>
              <a:t>.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B36E0C5-9B27-4E13-B8BC-5B3C10501E85}"/>
              </a:ext>
            </a:extLst>
          </p:cNvPr>
          <p:cNvSpPr txBox="1"/>
          <p:nvPr/>
        </p:nvSpPr>
        <p:spPr>
          <a:xfrm>
            <a:off x="487059" y="7419831"/>
            <a:ext cx="5915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_________________________________________________________________________</a:t>
            </a:r>
          </a:p>
          <a:p>
            <a:endParaRPr lang="nb-NO" sz="1200" b="1" dirty="0"/>
          </a:p>
          <a:p>
            <a:r>
              <a:rPr lang="nb-NO" sz="1200" b="1" dirty="0"/>
              <a:t>Fase 4:</a:t>
            </a:r>
            <a:r>
              <a:rPr lang="nb-NO" sz="1200" dirty="0"/>
              <a:t> Test programmet ditt. Ta </a:t>
            </a:r>
            <a:r>
              <a:rPr lang="nb-NO" sz="1200" dirty="0" err="1"/>
              <a:t>ein</a:t>
            </a:r>
            <a:r>
              <a:rPr lang="nb-NO" sz="1200" dirty="0"/>
              <a:t> liten prøverunde med </a:t>
            </a:r>
            <a:r>
              <a:rPr lang="nb-NO" sz="1200" dirty="0" err="1"/>
              <a:t>spelet</a:t>
            </a:r>
            <a:r>
              <a:rPr lang="nb-NO" sz="1200" dirty="0"/>
              <a:t>.</a:t>
            </a:r>
          </a:p>
          <a:p>
            <a:r>
              <a:rPr lang="nb-NO" sz="1200" b="1" dirty="0"/>
              <a:t>Fase 5:</a:t>
            </a:r>
            <a:r>
              <a:rPr lang="nb-NO" sz="1200" dirty="0"/>
              <a:t> </a:t>
            </a:r>
            <a:r>
              <a:rPr lang="nb-NO" sz="1200" dirty="0" err="1"/>
              <a:t>Verkar</a:t>
            </a:r>
            <a:r>
              <a:rPr lang="nb-NO" sz="1200" dirty="0"/>
              <a:t> alt slik det skal? Var </a:t>
            </a:r>
            <a:r>
              <a:rPr lang="nb-NO" sz="1200" dirty="0" err="1"/>
              <a:t>spelet</a:t>
            </a:r>
            <a:r>
              <a:rPr lang="nb-NO" sz="1200" dirty="0"/>
              <a:t> gøy?</a:t>
            </a:r>
          </a:p>
          <a:p>
            <a:r>
              <a:rPr lang="nb-NO" sz="1200" b="1" dirty="0"/>
              <a:t>Fase 6:</a:t>
            </a:r>
            <a:r>
              <a:rPr lang="nb-NO" sz="1200" dirty="0"/>
              <a:t> Hopp gjerne attende til </a:t>
            </a:r>
            <a:r>
              <a:rPr lang="nb-NO" sz="1200" dirty="0" err="1"/>
              <a:t>tidlegare</a:t>
            </a:r>
            <a:r>
              <a:rPr lang="nb-NO" sz="1200" dirty="0"/>
              <a:t> punkt og </a:t>
            </a:r>
            <a:r>
              <a:rPr lang="nb-NO" sz="1200" dirty="0" err="1"/>
              <a:t>gjer</a:t>
            </a:r>
            <a:r>
              <a:rPr lang="nb-NO" sz="1200" dirty="0"/>
              <a:t> </a:t>
            </a:r>
            <a:r>
              <a:rPr lang="nb-NO" sz="1200" dirty="0" err="1"/>
              <a:t>endringar</a:t>
            </a:r>
            <a:r>
              <a:rPr lang="nb-NO" sz="1200" dirty="0"/>
              <a:t> for å få </a:t>
            </a:r>
            <a:r>
              <a:rPr lang="nb-NO" sz="1200" dirty="0" err="1"/>
              <a:t>eit</a:t>
            </a:r>
            <a:r>
              <a:rPr lang="nb-NO" sz="1200" dirty="0"/>
              <a:t> best </a:t>
            </a:r>
            <a:r>
              <a:rPr lang="nb-NO" sz="1200" dirty="0" err="1"/>
              <a:t>mogleg</a:t>
            </a:r>
            <a:r>
              <a:rPr lang="nb-NO" sz="1200" dirty="0"/>
              <a:t> spel. </a:t>
            </a:r>
            <a:r>
              <a:rPr lang="nb-NO" sz="1200" dirty="0" err="1"/>
              <a:t>Gjer</a:t>
            </a:r>
            <a:r>
              <a:rPr lang="nb-NO" sz="1200" dirty="0"/>
              <a:t> gjerne </a:t>
            </a:r>
            <a:r>
              <a:rPr lang="nb-NO" sz="1200" dirty="0" err="1"/>
              <a:t>endringar</a:t>
            </a:r>
            <a:r>
              <a:rPr lang="nb-NO" sz="1200" dirty="0"/>
              <a:t> i simuleringsprogrammet ditt. Kan det </a:t>
            </a:r>
            <a:r>
              <a:rPr lang="nb-NO" sz="1200" dirty="0" err="1"/>
              <a:t>gjerast</a:t>
            </a:r>
            <a:r>
              <a:rPr lang="nb-NO" sz="1200" dirty="0"/>
              <a:t> </a:t>
            </a:r>
            <a:r>
              <a:rPr lang="nb-NO" sz="1200" dirty="0" err="1"/>
              <a:t>meir</a:t>
            </a:r>
            <a:r>
              <a:rPr lang="nb-NO" sz="1200" dirty="0"/>
              <a:t> effektivt, </a:t>
            </a:r>
            <a:r>
              <a:rPr lang="nb-NO" sz="1200" dirty="0" err="1"/>
              <a:t>enklare</a:t>
            </a:r>
            <a:r>
              <a:rPr lang="nb-NO" sz="1200" dirty="0"/>
              <a:t> eller </a:t>
            </a:r>
            <a:r>
              <a:rPr lang="nb-NO" sz="1200" dirty="0" err="1"/>
              <a:t>ryddigare</a:t>
            </a:r>
            <a:r>
              <a:rPr lang="nb-NO" sz="1200" dirty="0"/>
              <a:t>?</a:t>
            </a:r>
          </a:p>
          <a:p>
            <a:r>
              <a:rPr lang="nb-NO" sz="1200" b="1" dirty="0"/>
              <a:t>Fase 7: </a:t>
            </a:r>
            <a:r>
              <a:rPr lang="nb-NO" sz="1200" dirty="0"/>
              <a:t>Dokumenter heile prosessen </a:t>
            </a:r>
            <a:r>
              <a:rPr lang="nb-NO" sz="1200" dirty="0" err="1"/>
              <a:t>saman</a:t>
            </a:r>
            <a:r>
              <a:rPr lang="nb-NO" sz="1200" dirty="0"/>
              <a:t> med resultatet </a:t>
            </a:r>
            <a:r>
              <a:rPr lang="nb-NO" sz="1200"/>
              <a:t>for sannsynet </a:t>
            </a:r>
            <a:r>
              <a:rPr lang="nb-NO" sz="1200" dirty="0"/>
              <a:t>til </a:t>
            </a:r>
            <a:r>
              <a:rPr lang="nb-NO" sz="1200" dirty="0" err="1"/>
              <a:t>dei</a:t>
            </a:r>
            <a:r>
              <a:rPr lang="nb-NO" sz="1200" dirty="0"/>
              <a:t> ulike utfalla på </a:t>
            </a:r>
            <a:r>
              <a:rPr lang="nb-NO" sz="1200" dirty="0" err="1"/>
              <a:t>ein</a:t>
            </a:r>
            <a:r>
              <a:rPr lang="nb-NO" sz="1200" dirty="0"/>
              <a:t> måte du vel </a:t>
            </a:r>
            <a:r>
              <a:rPr lang="nb-NO" sz="1200" dirty="0" err="1"/>
              <a:t>sjølv</a:t>
            </a:r>
            <a:r>
              <a:rPr lang="nb-NO" sz="1200" dirty="0"/>
              <a:t>.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8FFF7D38-A050-4791-A862-A236A0B58864}"/>
              </a:ext>
            </a:extLst>
          </p:cNvPr>
          <p:cNvSpPr txBox="1"/>
          <p:nvPr/>
        </p:nvSpPr>
        <p:spPr>
          <a:xfrm>
            <a:off x="611935" y="1441922"/>
            <a:ext cx="5507709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err="1"/>
              <a:t>Oppgåve</a:t>
            </a:r>
            <a:endParaRPr lang="nb-NO" sz="1200" b="1" dirty="0"/>
          </a:p>
          <a:p>
            <a:endParaRPr lang="nb-NO" sz="400" b="1" dirty="0"/>
          </a:p>
          <a:p>
            <a:r>
              <a:rPr lang="nb-NO" sz="1200" dirty="0"/>
              <a:t>Bruk terningen eller </a:t>
            </a:r>
            <a:r>
              <a:rPr lang="nb-NO" sz="1200" dirty="0" err="1"/>
              <a:t>lukkehjulet</a:t>
            </a:r>
            <a:r>
              <a:rPr lang="nb-NO" sz="1200" dirty="0"/>
              <a:t> </a:t>
            </a:r>
            <a:r>
              <a:rPr lang="nb-NO" sz="1200" dirty="0" err="1"/>
              <a:t>frå</a:t>
            </a:r>
            <a:r>
              <a:rPr lang="nb-NO" sz="1200" dirty="0"/>
              <a:t> opplegg 17 for å lage </a:t>
            </a:r>
            <a:r>
              <a:rPr lang="nb-NO" sz="1200" dirty="0" err="1"/>
              <a:t>eit</a:t>
            </a:r>
            <a:r>
              <a:rPr lang="nb-NO" sz="1200" dirty="0"/>
              <a:t> spel. Du skal og lage </a:t>
            </a:r>
            <a:r>
              <a:rPr lang="nb-NO" sz="1200" dirty="0" err="1"/>
              <a:t>eit</a:t>
            </a:r>
            <a:r>
              <a:rPr lang="nb-NO" sz="1200" dirty="0"/>
              <a:t> program som du kan bruke til å simulere at du triller to </a:t>
            </a:r>
            <a:r>
              <a:rPr lang="nb-NO" sz="1200" dirty="0" err="1"/>
              <a:t>terningar</a:t>
            </a:r>
            <a:r>
              <a:rPr lang="nb-NO" sz="1200" dirty="0"/>
              <a:t> eller snurrer to gonger på </a:t>
            </a:r>
            <a:r>
              <a:rPr lang="nb-NO" sz="1200" dirty="0" err="1"/>
              <a:t>lukkehjulet</a:t>
            </a:r>
            <a:r>
              <a:rPr lang="nb-NO" sz="1200" dirty="0"/>
              <a:t> og </a:t>
            </a:r>
            <a:r>
              <a:rPr lang="nb-NO" sz="1200" dirty="0" err="1"/>
              <a:t>reknar</a:t>
            </a:r>
            <a:r>
              <a:rPr lang="nb-NO" sz="1200" dirty="0"/>
              <a:t> ut sannsynet for </a:t>
            </a:r>
            <a:r>
              <a:rPr lang="nb-NO" sz="1200" dirty="0" err="1"/>
              <a:t>dei</a:t>
            </a:r>
            <a:r>
              <a:rPr lang="nb-NO" sz="1200" dirty="0"/>
              <a:t> ulike </a:t>
            </a:r>
            <a:r>
              <a:rPr lang="nb-NO" sz="1200" dirty="0" err="1"/>
              <a:t>moglege</a:t>
            </a:r>
            <a:r>
              <a:rPr lang="nb-NO" sz="1200" dirty="0"/>
              <a:t> utfalla.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548A3246-E466-4979-A831-63E5862CFE37}"/>
              </a:ext>
            </a:extLst>
          </p:cNvPr>
          <p:cNvSpPr txBox="1"/>
          <p:nvPr/>
        </p:nvSpPr>
        <p:spPr>
          <a:xfrm>
            <a:off x="652121" y="6555781"/>
            <a:ext cx="275958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/>
              <a:t>HINT</a:t>
            </a:r>
            <a:endParaRPr lang="nb-NO" sz="1200" dirty="0"/>
          </a:p>
          <a:p>
            <a:r>
              <a:rPr lang="nb-NO" sz="1200" dirty="0"/>
              <a:t>Det kan </a:t>
            </a:r>
            <a:r>
              <a:rPr lang="nb-NO" sz="1200" dirty="0" err="1"/>
              <a:t>vere</a:t>
            </a:r>
            <a:r>
              <a:rPr lang="nb-NO" sz="1200" dirty="0"/>
              <a:t> lurt å </a:t>
            </a:r>
            <a:r>
              <a:rPr lang="nb-NO" sz="1200" dirty="0" err="1"/>
              <a:t>teikne</a:t>
            </a:r>
            <a:r>
              <a:rPr lang="nb-NO" sz="1200" dirty="0"/>
              <a:t> </a:t>
            </a:r>
            <a:r>
              <a:rPr lang="nb-NO" sz="1200" dirty="0" err="1"/>
              <a:t>eit</a:t>
            </a:r>
            <a:r>
              <a:rPr lang="nb-NO" sz="1200" dirty="0"/>
              <a:t> </a:t>
            </a:r>
            <a:r>
              <a:rPr lang="nb-NO" sz="1200" dirty="0" err="1"/>
              <a:t>valtre</a:t>
            </a:r>
            <a:r>
              <a:rPr lang="nb-NO" sz="1200" dirty="0"/>
              <a:t> for alle utfalla dine før du tek til å jobbe med simuleringsprogrammet.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FFB4C2F-698D-4560-9BB5-BD172B4A17F4}"/>
              </a:ext>
            </a:extLst>
          </p:cNvPr>
          <p:cNvSpPr txBox="1"/>
          <p:nvPr/>
        </p:nvSpPr>
        <p:spPr>
          <a:xfrm>
            <a:off x="439423" y="5173643"/>
            <a:ext cx="4120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Fase 3: </a:t>
            </a:r>
            <a:r>
              <a:rPr lang="nb-NO" sz="1200" dirty="0"/>
              <a:t>Tid for å lage </a:t>
            </a:r>
            <a:r>
              <a:rPr lang="nb-NO" sz="1200" dirty="0" err="1"/>
              <a:t>spelet</a:t>
            </a:r>
            <a:r>
              <a:rPr lang="nb-NO" sz="1200" dirty="0"/>
              <a:t>, i tillegg til simuleringsprogrammet: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24A9AB7-B8F8-4C16-8884-CBA8B6243071}"/>
              </a:ext>
            </a:extLst>
          </p:cNvPr>
          <p:cNvSpPr txBox="1"/>
          <p:nvPr/>
        </p:nvSpPr>
        <p:spPr>
          <a:xfrm>
            <a:off x="439422" y="4754026"/>
            <a:ext cx="588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Fase 2:</a:t>
            </a:r>
            <a:r>
              <a:rPr lang="nb-NO" sz="1200" dirty="0"/>
              <a:t> Ha ei </a:t>
            </a:r>
            <a:r>
              <a:rPr lang="nb-NO" sz="1200" dirty="0" err="1"/>
              <a:t>idèmyldring</a:t>
            </a:r>
            <a:r>
              <a:rPr lang="nb-NO" sz="1200" dirty="0"/>
              <a:t> for deg </a:t>
            </a:r>
            <a:r>
              <a:rPr lang="nb-NO" sz="1200" dirty="0" err="1"/>
              <a:t>sjølv</a:t>
            </a:r>
            <a:r>
              <a:rPr lang="nb-NO" sz="1200" dirty="0"/>
              <a:t>. </a:t>
            </a:r>
            <a:r>
              <a:rPr lang="nb-NO" sz="1200" dirty="0" err="1"/>
              <a:t>Teikne</a:t>
            </a:r>
            <a:r>
              <a:rPr lang="nb-NO" sz="1200" dirty="0"/>
              <a:t> gjerne ei skisse (eller mange skisser) før du diskuterer med </a:t>
            </a:r>
            <a:r>
              <a:rPr lang="nb-NO" sz="1200" dirty="0" err="1"/>
              <a:t>dei</a:t>
            </a:r>
            <a:r>
              <a:rPr lang="nb-NO" sz="1200" dirty="0"/>
              <a:t> andre. Deretter må gruppa </a:t>
            </a:r>
            <a:r>
              <a:rPr lang="nb-NO" sz="1200" dirty="0" err="1"/>
              <a:t>avgjere</a:t>
            </a:r>
            <a:r>
              <a:rPr lang="nb-NO" sz="1200" dirty="0"/>
              <a:t> korleis </a:t>
            </a:r>
            <a:r>
              <a:rPr lang="nb-NO" sz="1200" dirty="0" err="1"/>
              <a:t>spelet</a:t>
            </a:r>
            <a:r>
              <a:rPr lang="nb-NO" sz="1200" dirty="0"/>
              <a:t> skal sjå ut. </a:t>
            </a:r>
          </a:p>
        </p:txBody>
      </p:sp>
      <p:sp>
        <p:nvSpPr>
          <p:cNvPr id="35" name="Tankeboble: sky 34">
            <a:extLst>
              <a:ext uri="{FF2B5EF4-FFF2-40B4-BE49-F238E27FC236}">
                <a16:creationId xmlns:a16="http://schemas.microsoft.com/office/drawing/2014/main" id="{D6A79197-2A85-4248-8BB1-283887B2B360}"/>
              </a:ext>
            </a:extLst>
          </p:cNvPr>
          <p:cNvSpPr/>
          <p:nvPr/>
        </p:nvSpPr>
        <p:spPr>
          <a:xfrm>
            <a:off x="4152234" y="5448097"/>
            <a:ext cx="2108933" cy="1670298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36" name="Bilde 35">
            <a:extLst>
              <a:ext uri="{FF2B5EF4-FFF2-40B4-BE49-F238E27FC236}">
                <a16:creationId xmlns:a16="http://schemas.microsoft.com/office/drawing/2014/main" id="{B9FB472E-620B-49F4-8CF6-DE070B392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748" y="6175902"/>
            <a:ext cx="687035" cy="559759"/>
          </a:xfrm>
          <a:prstGeom prst="rect">
            <a:avLst/>
          </a:prstGeom>
        </p:spPr>
      </p:pic>
      <p:sp>
        <p:nvSpPr>
          <p:cNvPr id="37" name="TekstSylinder 36">
            <a:extLst>
              <a:ext uri="{FF2B5EF4-FFF2-40B4-BE49-F238E27FC236}">
                <a16:creationId xmlns:a16="http://schemas.microsoft.com/office/drawing/2014/main" id="{600BC731-B8A8-4EEF-AB10-154D91E6653F}"/>
              </a:ext>
            </a:extLst>
          </p:cNvPr>
          <p:cNvSpPr txBox="1"/>
          <p:nvPr/>
        </p:nvSpPr>
        <p:spPr>
          <a:xfrm>
            <a:off x="4630057" y="5697590"/>
            <a:ext cx="125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Kan du lage </a:t>
            </a:r>
            <a:r>
              <a:rPr lang="nb-NO" sz="1200" dirty="0" err="1"/>
              <a:t>eit</a:t>
            </a:r>
            <a:r>
              <a:rPr lang="nb-NO" sz="1200" dirty="0"/>
              <a:t> flytskjema her?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316E250-9E79-43B8-97AA-ED47C2CB8B3C}"/>
              </a:ext>
            </a:extLst>
          </p:cNvPr>
          <p:cNvSpPr txBox="1"/>
          <p:nvPr/>
        </p:nvSpPr>
        <p:spPr>
          <a:xfrm>
            <a:off x="606327" y="5440703"/>
            <a:ext cx="3211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Endre det </a:t>
            </a:r>
            <a:r>
              <a:rPr lang="nb-NO" sz="1200" dirty="0" err="1"/>
              <a:t>tidlegare</a:t>
            </a:r>
            <a:r>
              <a:rPr lang="nb-NO" sz="1200" dirty="0"/>
              <a:t> simuleringsprogrammet (</a:t>
            </a:r>
            <a:r>
              <a:rPr lang="nb-NO" sz="1200" dirty="0" err="1"/>
              <a:t>frå</a:t>
            </a:r>
            <a:r>
              <a:rPr lang="nb-NO" sz="1200" dirty="0"/>
              <a:t> opplegg 17 og 18) til å kunne brukast for å simulere trilling av to </a:t>
            </a:r>
            <a:r>
              <a:rPr lang="nb-NO" sz="1200" dirty="0" err="1"/>
              <a:t>terningar</a:t>
            </a:r>
            <a:r>
              <a:rPr lang="nb-NO" sz="1200" dirty="0"/>
              <a:t>, eller å snurre to gonger på </a:t>
            </a:r>
            <a:r>
              <a:rPr lang="nb-NO" sz="1200" dirty="0" err="1"/>
              <a:t>lukkehjulet</a:t>
            </a:r>
            <a:r>
              <a:rPr lang="nb-NO" sz="1200" dirty="0"/>
              <a:t>, og </a:t>
            </a:r>
            <a:r>
              <a:rPr lang="nb-NO" sz="1200" dirty="0" err="1"/>
              <a:t>rekne</a:t>
            </a:r>
            <a:r>
              <a:rPr lang="nb-NO" sz="1200" dirty="0"/>
              <a:t> ut sannsynet for </a:t>
            </a:r>
            <a:r>
              <a:rPr lang="nb-NO" sz="1200" dirty="0" err="1"/>
              <a:t>dei</a:t>
            </a:r>
            <a:r>
              <a:rPr lang="nb-NO" sz="1200" dirty="0"/>
              <a:t> ulike utfalla.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C958FC4-1A3E-456F-A9E3-776C6950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  <p:pic>
        <p:nvPicPr>
          <p:cNvPr id="8" name="Bilde 7" descr="Et bilde som inneholder tekst, innendørs, fargerik&#10;&#10;Automatisk generert beskrivelse">
            <a:extLst>
              <a:ext uri="{FF2B5EF4-FFF2-40B4-BE49-F238E27FC236}">
                <a16:creationId xmlns:a16="http://schemas.microsoft.com/office/drawing/2014/main" id="{0E28D4EF-D9C3-47C9-9135-7F202C688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7" y="2618147"/>
            <a:ext cx="1869400" cy="1246889"/>
          </a:xfrm>
          <a:prstGeom prst="rect">
            <a:avLst/>
          </a:prstGeom>
        </p:spPr>
      </p:pic>
      <p:pic>
        <p:nvPicPr>
          <p:cNvPr id="12" name="Bilde 11" descr="Et bilde som inneholder kart&#10;&#10;Automatisk generert beskrivelse">
            <a:extLst>
              <a:ext uri="{FF2B5EF4-FFF2-40B4-BE49-F238E27FC236}">
                <a16:creationId xmlns:a16="http://schemas.microsoft.com/office/drawing/2014/main" id="{EF0C4763-59D6-4CE1-91B7-A52F03FF0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96" y="2614921"/>
            <a:ext cx="1839132" cy="12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29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478712</TotalTime>
  <Words>822</Words>
  <Application>Microsoft Macintosh PowerPoint</Application>
  <PresentationFormat>A4 Paper (210x297 mm)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Office-tema</vt:lpstr>
      <vt:lpstr>Opplegg 19 - Sannsyn og valtre</vt:lpstr>
      <vt:lpstr>Lag eit spel - og tilpass programmet som simulerer sannsynet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1512</cp:revision>
  <dcterms:created xsi:type="dcterms:W3CDTF">2018-11-04T16:46:19Z</dcterms:created>
  <dcterms:modified xsi:type="dcterms:W3CDTF">2021-11-10T11:32:37Z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