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76" r:id="rId5"/>
    <p:sldId id="377"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7EEA97-16B2-423C-9AA3-64FB1F3EE0DC}"/>
              </a:ext>
            </a:extLst>
          </p:cNvPr>
          <p:cNvSpPr>
            <a:spLocks noGrp="1"/>
          </p:cNvSpPr>
          <p:nvPr>
            <p:ph type="title"/>
          </p:nvPr>
        </p:nvSpPr>
        <p:spPr>
          <a:xfrm>
            <a:off x="471488" y="157670"/>
            <a:ext cx="5915025" cy="916706"/>
          </a:xfrm>
        </p:spPr>
        <p:txBody>
          <a:bodyPr>
            <a:normAutofit fontScale="90000"/>
          </a:bodyPr>
          <a:lstStyle/>
          <a:p>
            <a:r>
              <a:rPr lang="nb-NO" dirty="0"/>
              <a:t>Opplegg 24 - Statistikk og spredningsmål</a:t>
            </a:r>
          </a:p>
        </p:txBody>
      </p:sp>
      <mc:AlternateContent xmlns:mc="http://schemas.openxmlformats.org/markup-compatibility/2006" xmlns:a14="http://schemas.microsoft.com/office/drawing/2010/main">
        <mc:Choice Requires="a14">
          <p:sp>
            <p:nvSpPr>
              <p:cNvPr id="3" name="Plassholder for innhold 2">
                <a:extLst>
                  <a:ext uri="{FF2B5EF4-FFF2-40B4-BE49-F238E27FC236}">
                    <a16:creationId xmlns:a16="http://schemas.microsoft.com/office/drawing/2014/main" id="{5464B756-75EF-457D-AC46-A930D3D6564D}"/>
                  </a:ext>
                </a:extLst>
              </p:cNvPr>
              <p:cNvSpPr>
                <a:spLocks noGrp="1"/>
              </p:cNvSpPr>
              <p:nvPr>
                <p:ph idx="1"/>
              </p:nvPr>
            </p:nvSpPr>
            <p:spPr>
              <a:xfrm>
                <a:off x="471488" y="2658894"/>
                <a:ext cx="5915025" cy="7189955"/>
              </a:xfrm>
            </p:spPr>
            <p:txBody>
              <a:bodyPr>
                <a:normAutofit lnSpcReduction="10000"/>
              </a:bodyPr>
              <a:lstStyle/>
              <a:p>
                <a:pPr marL="0" indent="0">
                  <a:lnSpc>
                    <a:spcPct val="120000"/>
                  </a:lnSpc>
                  <a:buNone/>
                </a:pPr>
                <a:r>
                  <a:rPr lang="nb-NO" sz="1200" dirty="0"/>
                  <a:t>På Bore skole er det 23 lærere, og disse har alle notert hvilken skostørrelse de bruker. Resultatet ble: 39, 40, 37, 37, 39, 38, 39, 36, 43, 38, 37, 38, 39, 42, 43, 38, 38, 38, 44, 40, 37, 39 og 43.</a:t>
                </a:r>
              </a:p>
              <a:p>
                <a:pPr marL="0" indent="0">
                  <a:lnSpc>
                    <a:spcPct val="120000"/>
                  </a:lnSpc>
                  <a:buNone/>
                </a:pPr>
                <a:r>
                  <a:rPr lang="nb-NO" sz="1200" dirty="0"/>
                  <a:t>Dette er ganske uoversiktlig, derfor finnes det flere måter å få bedre oversikt over innsamlede data på. Vi kan for eksempel se på ulike spredningsmål. De sier noe om hvor mye målingene varierer.</a:t>
                </a:r>
              </a:p>
              <a:p>
                <a:pPr marL="0" indent="0">
                  <a:buNone/>
                </a:pPr>
                <a:endParaRPr lang="nb-NO" sz="1200" dirty="0"/>
              </a:p>
              <a:p>
                <a:pPr marL="0" indent="0">
                  <a:buNone/>
                </a:pPr>
                <a:r>
                  <a:rPr lang="nb-NO" sz="1200" b="1" u="sng" dirty="0"/>
                  <a:t>Spredningsmål</a:t>
                </a:r>
              </a:p>
              <a:p>
                <a:pPr marL="0" indent="0">
                  <a:spcAft>
                    <a:spcPts val="750"/>
                  </a:spcAft>
                  <a:buNone/>
                </a:pPr>
                <a:r>
                  <a:rPr lang="nb-NO" sz="1200" b="1" dirty="0"/>
                  <a:t>Variasjonsbredde</a:t>
                </a:r>
                <a:r>
                  <a:rPr lang="nb-NO" sz="1200" dirty="0"/>
                  <a:t> – er forskjellen mellom høyeste og laveste måling. I vårt eksempel blir det: </a:t>
                </a:r>
                <a:endParaRPr lang="nb-NO" sz="1200" b="1" dirty="0"/>
              </a:p>
              <a:p>
                <a:pPr marL="0" indent="0">
                  <a:buNone/>
                </a:pPr>
                <a14:m>
                  <m:oMathPara xmlns:m="http://schemas.openxmlformats.org/officeDocument/2006/math">
                    <m:oMathParaPr>
                      <m:jc m:val="centerGroup"/>
                    </m:oMathParaPr>
                    <m:oMath xmlns:m="http://schemas.openxmlformats.org/officeDocument/2006/math">
                      <m:r>
                        <a:rPr lang="nb-NO" sz="1200" i="1">
                          <a:latin typeface="Cambria Math" panose="02040503050406030204" pitchFamily="18" charset="0"/>
                        </a:rPr>
                        <m:t>44−36=8</m:t>
                      </m:r>
                    </m:oMath>
                  </m:oMathPara>
                </a14:m>
                <a:endParaRPr lang="nb-NO" sz="1200" dirty="0"/>
              </a:p>
              <a:p>
                <a:pPr marL="0" indent="0">
                  <a:buNone/>
                </a:pPr>
                <a:r>
                  <a:rPr lang="nb-NO" sz="1200" b="1" dirty="0"/>
                  <a:t>Varians</a:t>
                </a:r>
                <a:r>
                  <a:rPr lang="nb-NO" sz="1200" dirty="0"/>
                  <a:t> – den sier noe om hvor langt fra gjennomsnittet alle målingene er. Først må vi regne ut gjennomsnittet, og det i opplegg 20, og fikk at gjennomsnittet var 39.</a:t>
                </a:r>
              </a:p>
              <a:p>
                <a:pPr marL="0" indent="0">
                  <a:buNone/>
                </a:pPr>
                <a:r>
                  <a:rPr lang="nb-NO" sz="1200" dirty="0"/>
                  <a:t>Deretter må vi ta differansen mellom målingen og gjennomsnittet, og opphøye det i andre. Dette multipliserer vi med frekvensen til målingen, for den sier hvor mange av målingen vi har. Til slutt summerer vi svarene vi får for alle målingene våre og dividerer med antall målinger. Det er lurt å bruke en frekvenstabell for å gjøre dette, ellers er det fort gjort å gå i surr. I vårt eksempel blir det slik:</a:t>
                </a:r>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r>
                  <a:rPr lang="nb-NO" sz="1200" dirty="0"/>
                  <a:t>Der vi til slutt må ta summen og dele på antall målinger: </a:t>
                </a:r>
                <a14:m>
                  <m:oMath xmlns:m="http://schemas.openxmlformats.org/officeDocument/2006/math">
                    <m:f>
                      <m:fPr>
                        <m:ctrlPr>
                          <a:rPr lang="nb-NO" sz="1200" i="1">
                            <a:latin typeface="Cambria Math" panose="02040503050406030204" pitchFamily="18" charset="0"/>
                          </a:rPr>
                        </m:ctrlPr>
                      </m:fPr>
                      <m:num>
                        <m:r>
                          <a:rPr lang="nb-NO" sz="1200" i="1">
                            <a:latin typeface="Cambria Math" panose="02040503050406030204" pitchFamily="18" charset="0"/>
                          </a:rPr>
                          <m:t>115</m:t>
                        </m:r>
                      </m:num>
                      <m:den>
                        <m:r>
                          <a:rPr lang="nb-NO" sz="1200" i="1">
                            <a:latin typeface="Cambria Math" panose="02040503050406030204" pitchFamily="18" charset="0"/>
                          </a:rPr>
                          <m:t>23</m:t>
                        </m:r>
                      </m:den>
                    </m:f>
                    <m:r>
                      <a:rPr lang="nb-NO" sz="1200" i="1">
                        <a:latin typeface="Cambria Math" panose="02040503050406030204" pitchFamily="18" charset="0"/>
                      </a:rPr>
                      <m:t>≈5</m:t>
                    </m:r>
                  </m:oMath>
                </a14:m>
                <a:endParaRPr lang="nb-NO" sz="1200" dirty="0"/>
              </a:p>
              <a:p>
                <a:pPr marL="0" indent="0">
                  <a:buNone/>
                </a:pPr>
                <a:endParaRPr lang="nb-NO" sz="400" dirty="0"/>
              </a:p>
              <a:p>
                <a:pPr marL="0" indent="0">
                  <a:buNone/>
                </a:pPr>
                <a:r>
                  <a:rPr lang="nb-NO" sz="1200" b="1" dirty="0"/>
                  <a:t>Standardavvik</a:t>
                </a:r>
                <a:r>
                  <a:rPr lang="nb-NO" sz="1200" dirty="0"/>
                  <a:t> – er kvadratroten av variansen. I vårt eksempel blir det:</a:t>
                </a:r>
              </a:p>
              <a:p>
                <a:pPr marL="0" indent="0">
                  <a:buNone/>
                </a:pPr>
                <a:endParaRPr lang="nb-NO" sz="1200" dirty="0"/>
              </a:p>
              <a:p>
                <a:pPr marL="0" indent="0" algn="ctr">
                  <a:buNone/>
                </a:pPr>
                <a14:m>
                  <m:oMathPara xmlns:m="http://schemas.openxmlformats.org/officeDocument/2006/math">
                    <m:oMathParaPr>
                      <m:jc m:val="centerGroup"/>
                    </m:oMathParaPr>
                    <m:oMath xmlns:m="http://schemas.openxmlformats.org/officeDocument/2006/math">
                      <m:rad>
                        <m:radPr>
                          <m:degHide m:val="on"/>
                          <m:ctrlPr>
                            <a:rPr lang="nb-NO" sz="1200" i="1">
                              <a:latin typeface="Cambria Math" panose="02040503050406030204" pitchFamily="18" charset="0"/>
                            </a:rPr>
                          </m:ctrlPr>
                        </m:radPr>
                        <m:deg/>
                        <m:e>
                          <m:r>
                            <a:rPr lang="nb-NO" sz="1200" i="1">
                              <a:latin typeface="Cambria Math" panose="02040503050406030204" pitchFamily="18" charset="0"/>
                            </a:rPr>
                            <m:t>5</m:t>
                          </m:r>
                        </m:e>
                      </m:rad>
                      <m:r>
                        <a:rPr lang="nb-NO" sz="1200" i="1">
                          <a:latin typeface="Cambria Math" panose="02040503050406030204" pitchFamily="18" charset="0"/>
                        </a:rPr>
                        <m:t>≈2,2</m:t>
                      </m:r>
                    </m:oMath>
                  </m:oMathPara>
                </a14:m>
                <a:endParaRPr lang="nb-NO" sz="1200" dirty="0"/>
              </a:p>
            </p:txBody>
          </p:sp>
        </mc:Choice>
        <mc:Fallback xmlns="">
          <p:sp>
            <p:nvSpPr>
              <p:cNvPr id="3" name="Plassholder for innhold 2">
                <a:extLst>
                  <a:ext uri="{FF2B5EF4-FFF2-40B4-BE49-F238E27FC236}">
                    <a16:creationId xmlns:a16="http://schemas.microsoft.com/office/drawing/2014/main" id="{5464B756-75EF-457D-AC46-A930D3D6564D}"/>
                  </a:ext>
                </a:extLst>
              </p:cNvPr>
              <p:cNvSpPr>
                <a:spLocks noGrp="1" noRot="1" noChangeAspect="1" noMove="1" noResize="1" noEditPoints="1" noAdjustHandles="1" noChangeArrowheads="1" noChangeShapeType="1" noTextEdit="1"/>
              </p:cNvSpPr>
              <p:nvPr>
                <p:ph idx="1"/>
              </p:nvPr>
            </p:nvSpPr>
            <p:spPr>
              <a:xfrm>
                <a:off x="471488" y="2658894"/>
                <a:ext cx="5915025" cy="7189955"/>
              </a:xfrm>
              <a:blipFill>
                <a:blip r:embed="rId2"/>
                <a:stretch>
                  <a:fillRect r="-412"/>
                </a:stretch>
              </a:blipFill>
            </p:spPr>
            <p:txBody>
              <a:bodyPr/>
              <a:lstStyle/>
              <a:p>
                <a:r>
                  <a:rPr lang="nb-NO">
                    <a:noFill/>
                  </a:rPr>
                  <a:t> </a:t>
                </a:r>
              </a:p>
            </p:txBody>
          </p:sp>
        </mc:Fallback>
      </mc:AlternateContent>
      <p:pic>
        <p:nvPicPr>
          <p:cNvPr id="5" name="Bilde 4">
            <a:extLst>
              <a:ext uri="{FF2B5EF4-FFF2-40B4-BE49-F238E27FC236}">
                <a16:creationId xmlns:a16="http://schemas.microsoft.com/office/drawing/2014/main" id="{E00C53A0-F6A3-419E-981C-F6F13ACC492B}"/>
              </a:ext>
            </a:extLst>
          </p:cNvPr>
          <p:cNvPicPr>
            <a:picLocks noChangeAspect="1"/>
          </p:cNvPicPr>
          <p:nvPr/>
        </p:nvPicPr>
        <p:blipFill>
          <a:blip r:embed="rId3"/>
          <a:stretch>
            <a:fillRect/>
          </a:stretch>
        </p:blipFill>
        <p:spPr>
          <a:xfrm>
            <a:off x="1577928" y="6467675"/>
            <a:ext cx="3702144" cy="1871350"/>
          </a:xfrm>
          <a:prstGeom prst="rect">
            <a:avLst/>
          </a:prstGeom>
        </p:spPr>
      </p:pic>
      <p:sp>
        <p:nvSpPr>
          <p:cNvPr id="4" name="Plassholder for lysbildenummer 3">
            <a:extLst>
              <a:ext uri="{FF2B5EF4-FFF2-40B4-BE49-F238E27FC236}">
                <a16:creationId xmlns:a16="http://schemas.microsoft.com/office/drawing/2014/main" id="{70A6CF92-15C0-44A4-B673-AA7F9CD18D11}"/>
              </a:ext>
            </a:extLst>
          </p:cNvPr>
          <p:cNvSpPr>
            <a:spLocks noGrp="1"/>
          </p:cNvSpPr>
          <p:nvPr>
            <p:ph type="sldNum" sz="quarter" idx="12"/>
          </p:nvPr>
        </p:nvSpPr>
        <p:spPr/>
        <p:txBody>
          <a:bodyPr/>
          <a:lstStyle/>
          <a:p>
            <a:fld id="{8BCDA449-1FD9-4B7A-9E85-B244E6DC9C56}" type="slidenum">
              <a:rPr lang="nb-NO" smtClean="0"/>
              <a:t>1</a:t>
            </a:fld>
            <a:endParaRPr lang="nb-NO"/>
          </a:p>
        </p:txBody>
      </p:sp>
      <p:pic>
        <p:nvPicPr>
          <p:cNvPr id="8" name="Bilde 7">
            <a:extLst>
              <a:ext uri="{FF2B5EF4-FFF2-40B4-BE49-F238E27FC236}">
                <a16:creationId xmlns:a16="http://schemas.microsoft.com/office/drawing/2014/main" id="{C453CE4D-F65D-49E0-95EE-98374662B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07" y="1131184"/>
            <a:ext cx="3544343" cy="1470902"/>
          </a:xfrm>
          <a:prstGeom prst="rect">
            <a:avLst/>
          </a:prstGeom>
        </p:spPr>
      </p:pic>
    </p:spTree>
    <p:extLst>
      <p:ext uri="{BB962C8B-B14F-4D97-AF65-F5344CB8AC3E}">
        <p14:creationId xmlns:p14="http://schemas.microsoft.com/office/powerpoint/2010/main" val="3643744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e 13" descr="Et bilde som inneholder elektronikk, krets&#10;&#10;Automatisk generert beskrivelse">
            <a:extLst>
              <a:ext uri="{FF2B5EF4-FFF2-40B4-BE49-F238E27FC236}">
                <a16:creationId xmlns:a16="http://schemas.microsoft.com/office/drawing/2014/main" id="{79350FEB-5C7D-4F14-A067-2085D2D125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90" y="3499495"/>
            <a:ext cx="1859929" cy="1859929"/>
          </a:xfrm>
          <a:prstGeom prst="rect">
            <a:avLst/>
          </a:prstGeom>
        </p:spPr>
      </p:pic>
      <p:sp>
        <p:nvSpPr>
          <p:cNvPr id="2" name="Tittel 1">
            <a:extLst>
              <a:ext uri="{FF2B5EF4-FFF2-40B4-BE49-F238E27FC236}">
                <a16:creationId xmlns:a16="http://schemas.microsoft.com/office/drawing/2014/main" id="{23A4ED86-E345-4991-96DA-402F4CC3CCB7}"/>
              </a:ext>
            </a:extLst>
          </p:cNvPr>
          <p:cNvSpPr>
            <a:spLocks noGrp="1"/>
          </p:cNvSpPr>
          <p:nvPr>
            <p:ph type="title"/>
          </p:nvPr>
        </p:nvSpPr>
        <p:spPr>
          <a:xfrm>
            <a:off x="690766" y="113451"/>
            <a:ext cx="5445531" cy="1044480"/>
          </a:xfrm>
        </p:spPr>
        <p:txBody>
          <a:bodyPr>
            <a:normAutofit fontScale="90000"/>
          </a:bodyPr>
          <a:lstStyle/>
          <a:p>
            <a:r>
              <a:rPr lang="nb-NO" sz="3600" dirty="0"/>
              <a:t>Lag en standardavvikskalkulator</a:t>
            </a:r>
            <a:br>
              <a:rPr lang="nb-NO" dirty="0"/>
            </a:br>
            <a:r>
              <a:rPr lang="nb-NO" sz="2000" dirty="0"/>
              <a:t>- og en del av statistikkutstillingen deres</a:t>
            </a:r>
          </a:p>
        </p:txBody>
      </p:sp>
      <p:sp>
        <p:nvSpPr>
          <p:cNvPr id="4" name="TekstSylinder 3">
            <a:extLst>
              <a:ext uri="{FF2B5EF4-FFF2-40B4-BE49-F238E27FC236}">
                <a16:creationId xmlns:a16="http://schemas.microsoft.com/office/drawing/2014/main" id="{6D02AA41-71FA-4A34-AAEA-F01E9024E9F4}"/>
              </a:ext>
            </a:extLst>
          </p:cNvPr>
          <p:cNvSpPr txBox="1"/>
          <p:nvPr/>
        </p:nvSpPr>
        <p:spPr>
          <a:xfrm>
            <a:off x="793566" y="1206393"/>
            <a:ext cx="5239930" cy="1508105"/>
          </a:xfrm>
          <a:prstGeom prst="rect">
            <a:avLst/>
          </a:prstGeom>
          <a:noFill/>
          <a:ln>
            <a:solidFill>
              <a:schemeClr val="tx1"/>
            </a:solidFill>
          </a:ln>
        </p:spPr>
        <p:txBody>
          <a:bodyPr wrap="square" rtlCol="0">
            <a:spAutoFit/>
          </a:bodyPr>
          <a:lstStyle/>
          <a:p>
            <a:r>
              <a:rPr lang="nb-NO" sz="1200" b="1" dirty="0"/>
              <a:t>Oppgave</a:t>
            </a:r>
          </a:p>
          <a:p>
            <a:endParaRPr lang="nb-NO" sz="400" b="1" dirty="0"/>
          </a:p>
          <a:p>
            <a:r>
              <a:rPr lang="nb-NO" sz="1200" dirty="0"/>
              <a:t>Design en statistisk undersøkelse som samler inn data i naturfag, samle resultatene i en frekvenstabell og lag et program som regner ut standardavviket.</a:t>
            </a:r>
          </a:p>
          <a:p>
            <a:endParaRPr lang="nb-NO" sz="400" dirty="0"/>
          </a:p>
          <a:p>
            <a:r>
              <a:rPr lang="nb-NO" sz="1200" dirty="0"/>
              <a:t>Lag en del av utstillingen med en beskrivelse av undersøkelsen og resultatet. Det kan være en plakat, en tredimensjonal modell, en beskrivelse eller noe helt annet. Tenk gjennom hvordan dere skal utforme utstillingen for å få fram det dere gjorde på en god og effektiv måte.</a:t>
            </a:r>
          </a:p>
        </p:txBody>
      </p:sp>
      <p:sp>
        <p:nvSpPr>
          <p:cNvPr id="15" name="Tankeboble: sky 14">
            <a:extLst>
              <a:ext uri="{FF2B5EF4-FFF2-40B4-BE49-F238E27FC236}">
                <a16:creationId xmlns:a16="http://schemas.microsoft.com/office/drawing/2014/main" id="{F09D0EE8-174C-45A9-8244-917B9640925C}"/>
              </a:ext>
            </a:extLst>
          </p:cNvPr>
          <p:cNvSpPr/>
          <p:nvPr/>
        </p:nvSpPr>
        <p:spPr>
          <a:xfrm>
            <a:off x="3392159" y="5958958"/>
            <a:ext cx="1730271" cy="1443640"/>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16" name="Bilde 15">
            <a:extLst>
              <a:ext uri="{FF2B5EF4-FFF2-40B4-BE49-F238E27FC236}">
                <a16:creationId xmlns:a16="http://schemas.microsoft.com/office/drawing/2014/main" id="{CA6B847D-1C13-4BD0-83F2-700CD8D580BE}"/>
              </a:ext>
            </a:extLst>
          </p:cNvPr>
          <p:cNvPicPr>
            <a:picLocks noChangeAspect="1"/>
          </p:cNvPicPr>
          <p:nvPr/>
        </p:nvPicPr>
        <p:blipFill>
          <a:blip r:embed="rId3"/>
          <a:stretch>
            <a:fillRect/>
          </a:stretch>
        </p:blipFill>
        <p:spPr>
          <a:xfrm>
            <a:off x="3812304" y="6575053"/>
            <a:ext cx="687035" cy="559759"/>
          </a:xfrm>
          <a:prstGeom prst="rect">
            <a:avLst/>
          </a:prstGeom>
        </p:spPr>
      </p:pic>
      <p:sp>
        <p:nvSpPr>
          <p:cNvPr id="17" name="TekstSylinder 16">
            <a:extLst>
              <a:ext uri="{FF2B5EF4-FFF2-40B4-BE49-F238E27FC236}">
                <a16:creationId xmlns:a16="http://schemas.microsoft.com/office/drawing/2014/main" id="{8C311345-2626-4E64-B58E-4FAEB2BF2657}"/>
              </a:ext>
            </a:extLst>
          </p:cNvPr>
          <p:cNvSpPr txBox="1"/>
          <p:nvPr/>
        </p:nvSpPr>
        <p:spPr>
          <a:xfrm>
            <a:off x="3692497" y="6097604"/>
            <a:ext cx="1253332" cy="461665"/>
          </a:xfrm>
          <a:prstGeom prst="rect">
            <a:avLst/>
          </a:prstGeom>
          <a:noFill/>
        </p:spPr>
        <p:txBody>
          <a:bodyPr wrap="square" rtlCol="0">
            <a:spAutoFit/>
          </a:bodyPr>
          <a:lstStyle/>
          <a:p>
            <a:r>
              <a:rPr lang="nb-NO" sz="1200" dirty="0"/>
              <a:t>Kan du lage et flytskjema her?</a:t>
            </a:r>
          </a:p>
        </p:txBody>
      </p:sp>
      <p:sp>
        <p:nvSpPr>
          <p:cNvPr id="3" name="TekstSylinder 2">
            <a:extLst>
              <a:ext uri="{FF2B5EF4-FFF2-40B4-BE49-F238E27FC236}">
                <a16:creationId xmlns:a16="http://schemas.microsoft.com/office/drawing/2014/main" id="{F0D24079-15A8-4BF8-891B-7BF84619F198}"/>
              </a:ext>
            </a:extLst>
          </p:cNvPr>
          <p:cNvSpPr txBox="1"/>
          <p:nvPr/>
        </p:nvSpPr>
        <p:spPr>
          <a:xfrm>
            <a:off x="413433" y="5965871"/>
            <a:ext cx="2377006" cy="1815882"/>
          </a:xfrm>
          <a:prstGeom prst="rect">
            <a:avLst/>
          </a:prstGeom>
          <a:noFill/>
        </p:spPr>
        <p:txBody>
          <a:bodyPr wrap="square" rtlCol="0">
            <a:spAutoFit/>
          </a:bodyPr>
          <a:lstStyle/>
          <a:p>
            <a:r>
              <a:rPr lang="nb-NO" sz="1200" b="1" dirty="0"/>
              <a:t>Fase 3: </a:t>
            </a:r>
            <a:r>
              <a:rPr lang="nb-NO" sz="1200" dirty="0"/>
              <a:t>Lag første versjon av programmet for å beregne standardavvik. Lag eventuelt et program for å bruke </a:t>
            </a:r>
            <a:r>
              <a:rPr lang="nb-NO" sz="1200" dirty="0" err="1"/>
              <a:t>micro:biten</a:t>
            </a:r>
            <a:r>
              <a:rPr lang="nb-NO" sz="1200" dirty="0"/>
              <a:t> til å foreta målinger. Lag det dere trenger til utstillingen.</a:t>
            </a:r>
          </a:p>
          <a:p>
            <a:endParaRPr lang="nb-NO" sz="400" dirty="0"/>
          </a:p>
          <a:p>
            <a:r>
              <a:rPr lang="nb-NO" sz="1200" b="1" dirty="0"/>
              <a:t>Fase 4:</a:t>
            </a:r>
            <a:r>
              <a:rPr lang="nb-NO" sz="1200" dirty="0"/>
              <a:t> Test programmet, får dere et svar som virker fornuftig?</a:t>
            </a:r>
          </a:p>
          <a:p>
            <a:endParaRPr lang="nb-NO" sz="1200" dirty="0"/>
          </a:p>
        </p:txBody>
      </p:sp>
      <p:sp>
        <p:nvSpPr>
          <p:cNvPr id="5" name="Plassholder for lysbildenummer 4">
            <a:extLst>
              <a:ext uri="{FF2B5EF4-FFF2-40B4-BE49-F238E27FC236}">
                <a16:creationId xmlns:a16="http://schemas.microsoft.com/office/drawing/2014/main" id="{4FBD724F-71C0-4B84-8F61-0769B848680B}"/>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7" name="Bilde 6" descr="Et bilde som inneholder tekst&#10;&#10;Automatisk generert beskrivelse">
            <a:extLst>
              <a:ext uri="{FF2B5EF4-FFF2-40B4-BE49-F238E27FC236}">
                <a16:creationId xmlns:a16="http://schemas.microsoft.com/office/drawing/2014/main" id="{D90E443C-32A6-4F16-A5C3-B4CBEFD95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0589" y="3710494"/>
            <a:ext cx="1887182" cy="1235281"/>
          </a:xfrm>
          <a:prstGeom prst="rect">
            <a:avLst/>
          </a:prstGeom>
        </p:spPr>
      </p:pic>
      <p:sp>
        <p:nvSpPr>
          <p:cNvPr id="6" name="TekstSylinder 5">
            <a:extLst>
              <a:ext uri="{FF2B5EF4-FFF2-40B4-BE49-F238E27FC236}">
                <a16:creationId xmlns:a16="http://schemas.microsoft.com/office/drawing/2014/main" id="{6A51BEC3-0AF0-436E-88E1-B88DED36B6CD}"/>
              </a:ext>
            </a:extLst>
          </p:cNvPr>
          <p:cNvSpPr txBox="1"/>
          <p:nvPr/>
        </p:nvSpPr>
        <p:spPr>
          <a:xfrm>
            <a:off x="413433" y="2915429"/>
            <a:ext cx="5973080" cy="646331"/>
          </a:xfrm>
          <a:prstGeom prst="rect">
            <a:avLst/>
          </a:prstGeom>
          <a:noFill/>
        </p:spPr>
        <p:txBody>
          <a:bodyPr wrap="square" rtlCol="0">
            <a:spAutoFit/>
          </a:bodyPr>
          <a:lstStyle/>
          <a:p>
            <a:r>
              <a:rPr lang="nb-NO" sz="1200" b="1" dirty="0"/>
              <a:t>Fase 1: </a:t>
            </a:r>
            <a:r>
              <a:rPr lang="nb-NO" sz="1200" dirty="0"/>
              <a:t>Undersøk gjerne hvilke ulike typer data som kan være fornuftig å samle inn. Vil dere bruke </a:t>
            </a:r>
            <a:r>
              <a:rPr lang="nb-NO" sz="1200" dirty="0" err="1"/>
              <a:t>micro:bit</a:t>
            </a:r>
            <a:r>
              <a:rPr lang="nb-NO" sz="1200" dirty="0"/>
              <a:t> til dette, eller en spørreundersøkelse? Hvordan skal denne delen av utstillingen se ut? Let etter inspirasjon fra forskjellige typer kilder.</a:t>
            </a:r>
          </a:p>
        </p:txBody>
      </p:sp>
      <p:sp>
        <p:nvSpPr>
          <p:cNvPr id="8" name="TekstSylinder 7">
            <a:extLst>
              <a:ext uri="{FF2B5EF4-FFF2-40B4-BE49-F238E27FC236}">
                <a16:creationId xmlns:a16="http://schemas.microsoft.com/office/drawing/2014/main" id="{CCBB5C5A-2B34-4D0F-ADB0-1E30584094BD}"/>
              </a:ext>
            </a:extLst>
          </p:cNvPr>
          <p:cNvSpPr txBox="1"/>
          <p:nvPr/>
        </p:nvSpPr>
        <p:spPr>
          <a:xfrm>
            <a:off x="413433" y="5104533"/>
            <a:ext cx="6000195" cy="1015663"/>
          </a:xfrm>
          <a:prstGeom prst="rect">
            <a:avLst/>
          </a:prstGeom>
          <a:noFill/>
        </p:spPr>
        <p:txBody>
          <a:bodyPr wrap="square" rtlCol="0">
            <a:spAutoFit/>
          </a:bodyPr>
          <a:lstStyle/>
          <a:p>
            <a:r>
              <a:rPr lang="nb-NO" sz="1200" b="1" dirty="0"/>
              <a:t>Fase 2: </a:t>
            </a:r>
            <a:r>
              <a:rPr lang="nb-NO" sz="1200" dirty="0"/>
              <a:t>Hvilke farger vil dere bruke i utstillingen? Skal dere bruke noen spesielle materialer? Vil dere bare bruke papir i flere farger, eller materialer som silkepapir, stoffbiter, garn, papp? Skal dere bygge en modell av noe? Lag en skisse over hvordan dere ønsker at utstillingen skal bli til slutt.</a:t>
            </a:r>
          </a:p>
          <a:p>
            <a:endParaRPr lang="nb-NO" sz="1200" dirty="0"/>
          </a:p>
        </p:txBody>
      </p:sp>
      <p:sp>
        <p:nvSpPr>
          <p:cNvPr id="11" name="TekstSylinder 10">
            <a:extLst>
              <a:ext uri="{FF2B5EF4-FFF2-40B4-BE49-F238E27FC236}">
                <a16:creationId xmlns:a16="http://schemas.microsoft.com/office/drawing/2014/main" id="{73738D4B-7E5D-48CA-A72B-A69DE2903B7A}"/>
              </a:ext>
            </a:extLst>
          </p:cNvPr>
          <p:cNvSpPr txBox="1"/>
          <p:nvPr/>
        </p:nvSpPr>
        <p:spPr>
          <a:xfrm>
            <a:off x="413432" y="7662969"/>
            <a:ext cx="5916483" cy="1538883"/>
          </a:xfrm>
          <a:prstGeom prst="rect">
            <a:avLst/>
          </a:prstGeom>
          <a:noFill/>
        </p:spPr>
        <p:txBody>
          <a:bodyPr wrap="square" rtlCol="0">
            <a:spAutoFit/>
          </a:bodyPr>
          <a:lstStyle/>
          <a:p>
            <a:pPr marL="0" indent="0">
              <a:lnSpc>
                <a:spcPct val="100000"/>
              </a:lnSpc>
              <a:spcBef>
                <a:spcPts val="600"/>
              </a:spcBef>
              <a:buNone/>
            </a:pPr>
            <a:r>
              <a:rPr lang="nb-NO" sz="1200" b="1" dirty="0"/>
              <a:t>Fase 5: </a:t>
            </a:r>
            <a:r>
              <a:rPr lang="nb-NO" sz="1200" dirty="0"/>
              <a:t>Sammenlign gjerne med de andre i klassen, er det noen som har en bedre utstilling? Hvorfor mener dere at den er bedre? Kan dere bruke noe av de samme grepene i deres utstilling?	</a:t>
            </a:r>
            <a:endParaRPr lang="nb-NO" sz="1200" b="1" dirty="0"/>
          </a:p>
          <a:p>
            <a:pPr marL="0" indent="0">
              <a:lnSpc>
                <a:spcPct val="100000"/>
              </a:lnSpc>
              <a:spcBef>
                <a:spcPts val="600"/>
              </a:spcBef>
              <a:buNone/>
            </a:pPr>
            <a:r>
              <a:rPr lang="nb-NO" sz="1200" b="1" dirty="0"/>
              <a:t>Fase 6: </a:t>
            </a:r>
            <a:r>
              <a:rPr lang="nb-NO" sz="1200" dirty="0"/>
              <a:t>Hopp gjerne tilbake til tidligere punkt, og gjør forandringer for å få en best mulig utstilling. Gjør gjerne endringer i programmet deres om det trengs.</a:t>
            </a:r>
          </a:p>
          <a:p>
            <a:pPr marL="0" indent="0">
              <a:lnSpc>
                <a:spcPct val="100000"/>
              </a:lnSpc>
              <a:spcBef>
                <a:spcPts val="600"/>
              </a:spcBef>
              <a:buNone/>
            </a:pPr>
            <a:r>
              <a:rPr lang="nb-NO" sz="1200" b="1" dirty="0"/>
              <a:t>Fase 7: </a:t>
            </a:r>
            <a:r>
              <a:rPr lang="nb-NO" sz="1200" dirty="0"/>
              <a:t>Pass på å ta vare på bilder og notater dere har gjort underveis, slik at dere kan vise hva dere har tenkt. I denne oppgaven går dokumenteringen ut på å lage selve utstillingen.</a:t>
            </a:r>
          </a:p>
        </p:txBody>
      </p:sp>
    </p:spTree>
    <p:extLst>
      <p:ext uri="{BB962C8B-B14F-4D97-AF65-F5344CB8AC3E}">
        <p14:creationId xmlns:p14="http://schemas.microsoft.com/office/powerpoint/2010/main" val="2401440253"/>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Props1.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3.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479304</TotalTime>
  <Words>640</Words>
  <Application>Microsoft Macintosh PowerPoint</Application>
  <PresentationFormat>A4 Paper (210x297 mm)</PresentationFormat>
  <Paragraphs>40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 Math</vt:lpstr>
      <vt:lpstr>Office-tema</vt:lpstr>
      <vt:lpstr>Opplegg 24 - Statistikk og spredningsmål</vt:lpstr>
      <vt:lpstr>Lag en standardavvikskalkulator - og en del av statistikkutstillingen deres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1502</cp:revision>
  <dcterms:created xsi:type="dcterms:W3CDTF">2018-11-04T16:46:19Z</dcterms:created>
  <dcterms:modified xsi:type="dcterms:W3CDTF">2021-11-10T10:31:33Z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2021-08-29T12:21:39Z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d576f6c0-329d-4a6d-8470-3a8ac577e9fe</vt:lpwstr>
  </property>
  <property fmtid="{D5CDD505-2E9C-101B-9397-08002B2CF9AE}" pid="9" name="MSIP_Label_531f9ef8-9444-4aee-b673-282240bf708b_ContentBits">
    <vt:lpwstr>0</vt:lpwstr>
  </property>
</Properties>
</file>