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4"/>
  </p:sldMasterIdLst>
  <p:notesMasterIdLst>
    <p:notesMasterId r:id="rId7"/>
  </p:notesMasterIdLst>
  <p:sldIdLst>
    <p:sldId id="376" r:id="rId5"/>
    <p:sldId id="377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len Egeland Flø" initials="EEF" lastIdx="1" clrIdx="0">
    <p:extLst>
      <p:ext uri="{19B8F6BF-5375-455C-9EA6-DF929625EA0E}">
        <p15:presenceInfo xmlns:p15="http://schemas.microsoft.com/office/powerpoint/2012/main" userId="Ellen Egeland Flø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E0AE"/>
    <a:srgbClr val="74E392"/>
    <a:srgbClr val="008080"/>
    <a:srgbClr val="03AA74"/>
    <a:srgbClr val="5EAA80"/>
    <a:srgbClr val="ECF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Ingen stil, tabellrutenett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3296810-A885-4BE3-A3E7-6D5BEEA58F35}" styleName="Middels stil 2 – utheving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37" autoAdjust="0"/>
    <p:restoredTop sz="94660"/>
  </p:normalViewPr>
  <p:slideViewPr>
    <p:cSldViewPr snapToGrid="0">
      <p:cViewPr varScale="1">
        <p:scale>
          <a:sx n="89" d="100"/>
          <a:sy n="89" d="100"/>
        </p:scale>
        <p:origin x="34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6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20AAA-71AC-4A1D-B3A0-288BC45B5EF0}" type="datetimeFigureOut">
              <a:rPr lang="nb-NO" smtClean="0"/>
              <a:t>10.11.2021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068D05-0525-4061-82E5-5DFEF8E54F0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32938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b-NO"/>
              <a:t>Klikk for å redigere undertittelstil i malen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FC603-7401-4A32-82F0-8813D1F68362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21308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44717-8912-4BD0-901C-539D32409BB9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94256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B75A3-C966-421D-A058-9597AF80017B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86274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BBA7A6-8F18-4A2B-AB95-01174CA087C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32973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9F4C0-F006-477E-9969-BD308BDBF7E7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397133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EB738D-0748-4DF6-9385-02C30FADB6B1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29946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0DFB6-812E-4855-8CBD-F502418EB257}" type="datetime1">
              <a:rPr lang="nb-NO" smtClean="0"/>
              <a:t>10.11.2021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5947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D9ED0-2390-4A20-865F-D260A12F872E}" type="datetime1">
              <a:rPr lang="nb-NO" smtClean="0"/>
              <a:t>10.11.2021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844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AC629-7052-4F6D-AB30-13A06FED4062}" type="datetime1">
              <a:rPr lang="nb-NO" smtClean="0"/>
              <a:t>10.11.2021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56413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F1E48-A005-48CA-BC11-8A1B79F79ED9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925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355CE-444A-462B-B545-D05FD5A80EA7}" type="datetime1">
              <a:rPr lang="nb-NO" smtClean="0"/>
              <a:t>10.11.2021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84496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829CD-4287-478E-BC9B-33B488E248AF}" type="datetime1">
              <a:rPr lang="nb-NO" smtClean="0"/>
              <a:t>10.11.2021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CDA449-1FD9-4B7A-9E85-B244E6DC9C5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3386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77EEA97-16B2-423C-9AA3-64FB1F3EE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8" y="157670"/>
            <a:ext cx="5915025" cy="916706"/>
          </a:xfrm>
        </p:spPr>
        <p:txBody>
          <a:bodyPr>
            <a:normAutofit fontScale="90000"/>
          </a:bodyPr>
          <a:lstStyle/>
          <a:p>
            <a:r>
              <a:rPr lang="nb-NO" dirty="0"/>
              <a:t>Opplegg 24 - Statistikk og spreiingsmål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5464B756-75EF-457D-AC46-A930D3D656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71488" y="2658894"/>
                <a:ext cx="5915025" cy="7189955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lnSpc>
                    <a:spcPct val="120000"/>
                  </a:lnSpc>
                  <a:buNone/>
                </a:pPr>
                <a:r>
                  <a:rPr lang="nb-NO" sz="1200" dirty="0"/>
                  <a:t>På Bore skule er det 23 </a:t>
                </a:r>
                <a:r>
                  <a:rPr lang="nb-NO" sz="1200" dirty="0" err="1"/>
                  <a:t>lærarar</a:t>
                </a:r>
                <a:r>
                  <a:rPr lang="nb-NO" sz="1200" dirty="0"/>
                  <a:t>, og </a:t>
                </a:r>
                <a:r>
                  <a:rPr lang="nb-NO" sz="1200" dirty="0" err="1"/>
                  <a:t>desse</a:t>
                </a:r>
                <a:r>
                  <a:rPr lang="nb-NO" sz="1200" dirty="0"/>
                  <a:t> har alle notert kva for </a:t>
                </a:r>
                <a:r>
                  <a:rPr lang="nb-NO" sz="1200" dirty="0" err="1"/>
                  <a:t>ein</a:t>
                </a:r>
                <a:r>
                  <a:rPr lang="nb-NO" sz="1200" dirty="0"/>
                  <a:t> </a:t>
                </a:r>
                <a:r>
                  <a:rPr lang="nb-NO" sz="1200" dirty="0" err="1"/>
                  <a:t>skostorleik</a:t>
                </a:r>
                <a:r>
                  <a:rPr lang="nb-NO" sz="1200" dirty="0"/>
                  <a:t> </a:t>
                </a:r>
                <a:r>
                  <a:rPr lang="nb-NO" sz="1200" dirty="0" err="1"/>
                  <a:t>dei</a:t>
                </a:r>
                <a:r>
                  <a:rPr lang="nb-NO" sz="1200" dirty="0"/>
                  <a:t> bruker. Resultatet ble: 39, 40, 37, 37, 39, 38, 39, 36, 43, 38, 37, 38, 39, 42, 43, 38, 38, 38, 44, 40, 37, 39 og 43.</a:t>
                </a:r>
              </a:p>
              <a:p>
                <a:pPr marL="0" indent="0">
                  <a:lnSpc>
                    <a:spcPct val="120000"/>
                  </a:lnSpc>
                  <a:buNone/>
                </a:pPr>
                <a:r>
                  <a:rPr lang="nb-NO" sz="1200" dirty="0"/>
                  <a:t>Dette er ganske </a:t>
                </a:r>
                <a:r>
                  <a:rPr lang="nb-NO" sz="1200" dirty="0" err="1"/>
                  <a:t>uoversiktleg</a:t>
                </a:r>
                <a:r>
                  <a:rPr lang="nb-NO" sz="1200" dirty="0"/>
                  <a:t>, </a:t>
                </a:r>
                <a:r>
                  <a:rPr lang="nb-NO" sz="1200" dirty="0" err="1"/>
                  <a:t>difor</a:t>
                </a:r>
                <a:r>
                  <a:rPr lang="nb-NO" sz="1200" dirty="0"/>
                  <a:t> </a:t>
                </a:r>
                <a:r>
                  <a:rPr lang="nb-NO" sz="1200" dirty="0" err="1"/>
                  <a:t>finnest</a:t>
                </a:r>
                <a:r>
                  <a:rPr lang="nb-NO" sz="1200" dirty="0"/>
                  <a:t> det </a:t>
                </a:r>
                <a:r>
                  <a:rPr lang="nb-NO" sz="1200" dirty="0" err="1"/>
                  <a:t>fleire</a:t>
                </a:r>
                <a:r>
                  <a:rPr lang="nb-NO" sz="1200" dirty="0"/>
                  <a:t> </a:t>
                </a:r>
                <a:r>
                  <a:rPr lang="nb-NO" sz="1200" dirty="0" err="1"/>
                  <a:t>måtar</a:t>
                </a:r>
                <a:r>
                  <a:rPr lang="nb-NO" sz="1200" dirty="0"/>
                  <a:t> å få betre oversikt over innsamla data på. Vi kan til dømes sjå på ulike spreiingsmål. Dei seier </a:t>
                </a:r>
                <a:r>
                  <a:rPr lang="nb-NO" sz="1200" dirty="0" err="1"/>
                  <a:t>noko</a:t>
                </a:r>
                <a:r>
                  <a:rPr lang="nb-NO" sz="1200" dirty="0"/>
                  <a:t> om kor </a:t>
                </a:r>
                <a:r>
                  <a:rPr lang="nb-NO" sz="1200" dirty="0" err="1"/>
                  <a:t>mykje</a:t>
                </a:r>
                <a:r>
                  <a:rPr lang="nb-NO" sz="1200" dirty="0"/>
                  <a:t> </a:t>
                </a:r>
                <a:r>
                  <a:rPr lang="nb-NO" sz="1200" dirty="0" err="1"/>
                  <a:t>målingane</a:t>
                </a:r>
                <a:r>
                  <a:rPr lang="nb-NO" sz="1200" dirty="0"/>
                  <a:t> varierer.</a:t>
                </a:r>
              </a:p>
              <a:p>
                <a:pPr marL="0" indent="0">
                  <a:buNone/>
                </a:pPr>
                <a:endParaRPr lang="nb-NO" sz="1200" dirty="0"/>
              </a:p>
              <a:p>
                <a:pPr marL="0" indent="0">
                  <a:buNone/>
                </a:pPr>
                <a:r>
                  <a:rPr lang="nb-NO" sz="1200" b="1" u="sng" dirty="0"/>
                  <a:t>Spreiingsmål</a:t>
                </a:r>
              </a:p>
              <a:p>
                <a:pPr marL="0" indent="0">
                  <a:spcAft>
                    <a:spcPts val="750"/>
                  </a:spcAft>
                  <a:buNone/>
                </a:pPr>
                <a:r>
                  <a:rPr lang="nb-NO" sz="1200" b="1" dirty="0" err="1"/>
                  <a:t>Variasjonsbreidd</a:t>
                </a:r>
                <a:r>
                  <a:rPr lang="nb-NO" sz="1200" dirty="0"/>
                  <a:t> – er skilnaden mellom </a:t>
                </a:r>
                <a:r>
                  <a:rPr lang="nb-NO" sz="1200" dirty="0" err="1"/>
                  <a:t>høgaste</a:t>
                </a:r>
                <a:r>
                  <a:rPr lang="nb-NO" sz="1200" dirty="0"/>
                  <a:t> og </a:t>
                </a:r>
                <a:r>
                  <a:rPr lang="nb-NO" sz="1200" dirty="0" err="1"/>
                  <a:t>lågaste</a:t>
                </a:r>
                <a:r>
                  <a:rPr lang="nb-NO" sz="1200" dirty="0"/>
                  <a:t> måling. I dømet vårt blir det: </a:t>
                </a:r>
                <a:endParaRPr lang="nb-NO" sz="1200" b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nb-NO" sz="1200" i="1">
                          <a:latin typeface="Cambria Math" panose="02040503050406030204" pitchFamily="18" charset="0"/>
                        </a:rPr>
                        <m:t>44−36=8</m:t>
                      </m:r>
                    </m:oMath>
                  </m:oMathPara>
                </a14:m>
                <a:endParaRPr lang="nb-NO" sz="1200" dirty="0"/>
              </a:p>
              <a:p>
                <a:pPr marL="0" indent="0">
                  <a:buNone/>
                </a:pPr>
                <a:r>
                  <a:rPr lang="nb-NO" sz="1200" b="1" dirty="0"/>
                  <a:t>Varians</a:t>
                </a:r>
                <a:r>
                  <a:rPr lang="nb-NO" sz="1200" dirty="0"/>
                  <a:t> – han seier </a:t>
                </a:r>
                <a:r>
                  <a:rPr lang="nb-NO" sz="1200" dirty="0" err="1"/>
                  <a:t>noko</a:t>
                </a:r>
                <a:r>
                  <a:rPr lang="nb-NO" sz="1200" dirty="0"/>
                  <a:t> om kor langt </a:t>
                </a:r>
                <a:r>
                  <a:rPr lang="nb-NO" sz="1200" dirty="0" err="1"/>
                  <a:t>frå</a:t>
                </a:r>
                <a:r>
                  <a:rPr lang="nb-NO" sz="1200" dirty="0"/>
                  <a:t> gjennomsnittet alle </a:t>
                </a:r>
                <a:r>
                  <a:rPr lang="nb-NO" sz="1200" dirty="0" err="1"/>
                  <a:t>målingane</a:t>
                </a:r>
                <a:r>
                  <a:rPr lang="nb-NO" sz="1200" dirty="0"/>
                  <a:t> er. Først må vi </a:t>
                </a:r>
                <a:r>
                  <a:rPr lang="nb-NO" sz="1200" dirty="0" err="1"/>
                  <a:t>rekne</a:t>
                </a:r>
                <a:r>
                  <a:rPr lang="nb-NO" sz="1200" dirty="0"/>
                  <a:t> ut gjennomsnittet, som i opplegg 20, der vi </a:t>
                </a:r>
                <a:r>
                  <a:rPr lang="nb-NO" sz="1200" dirty="0" err="1"/>
                  <a:t>fekk</a:t>
                </a:r>
                <a:r>
                  <a:rPr lang="nb-NO" sz="1200" dirty="0"/>
                  <a:t> at gjennomsnittet var 39.</a:t>
                </a:r>
              </a:p>
              <a:p>
                <a:pPr marL="0" indent="0">
                  <a:buNone/>
                </a:pPr>
                <a:r>
                  <a:rPr lang="nb-NO" sz="1200" dirty="0"/>
                  <a:t>Deretter må vi ta differansen mellom målinga og gjennomsnittet, og </a:t>
                </a:r>
                <a:r>
                  <a:rPr lang="nb-NO" sz="1200" dirty="0" err="1"/>
                  <a:t>opphøgje</a:t>
                </a:r>
                <a:r>
                  <a:rPr lang="nb-NO" sz="1200" dirty="0"/>
                  <a:t> det i andre. Dette multipliserer vi med frekvensen til målinga, for han seier kor mange av målinga vi har. Til slutt summerer vi svara vi får for alle </a:t>
                </a:r>
                <a:r>
                  <a:rPr lang="nb-NO" sz="1200" dirty="0" err="1"/>
                  <a:t>målingane</a:t>
                </a:r>
                <a:r>
                  <a:rPr lang="nb-NO" sz="1200" dirty="0"/>
                  <a:t> våre og dividerer med </a:t>
                </a:r>
                <a:r>
                  <a:rPr lang="nb-NO" sz="1200" dirty="0" err="1"/>
                  <a:t>talet</a:t>
                </a:r>
                <a:r>
                  <a:rPr lang="nb-NO" sz="1200" dirty="0"/>
                  <a:t> på </a:t>
                </a:r>
                <a:r>
                  <a:rPr lang="nb-NO" sz="1200" dirty="0" err="1"/>
                  <a:t>målingar</a:t>
                </a:r>
                <a:r>
                  <a:rPr lang="nb-NO" sz="1200" dirty="0"/>
                  <a:t>. Det er lurt å bruke </a:t>
                </a:r>
                <a:r>
                  <a:rPr lang="nb-NO" sz="1200" dirty="0" err="1"/>
                  <a:t>ein</a:t>
                </a:r>
                <a:r>
                  <a:rPr lang="nb-NO" sz="1200" dirty="0"/>
                  <a:t> frekvenstabell for å </a:t>
                </a:r>
                <a:r>
                  <a:rPr lang="nb-NO" sz="1200" dirty="0" err="1"/>
                  <a:t>gjere</a:t>
                </a:r>
                <a:r>
                  <a:rPr lang="nb-NO" sz="1200" dirty="0"/>
                  <a:t> dette, elles er det fort gjort å gå i surr. I dømet vårt  blir det slik:</a:t>
                </a:r>
              </a:p>
              <a:p>
                <a:pPr marL="0" indent="0">
                  <a:buNone/>
                </a:pPr>
                <a:endParaRPr lang="nb-NO" sz="1200" dirty="0"/>
              </a:p>
              <a:p>
                <a:pPr marL="0" indent="0">
                  <a:buNone/>
                </a:pPr>
                <a:endParaRPr lang="nb-NO" sz="1200" dirty="0"/>
              </a:p>
              <a:p>
                <a:pPr marL="0" indent="0">
                  <a:buNone/>
                </a:pPr>
                <a:endParaRPr lang="nb-NO" sz="1200" dirty="0"/>
              </a:p>
              <a:p>
                <a:pPr marL="0" indent="0">
                  <a:buNone/>
                </a:pPr>
                <a:endParaRPr lang="nb-NO" sz="1200" dirty="0"/>
              </a:p>
              <a:p>
                <a:pPr marL="0" indent="0">
                  <a:buNone/>
                </a:pPr>
                <a:endParaRPr lang="nb-NO" sz="1200" dirty="0"/>
              </a:p>
              <a:p>
                <a:pPr marL="0" indent="0">
                  <a:buNone/>
                </a:pPr>
                <a:endParaRPr lang="nb-NO" sz="1200" dirty="0"/>
              </a:p>
              <a:p>
                <a:pPr marL="0" indent="0">
                  <a:buNone/>
                </a:pPr>
                <a:endParaRPr lang="nb-NO" sz="1200" dirty="0"/>
              </a:p>
              <a:p>
                <a:pPr marL="0" indent="0">
                  <a:buNone/>
                </a:pPr>
                <a:endParaRPr lang="nb-NO" sz="1200" dirty="0"/>
              </a:p>
              <a:p>
                <a:pPr marL="0" indent="0">
                  <a:buNone/>
                </a:pPr>
                <a:endParaRPr lang="nb-NO" sz="1200" dirty="0"/>
              </a:p>
              <a:p>
                <a:pPr marL="0" indent="0">
                  <a:buNone/>
                </a:pPr>
                <a:r>
                  <a:rPr lang="nb-NO" sz="1200" dirty="0"/>
                  <a:t>Der vi til slutt må ta summen og dele på </a:t>
                </a:r>
                <a:r>
                  <a:rPr lang="nb-NO" sz="1200" dirty="0" err="1"/>
                  <a:t>talet</a:t>
                </a:r>
                <a:r>
                  <a:rPr lang="nb-NO" sz="1200" dirty="0"/>
                  <a:t> på </a:t>
                </a:r>
                <a:r>
                  <a:rPr lang="nb-NO" sz="1200" dirty="0" err="1"/>
                  <a:t>målingar</a:t>
                </a:r>
                <a:r>
                  <a:rPr lang="nb-NO" sz="1200" dirty="0"/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nb-NO" sz="1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115</m:t>
                        </m:r>
                      </m:num>
                      <m:den>
                        <m:r>
                          <a:rPr lang="nb-NO" sz="1200" i="1">
                            <a:latin typeface="Cambria Math" panose="02040503050406030204" pitchFamily="18" charset="0"/>
                          </a:rPr>
                          <m:t>23</m:t>
                        </m:r>
                      </m:den>
                    </m:f>
                    <m:r>
                      <a:rPr lang="nb-NO" sz="1200" i="1">
                        <a:latin typeface="Cambria Math" panose="02040503050406030204" pitchFamily="18" charset="0"/>
                      </a:rPr>
                      <m:t>≈5</m:t>
                    </m:r>
                  </m:oMath>
                </a14:m>
                <a:endParaRPr lang="nb-NO" sz="1200" dirty="0"/>
              </a:p>
              <a:p>
                <a:pPr marL="0" indent="0">
                  <a:buNone/>
                </a:pPr>
                <a:endParaRPr lang="nb-NO" sz="400" dirty="0"/>
              </a:p>
              <a:p>
                <a:pPr marL="0" indent="0">
                  <a:buNone/>
                </a:pPr>
                <a:r>
                  <a:rPr lang="nb-NO" sz="1200" b="1" dirty="0"/>
                  <a:t>Standardavvik</a:t>
                </a:r>
                <a:r>
                  <a:rPr lang="nb-NO" sz="1200" dirty="0"/>
                  <a:t> – er kvadratrota av variansen. I dømet vårt  blir det:</a:t>
                </a:r>
              </a:p>
              <a:p>
                <a:pPr marL="0" indent="0">
                  <a:buNone/>
                </a:pPr>
                <a:endParaRPr lang="nb-NO" sz="12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nb-NO" sz="12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nb-NO" sz="12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  <m:r>
                        <a:rPr lang="nb-NO" sz="1200" i="1">
                          <a:latin typeface="Cambria Math" panose="02040503050406030204" pitchFamily="18" charset="0"/>
                        </a:rPr>
                        <m:t>≈2,2</m:t>
                      </m:r>
                    </m:oMath>
                  </m:oMathPara>
                </a14:m>
                <a:endParaRPr lang="nb-NO" sz="1200" dirty="0"/>
              </a:p>
            </p:txBody>
          </p:sp>
        </mc:Choice>
        <mc:Fallback xmlns="">
          <p:sp>
            <p:nvSpPr>
              <p:cNvPr id="3" name="Plassholder for innhold 2">
                <a:extLst>
                  <a:ext uri="{FF2B5EF4-FFF2-40B4-BE49-F238E27FC236}">
                    <a16:creationId xmlns:a16="http://schemas.microsoft.com/office/drawing/2014/main" id="{5464B756-75EF-457D-AC46-A930D3D656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71488" y="2658894"/>
                <a:ext cx="5915025" cy="7189955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b-N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Bilde 4">
            <a:extLst>
              <a:ext uri="{FF2B5EF4-FFF2-40B4-BE49-F238E27FC236}">
                <a16:creationId xmlns:a16="http://schemas.microsoft.com/office/drawing/2014/main" id="{E00C53A0-F6A3-419E-981C-F6F13ACC49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7928" y="6467675"/>
            <a:ext cx="3702144" cy="1871350"/>
          </a:xfrm>
          <a:prstGeom prst="rect">
            <a:avLst/>
          </a:prstGeom>
        </p:spPr>
      </p:pic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70A6CF92-15C0-44A4-B673-AA7F9CD18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1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C453CE4D-F65D-49E0-95EE-98374662B4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707" y="1131184"/>
            <a:ext cx="3544343" cy="147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744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e 13" descr="Et bilde som inneholder elektronikk, krets&#10;&#10;Automatisk generert beskrivelse">
            <a:extLst>
              <a:ext uri="{FF2B5EF4-FFF2-40B4-BE49-F238E27FC236}">
                <a16:creationId xmlns:a16="http://schemas.microsoft.com/office/drawing/2014/main" id="{79350FEB-5C7D-4F14-A067-2085D2D125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290" y="3499495"/>
            <a:ext cx="1859929" cy="1859929"/>
          </a:xfrm>
          <a:prstGeom prst="rect">
            <a:avLst/>
          </a:prstGeom>
        </p:spPr>
      </p:pic>
      <p:sp>
        <p:nvSpPr>
          <p:cNvPr id="2" name="Tittel 1">
            <a:extLst>
              <a:ext uri="{FF2B5EF4-FFF2-40B4-BE49-F238E27FC236}">
                <a16:creationId xmlns:a16="http://schemas.microsoft.com/office/drawing/2014/main" id="{23A4ED86-E345-4991-96DA-402F4CC3C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6" y="113451"/>
            <a:ext cx="5445531" cy="1044480"/>
          </a:xfrm>
        </p:spPr>
        <p:txBody>
          <a:bodyPr>
            <a:normAutofit fontScale="90000"/>
          </a:bodyPr>
          <a:lstStyle/>
          <a:p>
            <a:r>
              <a:rPr lang="nb-NO" sz="3600" dirty="0"/>
              <a:t>Lag </a:t>
            </a:r>
            <a:r>
              <a:rPr lang="nb-NO" sz="3600" dirty="0" err="1"/>
              <a:t>ein</a:t>
            </a:r>
            <a:r>
              <a:rPr lang="nb-NO" sz="3600" dirty="0"/>
              <a:t> standardavvikskalkulator</a:t>
            </a:r>
            <a:br>
              <a:rPr lang="nb-NO" dirty="0"/>
            </a:br>
            <a:r>
              <a:rPr lang="nb-NO" sz="2000" dirty="0"/>
              <a:t>- og </a:t>
            </a:r>
            <a:r>
              <a:rPr lang="nb-NO" sz="2000" dirty="0" err="1"/>
              <a:t>ein</a:t>
            </a:r>
            <a:r>
              <a:rPr lang="nb-NO" sz="2000" dirty="0"/>
              <a:t> del av statistikkutstillinga </a:t>
            </a:r>
            <a:r>
              <a:rPr lang="nb-NO" sz="2000" dirty="0" err="1"/>
              <a:t>dykkar</a:t>
            </a:r>
            <a:endParaRPr lang="nb-NO" sz="2000" dirty="0"/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6D02AA41-71FA-4A34-AAEA-F01E9024E9F4}"/>
              </a:ext>
            </a:extLst>
          </p:cNvPr>
          <p:cNvSpPr txBox="1"/>
          <p:nvPr/>
        </p:nvSpPr>
        <p:spPr>
          <a:xfrm>
            <a:off x="793566" y="1206393"/>
            <a:ext cx="5239930" cy="150810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b-NO" sz="1200" b="1" dirty="0" err="1"/>
              <a:t>Oppgåve</a:t>
            </a:r>
            <a:endParaRPr lang="nb-NO" sz="1200" b="1" dirty="0"/>
          </a:p>
          <a:p>
            <a:endParaRPr lang="nb-NO" sz="400" b="1" dirty="0"/>
          </a:p>
          <a:p>
            <a:r>
              <a:rPr lang="nb-NO" sz="1200" dirty="0"/>
              <a:t>Design ei statistisk undersøking som </a:t>
            </a:r>
            <a:r>
              <a:rPr lang="nb-NO" sz="1200" dirty="0" err="1"/>
              <a:t>samlar</a:t>
            </a:r>
            <a:r>
              <a:rPr lang="nb-NO" sz="1200" dirty="0"/>
              <a:t> inn data i naturfag, samle resultata i </a:t>
            </a:r>
            <a:r>
              <a:rPr lang="nb-NO" sz="1200" dirty="0" err="1"/>
              <a:t>ein</a:t>
            </a:r>
            <a:r>
              <a:rPr lang="nb-NO" sz="1200" dirty="0"/>
              <a:t> frekvenstabell og lag </a:t>
            </a:r>
            <a:r>
              <a:rPr lang="nb-NO" sz="1200" dirty="0" err="1"/>
              <a:t>eit</a:t>
            </a:r>
            <a:r>
              <a:rPr lang="nb-NO" sz="1200" dirty="0"/>
              <a:t> program som </a:t>
            </a:r>
            <a:r>
              <a:rPr lang="nb-NO" sz="1200" dirty="0" err="1"/>
              <a:t>reknar</a:t>
            </a:r>
            <a:r>
              <a:rPr lang="nb-NO" sz="1200" dirty="0"/>
              <a:t> ut standardavviket.</a:t>
            </a:r>
          </a:p>
          <a:p>
            <a:endParaRPr lang="nb-NO" sz="400" dirty="0"/>
          </a:p>
          <a:p>
            <a:r>
              <a:rPr lang="nb-NO" sz="1200" dirty="0"/>
              <a:t>Lag </a:t>
            </a:r>
            <a:r>
              <a:rPr lang="nb-NO" sz="1200" dirty="0" err="1"/>
              <a:t>ein</a:t>
            </a:r>
            <a:r>
              <a:rPr lang="nb-NO" sz="1200" dirty="0"/>
              <a:t> del av utstillinga med ei utgreiing om undersøkinga og resultatet. Det kan </a:t>
            </a:r>
            <a:r>
              <a:rPr lang="nb-NO" sz="1200" dirty="0" err="1"/>
              <a:t>vere</a:t>
            </a:r>
            <a:r>
              <a:rPr lang="nb-NO" sz="1200" dirty="0"/>
              <a:t> </a:t>
            </a:r>
            <a:r>
              <a:rPr lang="nb-NO" sz="1200" dirty="0" err="1"/>
              <a:t>ein</a:t>
            </a:r>
            <a:r>
              <a:rPr lang="nb-NO" sz="1200" dirty="0"/>
              <a:t> plakat, </a:t>
            </a:r>
            <a:r>
              <a:rPr lang="nb-NO" sz="1200" dirty="0" err="1"/>
              <a:t>ein</a:t>
            </a:r>
            <a:r>
              <a:rPr lang="nb-NO" sz="1200" dirty="0"/>
              <a:t> tredimensjonal modell, ei skildring eller </a:t>
            </a:r>
            <a:r>
              <a:rPr lang="nb-NO" sz="1200" dirty="0" err="1"/>
              <a:t>noko</a:t>
            </a:r>
            <a:r>
              <a:rPr lang="nb-NO" sz="1200" dirty="0"/>
              <a:t> heilt anna. Tenk gjennom korleis de skal utforme utstillinga for å få fram det som de gjorde på </a:t>
            </a:r>
            <a:r>
              <a:rPr lang="nb-NO" sz="1200" dirty="0" err="1"/>
              <a:t>ein</a:t>
            </a:r>
            <a:r>
              <a:rPr lang="nb-NO" sz="1200" dirty="0"/>
              <a:t> god og effektiv måte.</a:t>
            </a:r>
          </a:p>
        </p:txBody>
      </p:sp>
      <p:sp>
        <p:nvSpPr>
          <p:cNvPr id="15" name="Tankeboble: sky 14">
            <a:extLst>
              <a:ext uri="{FF2B5EF4-FFF2-40B4-BE49-F238E27FC236}">
                <a16:creationId xmlns:a16="http://schemas.microsoft.com/office/drawing/2014/main" id="{F09D0EE8-174C-45A9-8244-917B9640925C}"/>
              </a:ext>
            </a:extLst>
          </p:cNvPr>
          <p:cNvSpPr/>
          <p:nvPr/>
        </p:nvSpPr>
        <p:spPr>
          <a:xfrm>
            <a:off x="3392159" y="5958958"/>
            <a:ext cx="1730271" cy="1443640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CA6B847D-1C13-4BD0-83F2-700CD8D580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2304" y="6575053"/>
            <a:ext cx="687035" cy="559759"/>
          </a:xfrm>
          <a:prstGeom prst="rect">
            <a:avLst/>
          </a:prstGeom>
        </p:spPr>
      </p:pic>
      <p:sp>
        <p:nvSpPr>
          <p:cNvPr id="17" name="TekstSylinder 16">
            <a:extLst>
              <a:ext uri="{FF2B5EF4-FFF2-40B4-BE49-F238E27FC236}">
                <a16:creationId xmlns:a16="http://schemas.microsoft.com/office/drawing/2014/main" id="{8C311345-2626-4E64-B58E-4FAEB2BF2657}"/>
              </a:ext>
            </a:extLst>
          </p:cNvPr>
          <p:cNvSpPr txBox="1"/>
          <p:nvPr/>
        </p:nvSpPr>
        <p:spPr>
          <a:xfrm>
            <a:off x="3692497" y="6097604"/>
            <a:ext cx="1253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dirty="0"/>
              <a:t>Kan du lage </a:t>
            </a:r>
            <a:r>
              <a:rPr lang="nb-NO" sz="1200" dirty="0" err="1"/>
              <a:t>eit</a:t>
            </a:r>
            <a:r>
              <a:rPr lang="nb-NO" sz="1200" dirty="0"/>
              <a:t> flytskjema her?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0D24079-15A8-4BF8-891B-7BF84619F198}"/>
              </a:ext>
            </a:extLst>
          </p:cNvPr>
          <p:cNvSpPr txBox="1"/>
          <p:nvPr/>
        </p:nvSpPr>
        <p:spPr>
          <a:xfrm>
            <a:off x="413433" y="5965871"/>
            <a:ext cx="23770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Fase 3: </a:t>
            </a:r>
            <a:r>
              <a:rPr lang="nb-NO" sz="1200" dirty="0"/>
              <a:t>Lag første versjon av programmet for å </a:t>
            </a:r>
            <a:r>
              <a:rPr lang="nb-NO" sz="1200" dirty="0" err="1"/>
              <a:t>berekne</a:t>
            </a:r>
            <a:r>
              <a:rPr lang="nb-NO" sz="1200" dirty="0"/>
              <a:t> standardavvik. Lag eventuelt </a:t>
            </a:r>
            <a:r>
              <a:rPr lang="nb-NO" sz="1200" dirty="0" err="1"/>
              <a:t>eit</a:t>
            </a:r>
            <a:r>
              <a:rPr lang="nb-NO" sz="1200" dirty="0"/>
              <a:t> program for å bruke </a:t>
            </a:r>
            <a:r>
              <a:rPr lang="nb-NO" sz="1200" dirty="0" err="1"/>
              <a:t>micro:biten</a:t>
            </a:r>
            <a:r>
              <a:rPr lang="nb-NO" sz="1200" dirty="0"/>
              <a:t> til å </a:t>
            </a:r>
            <a:r>
              <a:rPr lang="nb-NO" sz="1200" dirty="0" err="1"/>
              <a:t>gjere</a:t>
            </a:r>
            <a:r>
              <a:rPr lang="nb-NO" sz="1200" dirty="0"/>
              <a:t> </a:t>
            </a:r>
            <a:r>
              <a:rPr lang="nb-NO" sz="1200" dirty="0" err="1"/>
              <a:t>målingar</a:t>
            </a:r>
            <a:r>
              <a:rPr lang="nb-NO" sz="1200" dirty="0"/>
              <a:t>. Lag det som trengs til utstillinga.</a:t>
            </a:r>
          </a:p>
          <a:p>
            <a:endParaRPr lang="nb-NO" sz="400" dirty="0"/>
          </a:p>
          <a:p>
            <a:r>
              <a:rPr lang="nb-NO" sz="1200" b="1" dirty="0"/>
              <a:t>Fase 4:</a:t>
            </a:r>
            <a:r>
              <a:rPr lang="nb-NO" sz="1200" dirty="0"/>
              <a:t> Test programmet, får de </a:t>
            </a:r>
            <a:r>
              <a:rPr lang="nb-NO" sz="1200" dirty="0" err="1"/>
              <a:t>eit</a:t>
            </a:r>
            <a:r>
              <a:rPr lang="nb-NO" sz="1200" dirty="0"/>
              <a:t> svar som </a:t>
            </a:r>
            <a:r>
              <a:rPr lang="nb-NO" sz="1200" dirty="0" err="1"/>
              <a:t>verkar</a:t>
            </a:r>
            <a:r>
              <a:rPr lang="nb-NO" sz="1200" dirty="0"/>
              <a:t> fornuftig?</a:t>
            </a:r>
          </a:p>
          <a:p>
            <a:endParaRPr lang="nb-NO" sz="1200" dirty="0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4FBD724F-71C0-4B84-8F61-0769B8486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CDA449-1FD9-4B7A-9E85-B244E6DC9C56}" type="slidenum">
              <a:rPr lang="nb-NO" smtClean="0"/>
              <a:t>2</a:t>
            </a:fld>
            <a:endParaRPr lang="nb-NO"/>
          </a:p>
        </p:txBody>
      </p:sp>
      <p:pic>
        <p:nvPicPr>
          <p:cNvPr id="7" name="Bilde 6" descr="Et bilde som inneholder tekst&#10;&#10;Automatisk generert beskrivelse">
            <a:extLst>
              <a:ext uri="{FF2B5EF4-FFF2-40B4-BE49-F238E27FC236}">
                <a16:creationId xmlns:a16="http://schemas.microsoft.com/office/drawing/2014/main" id="{D90E443C-32A6-4F16-A5C3-B4CBEFD955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589" y="3710494"/>
            <a:ext cx="1887182" cy="1235281"/>
          </a:xfrm>
          <a:prstGeom prst="rect">
            <a:avLst/>
          </a:prstGeom>
        </p:spPr>
      </p:pic>
      <p:sp>
        <p:nvSpPr>
          <p:cNvPr id="6" name="TekstSylinder 5">
            <a:extLst>
              <a:ext uri="{FF2B5EF4-FFF2-40B4-BE49-F238E27FC236}">
                <a16:creationId xmlns:a16="http://schemas.microsoft.com/office/drawing/2014/main" id="{6A51BEC3-0AF0-436E-88E1-B88DED36B6CD}"/>
              </a:ext>
            </a:extLst>
          </p:cNvPr>
          <p:cNvSpPr txBox="1"/>
          <p:nvPr/>
        </p:nvSpPr>
        <p:spPr>
          <a:xfrm>
            <a:off x="413433" y="2915429"/>
            <a:ext cx="5973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Fase 1: </a:t>
            </a:r>
            <a:r>
              <a:rPr lang="nb-NO" sz="1200" dirty="0"/>
              <a:t>Undersøk gjerne kva ulike </a:t>
            </a:r>
            <a:r>
              <a:rPr lang="nb-NO" sz="1200" dirty="0" err="1"/>
              <a:t>typar</a:t>
            </a:r>
            <a:r>
              <a:rPr lang="nb-NO" sz="1200" dirty="0"/>
              <a:t> data som kan </a:t>
            </a:r>
            <a:r>
              <a:rPr lang="nb-NO" sz="1200" dirty="0" err="1"/>
              <a:t>vere</a:t>
            </a:r>
            <a:r>
              <a:rPr lang="nb-NO" sz="1200" dirty="0"/>
              <a:t> fornuftig å samle inn. Vil de bruke </a:t>
            </a:r>
            <a:r>
              <a:rPr lang="nb-NO" sz="1200" dirty="0" err="1"/>
              <a:t>micro:bit</a:t>
            </a:r>
            <a:r>
              <a:rPr lang="nb-NO" sz="1200" dirty="0"/>
              <a:t> til dette, eller ei </a:t>
            </a:r>
            <a:r>
              <a:rPr lang="nb-NO" sz="1200" dirty="0" err="1"/>
              <a:t>spørjeundersøking</a:t>
            </a:r>
            <a:r>
              <a:rPr lang="nb-NO" sz="1200" dirty="0"/>
              <a:t>? Korleis skal denne delen av utstillinga sjå ut? Leit etter inspirasjon </a:t>
            </a:r>
            <a:r>
              <a:rPr lang="nb-NO" sz="1200" dirty="0" err="1"/>
              <a:t>frå</a:t>
            </a:r>
            <a:r>
              <a:rPr lang="nb-NO" sz="1200" dirty="0"/>
              <a:t> ulike </a:t>
            </a:r>
            <a:r>
              <a:rPr lang="nb-NO" sz="1200" dirty="0" err="1"/>
              <a:t>typar</a:t>
            </a:r>
            <a:r>
              <a:rPr lang="nb-NO" sz="1200" dirty="0"/>
              <a:t> kjelder.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CCBB5C5A-2B34-4D0F-ADB0-1E30584094BD}"/>
              </a:ext>
            </a:extLst>
          </p:cNvPr>
          <p:cNvSpPr txBox="1"/>
          <p:nvPr/>
        </p:nvSpPr>
        <p:spPr>
          <a:xfrm>
            <a:off x="413433" y="5104533"/>
            <a:ext cx="600019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200" b="1" dirty="0"/>
              <a:t>Fase 2: </a:t>
            </a:r>
            <a:r>
              <a:rPr lang="nb-NO" sz="1200" dirty="0"/>
              <a:t>Kva for </a:t>
            </a:r>
            <a:r>
              <a:rPr lang="nb-NO" sz="1200" dirty="0" err="1"/>
              <a:t>nokre</a:t>
            </a:r>
            <a:r>
              <a:rPr lang="nb-NO" sz="1200" dirty="0"/>
              <a:t> </a:t>
            </a:r>
            <a:r>
              <a:rPr lang="nb-NO" sz="1200" dirty="0" err="1"/>
              <a:t>fargar</a:t>
            </a:r>
            <a:r>
              <a:rPr lang="nb-NO" sz="1200" dirty="0"/>
              <a:t> vil de bruke i utstillinga? Skal de bruke </a:t>
            </a:r>
            <a:r>
              <a:rPr lang="nb-NO" sz="1200" dirty="0" err="1"/>
              <a:t>noko</a:t>
            </a:r>
            <a:r>
              <a:rPr lang="nb-NO" sz="1200" dirty="0"/>
              <a:t> spesielt materiale? Vil de </a:t>
            </a:r>
            <a:r>
              <a:rPr lang="nb-NO" sz="1200" dirty="0" err="1"/>
              <a:t>berre</a:t>
            </a:r>
            <a:r>
              <a:rPr lang="nb-NO" sz="1200" dirty="0"/>
              <a:t> bruke papir i </a:t>
            </a:r>
            <a:r>
              <a:rPr lang="nb-NO" sz="1200" dirty="0" err="1"/>
              <a:t>fleire</a:t>
            </a:r>
            <a:r>
              <a:rPr lang="nb-NO" sz="1200" dirty="0"/>
              <a:t> </a:t>
            </a:r>
            <a:r>
              <a:rPr lang="nb-NO" sz="1200" dirty="0" err="1"/>
              <a:t>fargar</a:t>
            </a:r>
            <a:r>
              <a:rPr lang="nb-NO" sz="1200" dirty="0"/>
              <a:t>, eller materiale som silkepapir, </a:t>
            </a:r>
            <a:r>
              <a:rPr lang="nb-NO" sz="1200" dirty="0" err="1"/>
              <a:t>stoffbitar</a:t>
            </a:r>
            <a:r>
              <a:rPr lang="nb-NO" sz="1200" dirty="0"/>
              <a:t>, garn, papp? Skal de bygge </a:t>
            </a:r>
            <a:r>
              <a:rPr lang="nb-NO" sz="1200" dirty="0" err="1"/>
              <a:t>ein</a:t>
            </a:r>
            <a:r>
              <a:rPr lang="nb-NO" sz="1200" dirty="0"/>
              <a:t> modell av </a:t>
            </a:r>
            <a:r>
              <a:rPr lang="nb-NO" sz="1200" dirty="0" err="1"/>
              <a:t>noko</a:t>
            </a:r>
            <a:r>
              <a:rPr lang="nb-NO" sz="1200" dirty="0"/>
              <a:t>? Lag ei skisse over korleis de ønsker at utstillinga skal bli til slutt.</a:t>
            </a:r>
          </a:p>
          <a:p>
            <a:endParaRPr lang="nb-NO" sz="1200" dirty="0"/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3738D4B-7E5D-48CA-A72B-A69DE2903B7A}"/>
              </a:ext>
            </a:extLst>
          </p:cNvPr>
          <p:cNvSpPr txBox="1"/>
          <p:nvPr/>
        </p:nvSpPr>
        <p:spPr>
          <a:xfrm>
            <a:off x="413432" y="7662969"/>
            <a:ext cx="5916483" cy="1800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nb-NO" sz="1200" b="1" dirty="0"/>
              <a:t>Fase 5: </a:t>
            </a:r>
            <a:r>
              <a:rPr lang="nb-NO" sz="1200" dirty="0" err="1"/>
              <a:t>Samanlikne</a:t>
            </a:r>
            <a:r>
              <a:rPr lang="nb-NO" sz="1200" dirty="0"/>
              <a:t> gjerne med </a:t>
            </a:r>
            <a:r>
              <a:rPr lang="nb-NO" sz="1200" dirty="0" err="1"/>
              <a:t>dei</a:t>
            </a:r>
            <a:r>
              <a:rPr lang="nb-NO" sz="1200" dirty="0"/>
              <a:t> andre i klassen, er det </a:t>
            </a:r>
            <a:r>
              <a:rPr lang="nb-NO" sz="1200" dirty="0" err="1"/>
              <a:t>nokon</a:t>
            </a:r>
            <a:r>
              <a:rPr lang="nb-NO" sz="1200" dirty="0"/>
              <a:t> som har ei betre utstilling? </a:t>
            </a:r>
            <a:r>
              <a:rPr lang="nb-NO" sz="1200" dirty="0" err="1"/>
              <a:t>Kvifor</a:t>
            </a:r>
            <a:r>
              <a:rPr lang="nb-NO" sz="1200" dirty="0"/>
              <a:t> meiner de at </a:t>
            </a:r>
            <a:r>
              <a:rPr lang="nb-NO" sz="1200" dirty="0" err="1"/>
              <a:t>deira</a:t>
            </a:r>
            <a:r>
              <a:rPr lang="nb-NO" sz="1200" dirty="0"/>
              <a:t> er betre? Kan de bruke </a:t>
            </a:r>
            <a:r>
              <a:rPr lang="nb-NO" sz="1200" dirty="0" err="1"/>
              <a:t>noko</a:t>
            </a:r>
            <a:r>
              <a:rPr lang="nb-NO" sz="1200" dirty="0"/>
              <a:t> av </a:t>
            </a:r>
            <a:r>
              <a:rPr lang="nb-NO" sz="1200" dirty="0" err="1"/>
              <a:t>dei</a:t>
            </a:r>
            <a:r>
              <a:rPr lang="nb-NO" sz="1200" dirty="0"/>
              <a:t> same grepa i utstillinga  </a:t>
            </a:r>
            <a:r>
              <a:rPr lang="nb-NO" sz="1200" dirty="0" err="1"/>
              <a:t>dykkar</a:t>
            </a:r>
            <a:r>
              <a:rPr lang="nb-NO" sz="1200" dirty="0"/>
              <a:t>?	</a:t>
            </a:r>
            <a:endParaRPr lang="nb-NO" sz="1200" b="1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nb-NO" sz="1200" b="1" dirty="0"/>
              <a:t>Fase 6: </a:t>
            </a:r>
            <a:r>
              <a:rPr lang="nb-NO" sz="1200" dirty="0"/>
              <a:t>Hopp gjerne attende til </a:t>
            </a:r>
            <a:r>
              <a:rPr lang="nb-NO" sz="1200" dirty="0" err="1"/>
              <a:t>tidlegare</a:t>
            </a:r>
            <a:r>
              <a:rPr lang="nb-NO" sz="1200" dirty="0"/>
              <a:t> punkt og </a:t>
            </a:r>
            <a:r>
              <a:rPr lang="nb-NO" sz="1200" dirty="0" err="1"/>
              <a:t>gjer</a:t>
            </a:r>
            <a:r>
              <a:rPr lang="nb-NO" sz="1200" dirty="0"/>
              <a:t> </a:t>
            </a:r>
            <a:r>
              <a:rPr lang="nb-NO" sz="1200" dirty="0" err="1"/>
              <a:t>endringar</a:t>
            </a:r>
            <a:r>
              <a:rPr lang="nb-NO" sz="1200" dirty="0"/>
              <a:t> for å få ei best </a:t>
            </a:r>
            <a:r>
              <a:rPr lang="nb-NO" sz="1200" dirty="0" err="1"/>
              <a:t>mogleg</a:t>
            </a:r>
            <a:r>
              <a:rPr lang="nb-NO" sz="1200" dirty="0"/>
              <a:t> utstilling. </a:t>
            </a:r>
            <a:r>
              <a:rPr lang="nb-NO" sz="1200" dirty="0" err="1"/>
              <a:t>Gjer</a:t>
            </a:r>
            <a:r>
              <a:rPr lang="nb-NO" sz="1200" dirty="0"/>
              <a:t> gjerne </a:t>
            </a:r>
            <a:r>
              <a:rPr lang="nb-NO" sz="1200" dirty="0" err="1"/>
              <a:t>endringar</a:t>
            </a:r>
            <a:r>
              <a:rPr lang="nb-NO" sz="1200" dirty="0"/>
              <a:t> i programmet </a:t>
            </a:r>
            <a:r>
              <a:rPr lang="nb-NO" sz="1200" dirty="0" err="1"/>
              <a:t>dykkar</a:t>
            </a:r>
            <a:r>
              <a:rPr lang="nb-NO" sz="1200" dirty="0"/>
              <a:t> om det trengs.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nb-NO" sz="1200" dirty="0"/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nb-NO" sz="1200" b="1" dirty="0"/>
              <a:t>Fase 7: </a:t>
            </a:r>
            <a:r>
              <a:rPr lang="nb-NO" sz="1200" dirty="0"/>
              <a:t>Pass på å ta vare på </a:t>
            </a:r>
            <a:r>
              <a:rPr lang="nb-NO" sz="1200" dirty="0" err="1"/>
              <a:t>bilete</a:t>
            </a:r>
            <a:r>
              <a:rPr lang="nb-NO" sz="1200" dirty="0"/>
              <a:t> og notat de har gjort undervegs, slik at de kan vise kva de har tenkt. I denne </a:t>
            </a:r>
            <a:r>
              <a:rPr lang="nb-NO" sz="1200" dirty="0" err="1"/>
              <a:t>oppgåva</a:t>
            </a:r>
            <a:r>
              <a:rPr lang="nb-NO" sz="1200" dirty="0"/>
              <a:t> går dokumenteringa ut på å lage sjølve utstillinga.</a:t>
            </a:r>
          </a:p>
        </p:txBody>
      </p:sp>
    </p:spTree>
    <p:extLst>
      <p:ext uri="{BB962C8B-B14F-4D97-AF65-F5344CB8AC3E}">
        <p14:creationId xmlns:p14="http://schemas.microsoft.com/office/powerpoint/2010/main" val="24014402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B2B349DD0DF7E4E8089C5D8EAF3A394" ma:contentTypeVersion="27" ma:contentTypeDescription="Opprett et nytt dokument." ma:contentTypeScope="" ma:versionID="e645ad07474aa427203028c883b379c2">
  <xsd:schema xmlns:xsd="http://www.w3.org/2001/XMLSchema" xmlns:xs="http://www.w3.org/2001/XMLSchema" xmlns:p="http://schemas.microsoft.com/office/2006/metadata/properties" xmlns:ns3="285d13ab-30c6-49f8-8756-d82b97344fc4" xmlns:ns4="e7edbe82-fed3-4e3f-9446-c6542b3d00d2" targetNamespace="http://schemas.microsoft.com/office/2006/metadata/properties" ma:root="true" ma:fieldsID="72272ba45de3da5dc7018043b44d9d3d" ns3:_="" ns4:_="">
    <xsd:import namespace="285d13ab-30c6-49f8-8756-d82b97344fc4"/>
    <xsd:import namespace="e7edbe82-fed3-4e3f-9446-c6542b3d00d2"/>
    <xsd:element name="properties">
      <xsd:complexType>
        <xsd:sequence>
          <xsd:element name="documentManagement">
            <xsd:complexType>
              <xsd:all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Templates" minOccurs="0"/>
                <xsd:element ref="ns3:CultureName" minOccurs="0"/>
                <xsd:element ref="ns3:Self_Registration_Enabled0" minOccurs="0"/>
                <xsd:element ref="ns3:Has_Teacher_Only_SectionGroup" minOccurs="0"/>
                <xsd:element ref="ns3:Is_Collaboration_Space_Locked" minOccurs="0"/>
                <xsd:element ref="ns3:MediaServiceLocation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5d13ab-30c6-49f8-8756-d82b97344fc4" elementFormDefault="qualified">
    <xsd:import namespace="http://schemas.microsoft.com/office/2006/documentManagement/types"/>
    <xsd:import namespace="http://schemas.microsoft.com/office/infopath/2007/PartnerControls"/>
    <xsd:element name="NotebookType" ma:index="8" nillable="true" ma:displayName="Notebook Type" ma:internalName="NotebookType">
      <xsd:simpleType>
        <xsd:restriction base="dms:Text"/>
      </xsd:simpleType>
    </xsd:element>
    <xsd:element name="FolderType" ma:index="9" nillable="true" ma:displayName="Folder Type" ma:internalName="FolderType">
      <xsd:simpleType>
        <xsd:restriction base="dms:Text"/>
      </xsd:simpleType>
    </xsd:element>
    <xsd:element name="Owner" ma:index="10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1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AppVersion" ma:index="12" nillable="true" ma:displayName="App Version" ma:internalName="AppVersion">
      <xsd:simpleType>
        <xsd:restriction base="dms:Text"/>
      </xsd:simpleType>
    </xsd:element>
    <xsd:element name="Teachers" ma:index="13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14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15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16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17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18" nillable="true" ma:displayName="Self_Registration_Enabled" ma:internalName="Self_Registration_Enabled">
      <xsd:simpleType>
        <xsd:restriction base="dms:Boolean"/>
      </xsd:simpleType>
    </xsd:element>
    <xsd:element name="MediaServiceMetadata" ma:index="2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2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2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25" nillable="true" ma:displayName="MediaServiceAutoTags" ma:description="" ma:internalName="MediaServiceAutoTags" ma:readOnly="true">
      <xsd:simpleType>
        <xsd:restriction base="dms:Text"/>
      </xsd:simpleType>
    </xsd:element>
    <xsd:element name="Templates" ma:index="26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27" nillable="true" ma:displayName="Culture Name" ma:internalName="CultureName">
      <xsd:simpleType>
        <xsd:restriction base="dms:Text"/>
      </xsd:simpleType>
    </xsd:element>
    <xsd:element name="Self_Registration_Enabled0" ma:index="28" nillable="true" ma:displayName="Self Registration Enabled" ma:internalName="Self_Registration_Enabled0">
      <xsd:simpleType>
        <xsd:restriction base="dms:Boolean"/>
      </xsd:simpleType>
    </xsd:element>
    <xsd:element name="Has_Teacher_Only_SectionGroup" ma:index="29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30" nillable="true" ma:displayName="Is Collaboration Space Locked" ma:internalName="Is_Collaboration_Space_Locked">
      <xsd:simpleType>
        <xsd:restriction base="dms:Boolean"/>
      </xsd:simpleType>
    </xsd:element>
    <xsd:element name="MediaServiceLocation" ma:index="31" nillable="true" ma:displayName="MediaServiceLocation" ma:internalName="MediaServiceLocation" ma:readOnly="true">
      <xsd:simpleType>
        <xsd:restriction base="dms:Text"/>
      </xsd:simpleType>
    </xsd:element>
    <xsd:element name="MediaServiceOCR" ma:index="3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4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edbe82-fed3-4e3f-9446-c6542b3d00d2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Delingsdetaljer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Hash for deling av tips" ma:description="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bookType xmlns="285d13ab-30c6-49f8-8756-d82b97344fc4" xsi:nil="true"/>
    <Students xmlns="285d13ab-30c6-49f8-8756-d82b97344fc4">
      <UserInfo>
        <DisplayName/>
        <AccountId xsi:nil="true"/>
        <AccountType/>
      </UserInfo>
    </Students>
    <CultureName xmlns="285d13ab-30c6-49f8-8756-d82b97344fc4" xsi:nil="true"/>
    <Self_Registration_Enabled xmlns="285d13ab-30c6-49f8-8756-d82b97344fc4" xsi:nil="true"/>
    <FolderType xmlns="285d13ab-30c6-49f8-8756-d82b97344fc4" xsi:nil="true"/>
    <Student_Groups xmlns="285d13ab-30c6-49f8-8756-d82b97344fc4">
      <UserInfo>
        <DisplayName/>
        <AccountId xsi:nil="true"/>
        <AccountType/>
      </UserInfo>
    </Student_Groups>
    <Self_Registration_Enabled0 xmlns="285d13ab-30c6-49f8-8756-d82b97344fc4" xsi:nil="true"/>
    <Invited_Teachers xmlns="285d13ab-30c6-49f8-8756-d82b97344fc4" xsi:nil="true"/>
    <DefaultSectionNames xmlns="285d13ab-30c6-49f8-8756-d82b97344fc4" xsi:nil="true"/>
    <Is_Collaboration_Space_Locked xmlns="285d13ab-30c6-49f8-8756-d82b97344fc4" xsi:nil="true"/>
    <Templates xmlns="285d13ab-30c6-49f8-8756-d82b97344fc4" xsi:nil="true"/>
    <Has_Teacher_Only_SectionGroup xmlns="285d13ab-30c6-49f8-8756-d82b97344fc4" xsi:nil="true"/>
    <AppVersion xmlns="285d13ab-30c6-49f8-8756-d82b97344fc4" xsi:nil="true"/>
    <Invited_Students xmlns="285d13ab-30c6-49f8-8756-d82b97344fc4" xsi:nil="true"/>
    <Owner xmlns="285d13ab-30c6-49f8-8756-d82b97344fc4">
      <UserInfo>
        <DisplayName/>
        <AccountId xsi:nil="true"/>
        <AccountType/>
      </UserInfo>
    </Owner>
    <Teachers xmlns="285d13ab-30c6-49f8-8756-d82b97344fc4">
      <UserInfo>
        <DisplayName/>
        <AccountId xsi:nil="true"/>
        <AccountType/>
      </UserInfo>
    </Teachers>
  </documentManagement>
</p:properties>
</file>

<file path=customXml/itemProps1.xml><?xml version="1.0" encoding="utf-8"?>
<ds:datastoreItem xmlns:ds="http://schemas.openxmlformats.org/officeDocument/2006/customXml" ds:itemID="{AC4B04C6-7D93-4D91-BDB7-5AA5A84EB35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85d13ab-30c6-49f8-8756-d82b97344fc4"/>
    <ds:schemaRef ds:uri="e7edbe82-fed3-4e3f-9446-c6542b3d00d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41F102E-35CA-4D54-AA7B-DE697C0D0CE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0BA4E2-F0CF-4983-9E81-623E710CD513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285d13ab-30c6-49f8-8756-d82b97344fc4"/>
    <ds:schemaRef ds:uri="http://purl.org/dc/terms/"/>
    <ds:schemaRef ds:uri="http://schemas.openxmlformats.org/package/2006/metadata/core-properties"/>
    <ds:schemaRef ds:uri="e7edbe82-fed3-4e3f-9446-c6542b3d00d2"/>
    <ds:schemaRef ds:uri="http://schemas.microsoft.com/office/2006/documentManagement/typ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479474</TotalTime>
  <Words>646</Words>
  <Application>Microsoft Macintosh PowerPoint</Application>
  <PresentationFormat>A4 Paper (210x297 mm)</PresentationFormat>
  <Paragraphs>41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Office-tema</vt:lpstr>
      <vt:lpstr>Opplegg 24 - Statistikk og spreiingsmål</vt:lpstr>
      <vt:lpstr>Lag ein standardavvikskalkulator - og ein del av statistikkutstillinga dykkar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Førsteutkast til GAN Aschehoug-opplegg</dc:title>
  <dc:creator>Ellen Egeland Flø</dc:creator>
  <cp:lastModifiedBy>Simen Stafseng</cp:lastModifiedBy>
  <cp:revision>1511</cp:revision>
  <dcterms:created xsi:type="dcterms:W3CDTF">2018-11-04T16:46:19Z</dcterms:created>
  <dcterms:modified xsi:type="dcterms:W3CDTF">2021-11-10T11:36:12Z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0x0101000B2B349DD0DF7E4E8089C5D8EAF3A394</vt:lpwstr>
  </property>
</Properties>
</file>