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7"/>
  </p:notesMasterIdLst>
  <p:sldIdLst>
    <p:sldId id="475" r:id="rId5"/>
    <p:sldId id="436"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n Egeland Flø" initials="EEF" lastIdx="1" clrIdx="0">
    <p:extLst>
      <p:ext uri="{19B8F6BF-5375-455C-9EA6-DF929625EA0E}">
        <p15:presenceInfo xmlns:p15="http://schemas.microsoft.com/office/powerpoint/2012/main" userId="Ellen Egeland Flø"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1E0AE"/>
    <a:srgbClr val="74E392"/>
    <a:srgbClr val="008080"/>
    <a:srgbClr val="03AA74"/>
    <a:srgbClr val="5EAA80"/>
    <a:srgbClr val="ECF6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7" autoAdjust="0"/>
    <p:restoredTop sz="94660"/>
  </p:normalViewPr>
  <p:slideViewPr>
    <p:cSldViewPr snapToGrid="0">
      <p:cViewPr varScale="1">
        <p:scale>
          <a:sx n="89" d="100"/>
          <a:sy n="89" d="100"/>
        </p:scale>
        <p:origin x="3456" y="168"/>
      </p:cViewPr>
      <p:guideLst/>
    </p:cSldViewPr>
  </p:slideViewPr>
  <p:notesTextViewPr>
    <p:cViewPr>
      <p:scale>
        <a:sx n="1" d="1"/>
        <a:sy n="1" d="1"/>
      </p:scale>
      <p:origin x="0" y="0"/>
    </p:cViewPr>
  </p:notesTextViewPr>
  <p:sorterViewPr>
    <p:cViewPr>
      <p:scale>
        <a:sx n="100" d="100"/>
        <a:sy n="100" d="100"/>
      </p:scale>
      <p:origin x="0" y="-8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A20AAA-71AC-4A1D-B3A0-288BC45B5EF0}" type="datetimeFigureOut">
              <a:rPr lang="nb-NO" smtClean="0"/>
              <a:t>10.11.2021</a:t>
            </a:fld>
            <a:endParaRPr lang="nb-NO"/>
          </a:p>
        </p:txBody>
      </p:sp>
      <p:sp>
        <p:nvSpPr>
          <p:cNvPr id="4" name="Plassholder for lysbilde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68D05-0525-4061-82E5-5DFEF8E54F05}" type="slidenum">
              <a:rPr lang="nb-NO" smtClean="0"/>
              <a:t>‹#›</a:t>
            </a:fld>
            <a:endParaRPr lang="nb-NO"/>
          </a:p>
        </p:txBody>
      </p:sp>
    </p:spTree>
    <p:extLst>
      <p:ext uri="{BB962C8B-B14F-4D97-AF65-F5344CB8AC3E}">
        <p14:creationId xmlns:p14="http://schemas.microsoft.com/office/powerpoint/2010/main" val="3232938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nb-NO"/>
              <a:t>Klikk for å redigere tittelstil</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2B7FC603-7401-4A32-82F0-8813D1F68362}"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402130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7244717-8912-4BD0-901C-539D32409BB9}"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94256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BAB75A3-C966-421D-A058-9597AF80017B}"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586274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57BBA7A6-8F18-4A2B-AB95-01174CA087CF}"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32973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nb-NO"/>
              <a:t>Klikk for å redigere tittelstil</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4CC9F4C0-F006-477E-9969-BD308BDBF7E7}"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03971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D3EB738D-0748-4DF6-9385-02C30FADB6B1}"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222994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nb-NO"/>
              <a:t>Klikk for å redigere tittelstil</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4" name="Content Placeholder 3"/>
          <p:cNvSpPr>
            <a:spLocks noGrp="1"/>
          </p:cNvSpPr>
          <p:nvPr>
            <p:ph sz="half" idx="2"/>
          </p:nvPr>
        </p:nvSpPr>
        <p:spPr>
          <a:xfrm>
            <a:off x="472381" y="3618442"/>
            <a:ext cx="2901255" cy="532218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6" name="Content Placeholder 5"/>
          <p:cNvSpPr>
            <a:spLocks noGrp="1"/>
          </p:cNvSpPr>
          <p:nvPr>
            <p:ph sz="quarter" idx="4"/>
          </p:nvPr>
        </p:nvSpPr>
        <p:spPr>
          <a:xfrm>
            <a:off x="3471863" y="3618442"/>
            <a:ext cx="2915543" cy="532218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7600DFB6-812E-4855-8CBD-F502418EB257}" type="datetime1">
              <a:rPr lang="nb-NO" smtClean="0"/>
              <a:t>10.11.2021</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45947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642D9ED0-2390-4A20-865F-D260A12F872E}" type="datetime1">
              <a:rPr lang="nb-NO" smtClean="0"/>
              <a:t>10.11.2021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07844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7AC629-7052-4F6D-AB30-13A06FED4062}" type="datetime1">
              <a:rPr lang="nb-NO" smtClean="0"/>
              <a:t>10.11.2021</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856413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b-NO"/>
              <a:t>Klikk for å redigere tittelstil</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Date Placeholder 4"/>
          <p:cNvSpPr>
            <a:spLocks noGrp="1"/>
          </p:cNvSpPr>
          <p:nvPr>
            <p:ph type="dt" sz="half" idx="10"/>
          </p:nvPr>
        </p:nvSpPr>
        <p:spPr/>
        <p:txBody>
          <a:bodyPr/>
          <a:lstStyle/>
          <a:p>
            <a:fld id="{442F1E48-A005-48CA-BC11-8A1B79F79ED9}"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4925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b-NO"/>
              <a:t>Klikk for å redigere tittelstil</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Date Placeholder 4"/>
          <p:cNvSpPr>
            <a:spLocks noGrp="1"/>
          </p:cNvSpPr>
          <p:nvPr>
            <p:ph type="dt" sz="half" idx="10"/>
          </p:nvPr>
        </p:nvSpPr>
        <p:spPr/>
        <p:txBody>
          <a:bodyPr/>
          <a:lstStyle/>
          <a:p>
            <a:fld id="{54F355CE-444A-462B-B545-D05FD5A80EA7}"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8449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4D829CD-4287-478E-BC9B-33B488E248AF}" type="datetime1">
              <a:rPr lang="nb-NO" smtClean="0"/>
              <a:t>10.11.2021</a:t>
            </a:fld>
            <a:endParaRPr lang="nb-NO"/>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BCDA449-1FD9-4B7A-9E85-B244E6DC9C56}" type="slidenum">
              <a:rPr lang="nb-NO" smtClean="0"/>
              <a:t>‹#›</a:t>
            </a:fld>
            <a:endParaRPr lang="nb-NO"/>
          </a:p>
        </p:txBody>
      </p:sp>
    </p:spTree>
    <p:extLst>
      <p:ext uri="{BB962C8B-B14F-4D97-AF65-F5344CB8AC3E}">
        <p14:creationId xmlns:p14="http://schemas.microsoft.com/office/powerpoint/2010/main" val="19338693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hyperlink" Target="http://www.ssb.no/" TargetMode="External"/><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217A6B60-11D2-4E7B-B4F5-1EECAF212B21}"/>
              </a:ext>
            </a:extLst>
          </p:cNvPr>
          <p:cNvPicPr>
            <a:picLocks noChangeAspect="1"/>
          </p:cNvPicPr>
          <p:nvPr/>
        </p:nvPicPr>
        <p:blipFill>
          <a:blip r:embed="rId2"/>
          <a:stretch>
            <a:fillRect/>
          </a:stretch>
        </p:blipFill>
        <p:spPr>
          <a:xfrm>
            <a:off x="673519" y="3547640"/>
            <a:ext cx="5901465" cy="747494"/>
          </a:xfrm>
          <a:prstGeom prst="rect">
            <a:avLst/>
          </a:prstGeom>
        </p:spPr>
      </p:pic>
      <p:pic>
        <p:nvPicPr>
          <p:cNvPr id="6" name="Bilde 5">
            <a:extLst>
              <a:ext uri="{FF2B5EF4-FFF2-40B4-BE49-F238E27FC236}">
                <a16:creationId xmlns:a16="http://schemas.microsoft.com/office/drawing/2014/main" id="{FAD79782-C508-485A-A053-49AEF739D096}"/>
              </a:ext>
            </a:extLst>
          </p:cNvPr>
          <p:cNvPicPr>
            <a:picLocks noChangeAspect="1"/>
          </p:cNvPicPr>
          <p:nvPr/>
        </p:nvPicPr>
        <p:blipFill>
          <a:blip r:embed="rId3"/>
          <a:stretch>
            <a:fillRect/>
          </a:stretch>
        </p:blipFill>
        <p:spPr>
          <a:xfrm>
            <a:off x="4265946" y="2352252"/>
            <a:ext cx="1226504" cy="1116911"/>
          </a:xfrm>
          <a:prstGeom prst="rect">
            <a:avLst/>
          </a:prstGeom>
        </p:spPr>
      </p:pic>
      <p:sp>
        <p:nvSpPr>
          <p:cNvPr id="2" name="Tittel 1">
            <a:extLst>
              <a:ext uri="{FF2B5EF4-FFF2-40B4-BE49-F238E27FC236}">
                <a16:creationId xmlns:a16="http://schemas.microsoft.com/office/drawing/2014/main" id="{EC67DB4E-E59A-4D35-A739-AC46FD0FEF16}"/>
              </a:ext>
            </a:extLst>
          </p:cNvPr>
          <p:cNvSpPr>
            <a:spLocks noGrp="1"/>
          </p:cNvSpPr>
          <p:nvPr>
            <p:ph type="title"/>
          </p:nvPr>
        </p:nvSpPr>
        <p:spPr>
          <a:xfrm>
            <a:off x="402827" y="118075"/>
            <a:ext cx="6194280" cy="874243"/>
          </a:xfrm>
        </p:spPr>
        <p:txBody>
          <a:bodyPr>
            <a:normAutofit fontScale="90000"/>
          </a:bodyPr>
          <a:lstStyle/>
          <a:p>
            <a:r>
              <a:rPr lang="nb-NO" dirty="0"/>
              <a:t>Opplegg 26 - Laste ned data fra statistisk sentralbyrå</a:t>
            </a:r>
          </a:p>
        </p:txBody>
      </p:sp>
      <p:pic>
        <p:nvPicPr>
          <p:cNvPr id="5" name="Bilde 4">
            <a:extLst>
              <a:ext uri="{FF2B5EF4-FFF2-40B4-BE49-F238E27FC236}">
                <a16:creationId xmlns:a16="http://schemas.microsoft.com/office/drawing/2014/main" id="{84150264-0C83-422E-90E3-7EF781DB2FF4}"/>
              </a:ext>
            </a:extLst>
          </p:cNvPr>
          <p:cNvPicPr>
            <a:picLocks noChangeAspect="1"/>
          </p:cNvPicPr>
          <p:nvPr/>
        </p:nvPicPr>
        <p:blipFill>
          <a:blip r:embed="rId4"/>
          <a:stretch>
            <a:fillRect/>
          </a:stretch>
        </p:blipFill>
        <p:spPr>
          <a:xfrm>
            <a:off x="730153" y="2289806"/>
            <a:ext cx="1861903" cy="1038152"/>
          </a:xfrm>
          <a:prstGeom prst="rect">
            <a:avLst/>
          </a:prstGeom>
        </p:spPr>
      </p:pic>
      <p:pic>
        <p:nvPicPr>
          <p:cNvPr id="10" name="Bilde 9">
            <a:extLst>
              <a:ext uri="{FF2B5EF4-FFF2-40B4-BE49-F238E27FC236}">
                <a16:creationId xmlns:a16="http://schemas.microsoft.com/office/drawing/2014/main" id="{6B0C9899-B643-40EC-AF41-95A6368ED918}"/>
              </a:ext>
            </a:extLst>
          </p:cNvPr>
          <p:cNvPicPr>
            <a:picLocks noChangeAspect="1"/>
          </p:cNvPicPr>
          <p:nvPr/>
        </p:nvPicPr>
        <p:blipFill>
          <a:blip r:embed="rId5"/>
          <a:stretch>
            <a:fillRect/>
          </a:stretch>
        </p:blipFill>
        <p:spPr>
          <a:xfrm>
            <a:off x="402827" y="5220824"/>
            <a:ext cx="2668364" cy="2307945"/>
          </a:xfrm>
          <a:prstGeom prst="rect">
            <a:avLst/>
          </a:prstGeom>
        </p:spPr>
      </p:pic>
      <p:pic>
        <p:nvPicPr>
          <p:cNvPr id="13" name="Bilde 12">
            <a:extLst>
              <a:ext uri="{FF2B5EF4-FFF2-40B4-BE49-F238E27FC236}">
                <a16:creationId xmlns:a16="http://schemas.microsoft.com/office/drawing/2014/main" id="{78612AF8-B373-491E-B87A-ADF517283909}"/>
              </a:ext>
            </a:extLst>
          </p:cNvPr>
          <p:cNvPicPr>
            <a:picLocks noChangeAspect="1"/>
          </p:cNvPicPr>
          <p:nvPr/>
        </p:nvPicPr>
        <p:blipFill>
          <a:blip r:embed="rId6"/>
          <a:stretch>
            <a:fillRect/>
          </a:stretch>
        </p:blipFill>
        <p:spPr>
          <a:xfrm>
            <a:off x="1875614" y="8559234"/>
            <a:ext cx="1371923" cy="959744"/>
          </a:xfrm>
          <a:prstGeom prst="rect">
            <a:avLst/>
          </a:prstGeom>
        </p:spPr>
      </p:pic>
      <p:pic>
        <p:nvPicPr>
          <p:cNvPr id="14" name="Bilde 13">
            <a:extLst>
              <a:ext uri="{FF2B5EF4-FFF2-40B4-BE49-F238E27FC236}">
                <a16:creationId xmlns:a16="http://schemas.microsoft.com/office/drawing/2014/main" id="{85F9687F-3238-476C-9129-BCAD4F528AFA}"/>
              </a:ext>
            </a:extLst>
          </p:cNvPr>
          <p:cNvPicPr>
            <a:picLocks noChangeAspect="1"/>
          </p:cNvPicPr>
          <p:nvPr/>
        </p:nvPicPr>
        <p:blipFill>
          <a:blip r:embed="rId7"/>
          <a:stretch>
            <a:fillRect/>
          </a:stretch>
        </p:blipFill>
        <p:spPr>
          <a:xfrm>
            <a:off x="4099033" y="8402067"/>
            <a:ext cx="1560329" cy="1116911"/>
          </a:xfrm>
          <a:prstGeom prst="rect">
            <a:avLst/>
          </a:prstGeom>
        </p:spPr>
      </p:pic>
      <p:pic>
        <p:nvPicPr>
          <p:cNvPr id="16" name="Bilde 15">
            <a:extLst>
              <a:ext uri="{FF2B5EF4-FFF2-40B4-BE49-F238E27FC236}">
                <a16:creationId xmlns:a16="http://schemas.microsoft.com/office/drawing/2014/main" id="{8DD28B0C-420B-48E4-B049-21DF5E7A9708}"/>
              </a:ext>
            </a:extLst>
          </p:cNvPr>
          <p:cNvPicPr>
            <a:picLocks noChangeAspect="1"/>
          </p:cNvPicPr>
          <p:nvPr/>
        </p:nvPicPr>
        <p:blipFill>
          <a:blip r:embed="rId8"/>
          <a:stretch>
            <a:fillRect/>
          </a:stretch>
        </p:blipFill>
        <p:spPr>
          <a:xfrm>
            <a:off x="402827" y="8559234"/>
            <a:ext cx="1373218" cy="959744"/>
          </a:xfrm>
          <a:prstGeom prst="rect">
            <a:avLst/>
          </a:prstGeom>
        </p:spPr>
      </p:pic>
      <p:sp>
        <p:nvSpPr>
          <p:cNvPr id="18" name="Ellipse 17">
            <a:extLst>
              <a:ext uri="{FF2B5EF4-FFF2-40B4-BE49-F238E27FC236}">
                <a16:creationId xmlns:a16="http://schemas.microsoft.com/office/drawing/2014/main" id="{1064AABA-77F8-4870-BBAB-4D2E6337FC65}"/>
              </a:ext>
            </a:extLst>
          </p:cNvPr>
          <p:cNvSpPr/>
          <p:nvPr/>
        </p:nvSpPr>
        <p:spPr>
          <a:xfrm>
            <a:off x="1209368" y="3783409"/>
            <a:ext cx="3310582" cy="29872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0" name="Bilde 19">
            <a:extLst>
              <a:ext uri="{FF2B5EF4-FFF2-40B4-BE49-F238E27FC236}">
                <a16:creationId xmlns:a16="http://schemas.microsoft.com/office/drawing/2014/main" id="{97100B3D-A25B-447E-AB06-A3E55B4A4294}"/>
              </a:ext>
            </a:extLst>
          </p:cNvPr>
          <p:cNvPicPr>
            <a:picLocks noChangeAspect="1"/>
          </p:cNvPicPr>
          <p:nvPr/>
        </p:nvPicPr>
        <p:blipFill>
          <a:blip r:embed="rId9"/>
          <a:stretch>
            <a:fillRect/>
          </a:stretch>
        </p:blipFill>
        <p:spPr>
          <a:xfrm>
            <a:off x="3326610" y="5225497"/>
            <a:ext cx="3456668" cy="1340185"/>
          </a:xfrm>
          <a:prstGeom prst="rect">
            <a:avLst/>
          </a:prstGeom>
        </p:spPr>
      </p:pic>
      <p:sp>
        <p:nvSpPr>
          <p:cNvPr id="21" name="TekstSylinder 20">
            <a:extLst>
              <a:ext uri="{FF2B5EF4-FFF2-40B4-BE49-F238E27FC236}">
                <a16:creationId xmlns:a16="http://schemas.microsoft.com/office/drawing/2014/main" id="{7F73E44F-73BA-4B15-AF8E-0ABB728F86E3}"/>
              </a:ext>
            </a:extLst>
          </p:cNvPr>
          <p:cNvSpPr txBox="1"/>
          <p:nvPr/>
        </p:nvSpPr>
        <p:spPr>
          <a:xfrm>
            <a:off x="455495" y="1079632"/>
            <a:ext cx="5999678" cy="600164"/>
          </a:xfrm>
          <a:prstGeom prst="rect">
            <a:avLst/>
          </a:prstGeom>
          <a:noFill/>
        </p:spPr>
        <p:txBody>
          <a:bodyPr wrap="square" rtlCol="0">
            <a:spAutoFit/>
          </a:bodyPr>
          <a:lstStyle/>
          <a:p>
            <a:r>
              <a:rPr lang="nb-NO" sz="1100" dirty="0"/>
              <a:t>Mange forskere bruker data fra statistisk sentralbyrå (SSB) til å forske på mange forskjellige temaer. Det kan du også gjøre! Men da trenger du å vite hvordan du kan laste ned data fra SSB, og hvordan du kan bruke dem videre. Det får du en oversikt over her (eller en algoritme, om du vil):</a:t>
            </a:r>
          </a:p>
        </p:txBody>
      </p:sp>
      <p:sp>
        <p:nvSpPr>
          <p:cNvPr id="3" name="TekstSylinder 2">
            <a:extLst>
              <a:ext uri="{FF2B5EF4-FFF2-40B4-BE49-F238E27FC236}">
                <a16:creationId xmlns:a16="http://schemas.microsoft.com/office/drawing/2014/main" id="{CE819DD1-8C66-438B-93EB-A4BBFF866AF0}"/>
              </a:ext>
            </a:extLst>
          </p:cNvPr>
          <p:cNvSpPr txBox="1"/>
          <p:nvPr/>
        </p:nvSpPr>
        <p:spPr>
          <a:xfrm>
            <a:off x="3720380" y="7846304"/>
            <a:ext cx="2665180" cy="430887"/>
          </a:xfrm>
          <a:prstGeom prst="rect">
            <a:avLst/>
          </a:prstGeom>
          <a:noFill/>
        </p:spPr>
        <p:txBody>
          <a:bodyPr wrap="square" rtlCol="0">
            <a:spAutoFit/>
          </a:bodyPr>
          <a:lstStyle/>
          <a:p>
            <a:r>
              <a:rPr lang="nb-NO" sz="1100" dirty="0"/>
              <a:t>6. Lagre filen i samme mappe som du skal lagre Geogebra, Excel- eller </a:t>
            </a:r>
            <a:r>
              <a:rPr lang="nb-NO" sz="1100" dirty="0" err="1"/>
              <a:t>Pythonfila</a:t>
            </a:r>
            <a:r>
              <a:rPr lang="nb-NO" sz="1100" dirty="0"/>
              <a:t> di.</a:t>
            </a:r>
          </a:p>
        </p:txBody>
      </p:sp>
      <p:sp>
        <p:nvSpPr>
          <p:cNvPr id="4" name="TekstSylinder 3">
            <a:extLst>
              <a:ext uri="{FF2B5EF4-FFF2-40B4-BE49-F238E27FC236}">
                <a16:creationId xmlns:a16="http://schemas.microsoft.com/office/drawing/2014/main" id="{A2D2C23B-B53D-4E76-9B4E-475A62BA9C73}"/>
              </a:ext>
            </a:extLst>
          </p:cNvPr>
          <p:cNvSpPr txBox="1"/>
          <p:nvPr/>
        </p:nvSpPr>
        <p:spPr>
          <a:xfrm>
            <a:off x="730153" y="1906019"/>
            <a:ext cx="1861903" cy="430887"/>
          </a:xfrm>
          <a:prstGeom prst="rect">
            <a:avLst/>
          </a:prstGeom>
          <a:noFill/>
        </p:spPr>
        <p:txBody>
          <a:bodyPr wrap="square" rtlCol="0">
            <a:spAutoFit/>
          </a:bodyPr>
          <a:lstStyle/>
          <a:p>
            <a:r>
              <a:rPr lang="nb-NO" sz="1100" dirty="0"/>
              <a:t>1. Gå inn på </a:t>
            </a:r>
            <a:r>
              <a:rPr lang="nb-NO" sz="1100" dirty="0">
                <a:hlinkClick r:id="rId10"/>
              </a:rPr>
              <a:t>www.ssb.no</a:t>
            </a:r>
            <a:r>
              <a:rPr lang="nb-NO" sz="1100" dirty="0"/>
              <a:t> og trykk på statistikkbanken. </a:t>
            </a:r>
          </a:p>
        </p:txBody>
      </p:sp>
      <p:sp>
        <p:nvSpPr>
          <p:cNvPr id="22" name="TekstSylinder 21">
            <a:extLst>
              <a:ext uri="{FF2B5EF4-FFF2-40B4-BE49-F238E27FC236}">
                <a16:creationId xmlns:a16="http://schemas.microsoft.com/office/drawing/2014/main" id="{FBEC9442-4987-46AC-9CD5-122A689FA361}"/>
              </a:ext>
            </a:extLst>
          </p:cNvPr>
          <p:cNvSpPr txBox="1"/>
          <p:nvPr/>
        </p:nvSpPr>
        <p:spPr>
          <a:xfrm>
            <a:off x="3570510" y="1903345"/>
            <a:ext cx="2510160" cy="430887"/>
          </a:xfrm>
          <a:prstGeom prst="rect">
            <a:avLst/>
          </a:prstGeom>
          <a:noFill/>
        </p:spPr>
        <p:txBody>
          <a:bodyPr wrap="square" rtlCol="0">
            <a:spAutoFit/>
          </a:bodyPr>
          <a:lstStyle/>
          <a:p>
            <a:r>
              <a:rPr lang="nb-NO" sz="1100" dirty="0"/>
              <a:t>2. Velg hvilken kategori du vil finne data for, og så hvilken tabell du vil se på.</a:t>
            </a:r>
          </a:p>
        </p:txBody>
      </p:sp>
      <p:sp>
        <p:nvSpPr>
          <p:cNvPr id="23" name="Ellipse 22">
            <a:extLst>
              <a:ext uri="{FF2B5EF4-FFF2-40B4-BE49-F238E27FC236}">
                <a16:creationId xmlns:a16="http://schemas.microsoft.com/office/drawing/2014/main" id="{AC79EA4D-4C14-4768-9397-ADD538C48FF1}"/>
              </a:ext>
            </a:extLst>
          </p:cNvPr>
          <p:cNvSpPr/>
          <p:nvPr/>
        </p:nvSpPr>
        <p:spPr>
          <a:xfrm>
            <a:off x="4534644" y="3314458"/>
            <a:ext cx="520300" cy="137827"/>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4" name="TekstSylinder 23">
            <a:extLst>
              <a:ext uri="{FF2B5EF4-FFF2-40B4-BE49-F238E27FC236}">
                <a16:creationId xmlns:a16="http://schemas.microsoft.com/office/drawing/2014/main" id="{BFC0FF72-FB1E-4D14-A136-4215F28A64C9}"/>
              </a:ext>
            </a:extLst>
          </p:cNvPr>
          <p:cNvSpPr txBox="1"/>
          <p:nvPr/>
        </p:nvSpPr>
        <p:spPr>
          <a:xfrm>
            <a:off x="3298056" y="4751411"/>
            <a:ext cx="2782614" cy="430887"/>
          </a:xfrm>
          <a:prstGeom prst="rect">
            <a:avLst/>
          </a:prstGeom>
          <a:noFill/>
        </p:spPr>
        <p:txBody>
          <a:bodyPr wrap="square" rtlCol="0">
            <a:spAutoFit/>
          </a:bodyPr>
          <a:lstStyle/>
          <a:p>
            <a:r>
              <a:rPr lang="nb-NO" sz="1100" dirty="0"/>
              <a:t>4. Da vises tabellen, og du kan laste den ned. Trykk på «Lagre fil som», og velg filtype. </a:t>
            </a:r>
          </a:p>
        </p:txBody>
      </p:sp>
      <p:sp>
        <p:nvSpPr>
          <p:cNvPr id="25" name="TekstSylinder 24">
            <a:extLst>
              <a:ext uri="{FF2B5EF4-FFF2-40B4-BE49-F238E27FC236}">
                <a16:creationId xmlns:a16="http://schemas.microsoft.com/office/drawing/2014/main" id="{01E9EA3D-829A-40EA-A8D5-AEA0D691C2C8}"/>
              </a:ext>
            </a:extLst>
          </p:cNvPr>
          <p:cNvSpPr txBox="1"/>
          <p:nvPr/>
        </p:nvSpPr>
        <p:spPr>
          <a:xfrm>
            <a:off x="355008" y="4751412"/>
            <a:ext cx="2605797" cy="430887"/>
          </a:xfrm>
          <a:prstGeom prst="rect">
            <a:avLst/>
          </a:prstGeom>
          <a:noFill/>
        </p:spPr>
        <p:txBody>
          <a:bodyPr wrap="square" rtlCol="0">
            <a:spAutoFit/>
          </a:bodyPr>
          <a:lstStyle/>
          <a:p>
            <a:r>
              <a:rPr lang="nb-NO" sz="1100" dirty="0"/>
              <a:t>3. Velg hvilke variabler du vil ha med i tabellen din, og trykk på fortsett-knappen. </a:t>
            </a:r>
          </a:p>
        </p:txBody>
      </p:sp>
      <p:sp>
        <p:nvSpPr>
          <p:cNvPr id="26" name="Ellipse 25">
            <a:extLst>
              <a:ext uri="{FF2B5EF4-FFF2-40B4-BE49-F238E27FC236}">
                <a16:creationId xmlns:a16="http://schemas.microsoft.com/office/drawing/2014/main" id="{207E1CA1-CA21-4468-8DC6-F00793713D1A}"/>
              </a:ext>
            </a:extLst>
          </p:cNvPr>
          <p:cNvSpPr/>
          <p:nvPr/>
        </p:nvSpPr>
        <p:spPr>
          <a:xfrm>
            <a:off x="1729514" y="7367422"/>
            <a:ext cx="520300" cy="137827"/>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Ellipse 26">
            <a:extLst>
              <a:ext uri="{FF2B5EF4-FFF2-40B4-BE49-F238E27FC236}">
                <a16:creationId xmlns:a16="http://schemas.microsoft.com/office/drawing/2014/main" id="{47044F49-777E-496C-AA56-66B3712BBB59}"/>
              </a:ext>
            </a:extLst>
          </p:cNvPr>
          <p:cNvSpPr/>
          <p:nvPr/>
        </p:nvSpPr>
        <p:spPr>
          <a:xfrm>
            <a:off x="4247208" y="5227484"/>
            <a:ext cx="520300" cy="137827"/>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TekstSylinder 27">
            <a:extLst>
              <a:ext uri="{FF2B5EF4-FFF2-40B4-BE49-F238E27FC236}">
                <a16:creationId xmlns:a16="http://schemas.microsoft.com/office/drawing/2014/main" id="{0D5381A7-2613-427E-A7FA-2AC7202F9BB9}"/>
              </a:ext>
            </a:extLst>
          </p:cNvPr>
          <p:cNvSpPr txBox="1"/>
          <p:nvPr/>
        </p:nvSpPr>
        <p:spPr>
          <a:xfrm>
            <a:off x="355008" y="7846304"/>
            <a:ext cx="2782614" cy="600164"/>
          </a:xfrm>
          <a:prstGeom prst="rect">
            <a:avLst/>
          </a:prstGeom>
          <a:noFill/>
        </p:spPr>
        <p:txBody>
          <a:bodyPr wrap="square" rtlCol="0">
            <a:spAutoFit/>
          </a:bodyPr>
          <a:lstStyle/>
          <a:p>
            <a:r>
              <a:rPr lang="nb-NO" sz="1100" dirty="0"/>
              <a:t>5. Dersom du skal bruke data i</a:t>
            </a:r>
          </a:p>
          <a:p>
            <a:pPr marL="171450" indent="-171450">
              <a:buFont typeface="Arial" panose="020B0604020202020204" pitchFamily="34" charset="0"/>
              <a:buChar char="•"/>
            </a:pPr>
            <a:r>
              <a:rPr lang="nb-NO" sz="1100" dirty="0"/>
              <a:t>Geogebra eller Excel </a:t>
            </a:r>
            <a:r>
              <a:rPr lang="nb-NO" sz="1100" dirty="0">
                <a:sym typeface="Symbol" panose="05050102010706020507" pitchFamily="18" charset="2"/>
              </a:rPr>
              <a:t></a:t>
            </a:r>
            <a:r>
              <a:rPr lang="nb-NO" sz="1100" dirty="0"/>
              <a:t> bruk .</a:t>
            </a:r>
            <a:r>
              <a:rPr lang="nb-NO" sz="1100" dirty="0" err="1"/>
              <a:t>xlsx</a:t>
            </a:r>
            <a:r>
              <a:rPr lang="nb-NO" sz="1100" dirty="0"/>
              <a:t>-filer </a:t>
            </a:r>
          </a:p>
          <a:p>
            <a:pPr marL="171450" indent="-171450">
              <a:buFont typeface="Arial" panose="020B0604020202020204" pitchFamily="34" charset="0"/>
              <a:buChar char="•"/>
            </a:pPr>
            <a:r>
              <a:rPr lang="nb-NO" sz="1100" dirty="0"/>
              <a:t>Python </a:t>
            </a:r>
            <a:r>
              <a:rPr lang="nb-NO" sz="1100" dirty="0">
                <a:sym typeface="Symbol" panose="05050102010706020507" pitchFamily="18" charset="2"/>
              </a:rPr>
              <a:t></a:t>
            </a:r>
            <a:r>
              <a:rPr lang="nb-NO" sz="1100" dirty="0"/>
              <a:t> bruk .</a:t>
            </a:r>
            <a:r>
              <a:rPr lang="nb-NO" sz="1100" dirty="0" err="1"/>
              <a:t>txt</a:t>
            </a:r>
            <a:r>
              <a:rPr lang="nb-NO" sz="1100" dirty="0"/>
              <a:t>-filer</a:t>
            </a:r>
          </a:p>
        </p:txBody>
      </p:sp>
      <p:sp>
        <p:nvSpPr>
          <p:cNvPr id="29" name="TekstSylinder 28">
            <a:extLst>
              <a:ext uri="{FF2B5EF4-FFF2-40B4-BE49-F238E27FC236}">
                <a16:creationId xmlns:a16="http://schemas.microsoft.com/office/drawing/2014/main" id="{6E4F82AA-DD4A-431A-9F25-D892A83B16B5}"/>
              </a:ext>
            </a:extLst>
          </p:cNvPr>
          <p:cNvSpPr txBox="1"/>
          <p:nvPr/>
        </p:nvSpPr>
        <p:spPr>
          <a:xfrm>
            <a:off x="353683" y="4253520"/>
            <a:ext cx="6213372" cy="369332"/>
          </a:xfrm>
          <a:prstGeom prst="rect">
            <a:avLst/>
          </a:prstGeom>
          <a:noFill/>
        </p:spPr>
        <p:txBody>
          <a:bodyPr wrap="square" rtlCol="0">
            <a:spAutoFit/>
          </a:bodyPr>
          <a:lstStyle/>
          <a:p>
            <a:r>
              <a:rPr lang="nb-NO" dirty="0"/>
              <a:t>____________________________________________________</a:t>
            </a:r>
          </a:p>
        </p:txBody>
      </p:sp>
      <p:sp>
        <p:nvSpPr>
          <p:cNvPr id="30" name="TekstSylinder 29">
            <a:extLst>
              <a:ext uri="{FF2B5EF4-FFF2-40B4-BE49-F238E27FC236}">
                <a16:creationId xmlns:a16="http://schemas.microsoft.com/office/drawing/2014/main" id="{FCAFBD76-1CC6-4AD1-95C9-3D5659C4685C}"/>
              </a:ext>
            </a:extLst>
          </p:cNvPr>
          <p:cNvSpPr txBox="1"/>
          <p:nvPr/>
        </p:nvSpPr>
        <p:spPr>
          <a:xfrm>
            <a:off x="353683" y="7463445"/>
            <a:ext cx="6213372" cy="369332"/>
          </a:xfrm>
          <a:prstGeom prst="rect">
            <a:avLst/>
          </a:prstGeom>
          <a:noFill/>
        </p:spPr>
        <p:txBody>
          <a:bodyPr wrap="square" rtlCol="0">
            <a:spAutoFit/>
          </a:bodyPr>
          <a:lstStyle/>
          <a:p>
            <a:r>
              <a:rPr lang="nb-NO" dirty="0"/>
              <a:t>____________________________________________________</a:t>
            </a:r>
          </a:p>
        </p:txBody>
      </p:sp>
      <p:sp>
        <p:nvSpPr>
          <p:cNvPr id="7" name="Plassholder for lysbildenummer 6">
            <a:extLst>
              <a:ext uri="{FF2B5EF4-FFF2-40B4-BE49-F238E27FC236}">
                <a16:creationId xmlns:a16="http://schemas.microsoft.com/office/drawing/2014/main" id="{D5562EEC-84E1-47DC-BDEB-57680AE0C9EB}"/>
              </a:ext>
            </a:extLst>
          </p:cNvPr>
          <p:cNvSpPr>
            <a:spLocks noGrp="1"/>
          </p:cNvSpPr>
          <p:nvPr>
            <p:ph type="sldNum" sz="quarter" idx="12"/>
          </p:nvPr>
        </p:nvSpPr>
        <p:spPr/>
        <p:txBody>
          <a:bodyPr/>
          <a:lstStyle/>
          <a:p>
            <a:fld id="{8BCDA449-1FD9-4B7A-9E85-B244E6DC9C56}" type="slidenum">
              <a:rPr lang="nb-NO" smtClean="0"/>
              <a:t>1</a:t>
            </a:fld>
            <a:endParaRPr lang="nb-NO"/>
          </a:p>
        </p:txBody>
      </p:sp>
    </p:spTree>
    <p:extLst>
      <p:ext uri="{BB962C8B-B14F-4D97-AF65-F5344CB8AC3E}">
        <p14:creationId xmlns:p14="http://schemas.microsoft.com/office/powerpoint/2010/main" val="657867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DBA3A1-3672-446C-8647-E6BFC0A1CC00}"/>
              </a:ext>
            </a:extLst>
          </p:cNvPr>
          <p:cNvSpPr>
            <a:spLocks noGrp="1"/>
          </p:cNvSpPr>
          <p:nvPr>
            <p:ph type="title"/>
          </p:nvPr>
        </p:nvSpPr>
        <p:spPr>
          <a:xfrm>
            <a:off x="322189" y="195414"/>
            <a:ext cx="6213621" cy="1433601"/>
          </a:xfrm>
        </p:spPr>
        <p:txBody>
          <a:bodyPr>
            <a:normAutofit fontScale="90000"/>
          </a:bodyPr>
          <a:lstStyle/>
          <a:p>
            <a:r>
              <a:rPr lang="nb-NO" sz="4000" dirty="0"/>
              <a:t>Lag figurer som illustrerer dataene du bruker</a:t>
            </a:r>
            <a:br>
              <a:rPr lang="nb-NO" dirty="0"/>
            </a:br>
            <a:r>
              <a:rPr lang="nb-NO" sz="2000" dirty="0"/>
              <a:t>- Bruk statistikk fra SSB</a:t>
            </a:r>
          </a:p>
        </p:txBody>
      </p:sp>
      <p:sp>
        <p:nvSpPr>
          <p:cNvPr id="4" name="TekstSylinder 3">
            <a:extLst>
              <a:ext uri="{FF2B5EF4-FFF2-40B4-BE49-F238E27FC236}">
                <a16:creationId xmlns:a16="http://schemas.microsoft.com/office/drawing/2014/main" id="{C6EA3AF5-6269-4889-8993-8B835A7688F7}"/>
              </a:ext>
            </a:extLst>
          </p:cNvPr>
          <p:cNvSpPr txBox="1"/>
          <p:nvPr/>
        </p:nvSpPr>
        <p:spPr>
          <a:xfrm>
            <a:off x="742732" y="1772966"/>
            <a:ext cx="4874297" cy="1000274"/>
          </a:xfrm>
          <a:prstGeom prst="rect">
            <a:avLst/>
          </a:prstGeom>
          <a:noFill/>
          <a:ln>
            <a:solidFill>
              <a:schemeClr val="tx1"/>
            </a:solidFill>
          </a:ln>
        </p:spPr>
        <p:txBody>
          <a:bodyPr wrap="square" rtlCol="0">
            <a:spAutoFit/>
          </a:bodyPr>
          <a:lstStyle/>
          <a:p>
            <a:r>
              <a:rPr lang="nb-NO" sz="1100" b="1" dirty="0"/>
              <a:t>Oppgave </a:t>
            </a:r>
          </a:p>
          <a:p>
            <a:endParaRPr lang="nb-NO" sz="400" b="1" dirty="0"/>
          </a:p>
          <a:p>
            <a:r>
              <a:rPr lang="nb-NO" sz="1100" dirty="0"/>
              <a:t>Finn et datasett hos statistisk sentralbyrå (se oppskrift på forrige side), og plott en graf av dataene. Lag en lineær matematisk modell for datasettet ditt og vurder om modellen er god. Til slutt skal dere lage figurer som illustrer hvilke data dere har brukt, som brukes i en utstilling sammen med grafen og modellen.</a:t>
            </a:r>
          </a:p>
        </p:txBody>
      </p:sp>
      <p:sp>
        <p:nvSpPr>
          <p:cNvPr id="6" name="TekstSylinder 5">
            <a:extLst>
              <a:ext uri="{FF2B5EF4-FFF2-40B4-BE49-F238E27FC236}">
                <a16:creationId xmlns:a16="http://schemas.microsoft.com/office/drawing/2014/main" id="{D29B7E57-A077-4201-BBD4-1448D2D74925}"/>
              </a:ext>
            </a:extLst>
          </p:cNvPr>
          <p:cNvSpPr txBox="1"/>
          <p:nvPr/>
        </p:nvSpPr>
        <p:spPr>
          <a:xfrm>
            <a:off x="435349" y="8207194"/>
            <a:ext cx="5915023" cy="1061829"/>
          </a:xfrm>
          <a:prstGeom prst="rect">
            <a:avLst/>
          </a:prstGeom>
          <a:noFill/>
        </p:spPr>
        <p:txBody>
          <a:bodyPr wrap="square" rtlCol="0">
            <a:spAutoFit/>
          </a:bodyPr>
          <a:lstStyle/>
          <a:p>
            <a:r>
              <a:rPr lang="nb-NO" sz="1100" b="1" dirty="0"/>
              <a:t>Fase 5: </a:t>
            </a:r>
            <a:r>
              <a:rPr lang="nb-NO" sz="1100" dirty="0"/>
              <a:t>Sammenlign gjerne med de andre i klassen. Er det noen som har en bedre utstilling? Hvorfor mener dere at den er bedre? Kan dere bruke noe av de samme grepene i deres utstilling?</a:t>
            </a:r>
          </a:p>
          <a:p>
            <a:r>
              <a:rPr lang="nb-NO" sz="400" dirty="0"/>
              <a:t>	</a:t>
            </a:r>
          </a:p>
          <a:p>
            <a:r>
              <a:rPr lang="nb-NO" sz="1100" b="1" dirty="0"/>
              <a:t>Fase 6: </a:t>
            </a:r>
            <a:r>
              <a:rPr lang="nb-NO" sz="1100" dirty="0"/>
              <a:t>Hopp gjerne tilbake til tidligere punkt, og gjør forandringer, for å få en best mulig utstilling. </a:t>
            </a:r>
          </a:p>
          <a:p>
            <a:endParaRPr lang="nb-NO" sz="400" dirty="0"/>
          </a:p>
          <a:p>
            <a:r>
              <a:rPr lang="nb-NO" sz="1100" b="1" dirty="0"/>
              <a:t>Fase 7: </a:t>
            </a:r>
            <a:r>
              <a:rPr lang="nb-NO" sz="1100" dirty="0"/>
              <a:t>Pass på å ta vare på bilder og notater dere har gjort underveis, slik at dere kan vise hva dere har tenkt. I denne oppgaven går dokumenteringen ut på å lage selve utstillingen.</a:t>
            </a:r>
          </a:p>
        </p:txBody>
      </p:sp>
      <p:sp>
        <p:nvSpPr>
          <p:cNvPr id="3" name="TekstSylinder 2">
            <a:extLst>
              <a:ext uri="{FF2B5EF4-FFF2-40B4-BE49-F238E27FC236}">
                <a16:creationId xmlns:a16="http://schemas.microsoft.com/office/drawing/2014/main" id="{DB4605E5-5E37-4CFE-928E-F72E207C3358}"/>
              </a:ext>
            </a:extLst>
          </p:cNvPr>
          <p:cNvSpPr txBox="1"/>
          <p:nvPr/>
        </p:nvSpPr>
        <p:spPr>
          <a:xfrm>
            <a:off x="435349" y="5064181"/>
            <a:ext cx="5915024" cy="1569660"/>
          </a:xfrm>
          <a:prstGeom prst="rect">
            <a:avLst/>
          </a:prstGeom>
          <a:noFill/>
        </p:spPr>
        <p:txBody>
          <a:bodyPr wrap="square" rtlCol="0">
            <a:spAutoFit/>
          </a:bodyPr>
          <a:lstStyle/>
          <a:p>
            <a:r>
              <a:rPr lang="nb-NO" sz="1100" b="1" dirty="0"/>
              <a:t>Fase 2: </a:t>
            </a:r>
            <a:r>
              <a:rPr lang="nb-NO" sz="1100" dirty="0"/>
              <a:t>Ha en idémyldring for deg selv. Hvilke data ønsker du å samle inn? Hvorfor akkurat dette? Tegn gjerne en skisse over figurene før du diskuterer med de andre. Deretter må gruppa samlet bestemme hvilke data dere skal bruke, og hvordan deres figurer og utstilling skal se ut.</a:t>
            </a:r>
          </a:p>
          <a:p>
            <a:endParaRPr lang="nb-NO" sz="400" dirty="0"/>
          </a:p>
          <a:p>
            <a:r>
              <a:rPr lang="nb-NO" sz="1100" b="1" dirty="0"/>
              <a:t>Fase 3: </a:t>
            </a:r>
            <a:r>
              <a:rPr lang="nb-NO" sz="1100" dirty="0"/>
              <a:t>Lag første versjon av grafen og den matematiske modellen. Lag figuren/figurene dere trenger til utstillingen.</a:t>
            </a:r>
          </a:p>
          <a:p>
            <a:endParaRPr lang="nb-NO" sz="400" dirty="0"/>
          </a:p>
          <a:p>
            <a:r>
              <a:rPr lang="nb-NO" sz="1100" b="1" dirty="0"/>
              <a:t>Fase 4:</a:t>
            </a:r>
            <a:r>
              <a:rPr lang="nb-NO" sz="1100" dirty="0"/>
              <a:t> Test grafen og modellen, får dere en modell som virker fornuftig? Spør andre i klassen om utstillingen deres er tydelig og god.</a:t>
            </a:r>
          </a:p>
          <a:p>
            <a:endParaRPr lang="nb-NO" sz="1100" dirty="0"/>
          </a:p>
        </p:txBody>
      </p:sp>
      <p:sp>
        <p:nvSpPr>
          <p:cNvPr id="7" name="TekstSylinder 6">
            <a:extLst>
              <a:ext uri="{FF2B5EF4-FFF2-40B4-BE49-F238E27FC236}">
                <a16:creationId xmlns:a16="http://schemas.microsoft.com/office/drawing/2014/main" id="{6ED74BED-89B4-49B8-83FD-841B82E9FF68}"/>
              </a:ext>
            </a:extLst>
          </p:cNvPr>
          <p:cNvSpPr txBox="1"/>
          <p:nvPr/>
        </p:nvSpPr>
        <p:spPr>
          <a:xfrm>
            <a:off x="435349" y="2992100"/>
            <a:ext cx="3237619" cy="2015936"/>
          </a:xfrm>
          <a:prstGeom prst="rect">
            <a:avLst/>
          </a:prstGeom>
          <a:noFill/>
        </p:spPr>
        <p:txBody>
          <a:bodyPr wrap="square" rtlCol="0">
            <a:spAutoFit/>
          </a:bodyPr>
          <a:lstStyle/>
          <a:p>
            <a:r>
              <a:rPr lang="nb-NO" sz="1100" b="1" dirty="0"/>
              <a:t>Fase 1:</a:t>
            </a:r>
            <a:r>
              <a:rPr lang="nb-NO" sz="1100" dirty="0"/>
              <a:t> Tenk gjerne hvilke data som kan være fornuftig å bruke. Siden dere skal bruke SSB som kilde for data, må det være et datasett som finnes der.</a:t>
            </a:r>
          </a:p>
          <a:p>
            <a:endParaRPr lang="nb-NO" sz="400" dirty="0"/>
          </a:p>
          <a:p>
            <a:r>
              <a:rPr lang="nb-NO" sz="1100" dirty="0"/>
              <a:t>Husk at dere skal lage figurer som illustrerer datasettet til slutt, så det kan være lurt å tenke på hvilken type figurer som kan passe til datasettene dere ser på.</a:t>
            </a:r>
          </a:p>
          <a:p>
            <a:endParaRPr lang="nb-NO" sz="1100" b="1" dirty="0"/>
          </a:p>
          <a:p>
            <a:r>
              <a:rPr lang="nb-NO" sz="1100" b="1" dirty="0"/>
              <a:t>Kanskje kan en smeltende snømann illustrere utslipp av CO</a:t>
            </a:r>
            <a:r>
              <a:rPr lang="nb-NO" sz="1100" b="1" baseline="-25000" dirty="0"/>
              <a:t>2</a:t>
            </a:r>
            <a:r>
              <a:rPr lang="nb-NO" sz="1100" b="1" dirty="0"/>
              <a:t> eller stigende gjennomsnittstemperaturer?</a:t>
            </a:r>
          </a:p>
        </p:txBody>
      </p:sp>
      <p:pic>
        <p:nvPicPr>
          <p:cNvPr id="12" name="Bilde 11">
            <a:extLst>
              <a:ext uri="{FF2B5EF4-FFF2-40B4-BE49-F238E27FC236}">
                <a16:creationId xmlns:a16="http://schemas.microsoft.com/office/drawing/2014/main" id="{F7777F11-D5C6-4C55-95E2-73331C2640DF}"/>
              </a:ext>
            </a:extLst>
          </p:cNvPr>
          <p:cNvPicPr>
            <a:picLocks noChangeAspect="1"/>
          </p:cNvPicPr>
          <p:nvPr/>
        </p:nvPicPr>
        <p:blipFill>
          <a:blip r:embed="rId2"/>
          <a:stretch>
            <a:fillRect/>
          </a:stretch>
        </p:blipFill>
        <p:spPr>
          <a:xfrm>
            <a:off x="2778854" y="6917807"/>
            <a:ext cx="1530810" cy="1005421"/>
          </a:xfrm>
          <a:prstGeom prst="rect">
            <a:avLst/>
          </a:prstGeom>
        </p:spPr>
      </p:pic>
      <p:cxnSp>
        <p:nvCxnSpPr>
          <p:cNvPr id="13" name="Rett pilkobling 12">
            <a:extLst>
              <a:ext uri="{FF2B5EF4-FFF2-40B4-BE49-F238E27FC236}">
                <a16:creationId xmlns:a16="http://schemas.microsoft.com/office/drawing/2014/main" id="{C9108A78-704C-461B-9706-5AE63B34F1F3}"/>
              </a:ext>
            </a:extLst>
          </p:cNvPr>
          <p:cNvCxnSpPr/>
          <p:nvPr/>
        </p:nvCxnSpPr>
        <p:spPr>
          <a:xfrm>
            <a:off x="2129659" y="7387004"/>
            <a:ext cx="558413"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ett pilkobling 17">
            <a:extLst>
              <a:ext uri="{FF2B5EF4-FFF2-40B4-BE49-F238E27FC236}">
                <a16:creationId xmlns:a16="http://schemas.microsoft.com/office/drawing/2014/main" id="{B9EBAACD-E15E-456F-BF35-52ACE80AAE9A}"/>
              </a:ext>
            </a:extLst>
          </p:cNvPr>
          <p:cNvCxnSpPr>
            <a:cxnSpLocks/>
          </p:cNvCxnSpPr>
          <p:nvPr/>
        </p:nvCxnSpPr>
        <p:spPr>
          <a:xfrm>
            <a:off x="4397463" y="7493300"/>
            <a:ext cx="643263" cy="10444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Rett pilkobling 18">
            <a:extLst>
              <a:ext uri="{FF2B5EF4-FFF2-40B4-BE49-F238E27FC236}">
                <a16:creationId xmlns:a16="http://schemas.microsoft.com/office/drawing/2014/main" id="{C346A68D-E93A-4723-A689-E4B6A5F6EE50}"/>
              </a:ext>
            </a:extLst>
          </p:cNvPr>
          <p:cNvCxnSpPr>
            <a:cxnSpLocks/>
          </p:cNvCxnSpPr>
          <p:nvPr/>
        </p:nvCxnSpPr>
        <p:spPr>
          <a:xfrm flipV="1">
            <a:off x="4382095" y="6785002"/>
            <a:ext cx="697051" cy="6020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Plassholder for lysbildenummer 4">
            <a:extLst>
              <a:ext uri="{FF2B5EF4-FFF2-40B4-BE49-F238E27FC236}">
                <a16:creationId xmlns:a16="http://schemas.microsoft.com/office/drawing/2014/main" id="{89922203-456B-4E35-81C3-F2DEF989C313}"/>
              </a:ext>
            </a:extLst>
          </p:cNvPr>
          <p:cNvSpPr>
            <a:spLocks noGrp="1"/>
          </p:cNvSpPr>
          <p:nvPr>
            <p:ph type="sldNum" sz="quarter" idx="12"/>
          </p:nvPr>
        </p:nvSpPr>
        <p:spPr/>
        <p:txBody>
          <a:bodyPr/>
          <a:lstStyle/>
          <a:p>
            <a:fld id="{8BCDA449-1FD9-4B7A-9E85-B244E6DC9C56}" type="slidenum">
              <a:rPr lang="nb-NO" smtClean="0"/>
              <a:t>2</a:t>
            </a:fld>
            <a:endParaRPr lang="nb-NO"/>
          </a:p>
        </p:txBody>
      </p:sp>
      <p:pic>
        <p:nvPicPr>
          <p:cNvPr id="11" name="Bilde 10" descr="Et bilde som inneholder dekorert&#10;&#10;Automatisk generert beskrivelse">
            <a:extLst>
              <a:ext uri="{FF2B5EF4-FFF2-40B4-BE49-F238E27FC236}">
                <a16:creationId xmlns:a16="http://schemas.microsoft.com/office/drawing/2014/main" id="{0A51D847-3A81-447D-A1D1-867C1A35A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8602" y="3052357"/>
            <a:ext cx="2541770" cy="1695361"/>
          </a:xfrm>
          <a:prstGeom prst="rect">
            <a:avLst/>
          </a:prstGeom>
        </p:spPr>
      </p:pic>
      <p:pic>
        <p:nvPicPr>
          <p:cNvPr id="15" name="Bilde 14" descr="Et bilde som inneholder utklipp&#10;&#10;Automatisk generert beskrivelse">
            <a:extLst>
              <a:ext uri="{FF2B5EF4-FFF2-40B4-BE49-F238E27FC236}">
                <a16:creationId xmlns:a16="http://schemas.microsoft.com/office/drawing/2014/main" id="{955F6F88-776A-4EF4-95A1-32FB691199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8279" y="155172"/>
            <a:ext cx="1232896" cy="641886"/>
          </a:xfrm>
          <a:prstGeom prst="rect">
            <a:avLst/>
          </a:prstGeom>
        </p:spPr>
      </p:pic>
      <p:pic>
        <p:nvPicPr>
          <p:cNvPr id="17" name="Bilde 16" descr="Et bilde som inneholder tekst, utklipp, servise&#10;&#10;Automatisk generert beskrivelse">
            <a:extLst>
              <a:ext uri="{FF2B5EF4-FFF2-40B4-BE49-F238E27FC236}">
                <a16:creationId xmlns:a16="http://schemas.microsoft.com/office/drawing/2014/main" id="{EFAC0227-A83F-48C4-A1B1-119C59E438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061" y="6955798"/>
            <a:ext cx="1529097" cy="862411"/>
          </a:xfrm>
          <a:prstGeom prst="rect">
            <a:avLst/>
          </a:prstGeom>
        </p:spPr>
      </p:pic>
      <p:pic>
        <p:nvPicPr>
          <p:cNvPr id="21" name="Bilde 20" descr="Et bilde som inneholder granateple&#10;&#10;Automatisk generert beskrivelse">
            <a:extLst>
              <a:ext uri="{FF2B5EF4-FFF2-40B4-BE49-F238E27FC236}">
                <a16:creationId xmlns:a16="http://schemas.microsoft.com/office/drawing/2014/main" id="{4180F8C9-272B-47B9-99D8-FC84B3912B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3418" y="6339780"/>
            <a:ext cx="697051" cy="697051"/>
          </a:xfrm>
          <a:prstGeom prst="rect">
            <a:avLst/>
          </a:prstGeom>
        </p:spPr>
      </p:pic>
      <p:pic>
        <p:nvPicPr>
          <p:cNvPr id="25" name="Bilde 24" descr="Et bilde som inneholder slips, har på seg, skjorte, lukk&#10;&#10;Automatisk generert beskrivelse">
            <a:extLst>
              <a:ext uri="{FF2B5EF4-FFF2-40B4-BE49-F238E27FC236}">
                <a16:creationId xmlns:a16="http://schemas.microsoft.com/office/drawing/2014/main" id="{71C9F7BB-D7DF-46D4-923A-1F232A0579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66503" y="7076525"/>
            <a:ext cx="1460800" cy="1025842"/>
          </a:xfrm>
          <a:prstGeom prst="rect">
            <a:avLst/>
          </a:prstGeom>
        </p:spPr>
      </p:pic>
    </p:spTree>
    <p:extLst>
      <p:ext uri="{BB962C8B-B14F-4D97-AF65-F5344CB8AC3E}">
        <p14:creationId xmlns:p14="http://schemas.microsoft.com/office/powerpoint/2010/main" val="2376999569"/>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otebookType xmlns="285d13ab-30c6-49f8-8756-d82b97344fc4" xsi:nil="true"/>
    <Students xmlns="285d13ab-30c6-49f8-8756-d82b97344fc4">
      <UserInfo>
        <DisplayName/>
        <AccountId xsi:nil="true"/>
        <AccountType/>
      </UserInfo>
    </Students>
    <CultureName xmlns="285d13ab-30c6-49f8-8756-d82b97344fc4" xsi:nil="true"/>
    <Self_Registration_Enabled xmlns="285d13ab-30c6-49f8-8756-d82b97344fc4" xsi:nil="true"/>
    <FolderType xmlns="285d13ab-30c6-49f8-8756-d82b97344fc4" xsi:nil="true"/>
    <Student_Groups xmlns="285d13ab-30c6-49f8-8756-d82b97344fc4">
      <UserInfo>
        <DisplayName/>
        <AccountId xsi:nil="true"/>
        <AccountType/>
      </UserInfo>
    </Student_Groups>
    <Self_Registration_Enabled0 xmlns="285d13ab-30c6-49f8-8756-d82b97344fc4" xsi:nil="true"/>
    <Invited_Teachers xmlns="285d13ab-30c6-49f8-8756-d82b97344fc4" xsi:nil="true"/>
    <DefaultSectionNames xmlns="285d13ab-30c6-49f8-8756-d82b97344fc4" xsi:nil="true"/>
    <Is_Collaboration_Space_Locked xmlns="285d13ab-30c6-49f8-8756-d82b97344fc4" xsi:nil="true"/>
    <Templates xmlns="285d13ab-30c6-49f8-8756-d82b97344fc4" xsi:nil="true"/>
    <Has_Teacher_Only_SectionGroup xmlns="285d13ab-30c6-49f8-8756-d82b97344fc4" xsi:nil="true"/>
    <AppVersion xmlns="285d13ab-30c6-49f8-8756-d82b97344fc4" xsi:nil="true"/>
    <Invited_Students xmlns="285d13ab-30c6-49f8-8756-d82b97344fc4" xsi:nil="true"/>
    <Owner xmlns="285d13ab-30c6-49f8-8756-d82b97344fc4">
      <UserInfo>
        <DisplayName/>
        <AccountId xsi:nil="true"/>
        <AccountType/>
      </UserInfo>
    </Owner>
    <Teachers xmlns="285d13ab-30c6-49f8-8756-d82b97344fc4">
      <UserInfo>
        <DisplayName/>
        <AccountId xsi:nil="true"/>
        <AccountType/>
      </UserInfo>
    </Teach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B2B349DD0DF7E4E8089C5D8EAF3A394" ma:contentTypeVersion="27" ma:contentTypeDescription="Opprett et nytt dokument." ma:contentTypeScope="" ma:versionID="e645ad07474aa427203028c883b379c2">
  <xsd:schema xmlns:xsd="http://www.w3.org/2001/XMLSchema" xmlns:xs="http://www.w3.org/2001/XMLSchema" xmlns:p="http://schemas.microsoft.com/office/2006/metadata/properties" xmlns:ns3="285d13ab-30c6-49f8-8756-d82b97344fc4" xmlns:ns4="e7edbe82-fed3-4e3f-9446-c6542b3d00d2" targetNamespace="http://schemas.microsoft.com/office/2006/metadata/properties" ma:root="true" ma:fieldsID="72272ba45de3da5dc7018043b44d9d3d" ns3:_="" ns4:_="">
    <xsd:import namespace="285d13ab-30c6-49f8-8756-d82b97344fc4"/>
    <xsd:import namespace="e7edbe82-fed3-4e3f-9446-c6542b3d00d2"/>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Templates" minOccurs="0"/>
                <xsd:element ref="ns3:CultureName" minOccurs="0"/>
                <xsd:element ref="ns3:Self_Registration_Enabled0" minOccurs="0"/>
                <xsd:element ref="ns3:Has_Teacher_Only_SectionGroup" minOccurs="0"/>
                <xsd:element ref="ns3:Is_Collaboration_Space_Locked"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5d13ab-30c6-49f8-8756-d82b97344fc4"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AppVersion" ma:index="12" nillable="true" ma:displayName="App Version" ma:internalName="AppVersion">
      <xsd:simpleType>
        <xsd:restriction base="dms:Text"/>
      </xsd:simpleType>
    </xsd:element>
    <xsd:element name="Teachers" ma:index="1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6" nillable="true" ma:displayName="Invited Teachers" ma:internalName="Invited_Teachers">
      <xsd:simpleType>
        <xsd:restriction base="dms:Note">
          <xsd:maxLength value="255"/>
        </xsd:restriction>
      </xsd:simpleType>
    </xsd:element>
    <xsd:element name="Invited_Students" ma:index="17" nillable="true" ma:displayName="Invited Students" ma:internalName="Invited_Students">
      <xsd:simpleType>
        <xsd:restriction base="dms:Note">
          <xsd:maxLength value="255"/>
        </xsd:restriction>
      </xsd:simpleType>
    </xsd:element>
    <xsd:element name="Self_Registration_Enabled" ma:index="18" nillable="true" ma:displayName="Self_Registration_Enabled" ma:internalName="Self_Registration_Enabled">
      <xsd:simpleType>
        <xsd:restriction base="dms:Boolean"/>
      </xsd:simpleType>
    </xsd:element>
    <xsd:element name="MediaServiceMetadata" ma:index="22" nillable="true" ma:displayName="MediaServiceMetadata" ma:description="" ma:hidden="true" ma:internalName="MediaServiceMetadata" ma:readOnly="true">
      <xsd:simpleType>
        <xsd:restriction base="dms:Note"/>
      </xsd:simpleType>
    </xsd:element>
    <xsd:element name="MediaServiceFastMetadata" ma:index="23" nillable="true" ma:displayName="MediaServiceFastMetadata" ma:description="" ma:hidden="true" ma:internalName="MediaServiceFastMetadata" ma:readOnly="true">
      <xsd:simpleType>
        <xsd:restriction base="dms:Note"/>
      </xsd:simpleType>
    </xsd:element>
    <xsd:element name="MediaServiceDateTaken" ma:index="24" nillable="true" ma:displayName="MediaServiceDateTaken" ma:description="" ma:hidden="true" ma:internalName="MediaServiceDateTaken" ma:readOnly="true">
      <xsd:simpleType>
        <xsd:restriction base="dms:Text"/>
      </xsd:simpleType>
    </xsd:element>
    <xsd:element name="MediaServiceAutoTags" ma:index="25" nillable="true" ma:displayName="MediaServiceAutoTags" ma:description="" ma:internalName="MediaServiceAutoTags" ma:readOnly="true">
      <xsd:simpleType>
        <xsd:restriction base="dms:Text"/>
      </xsd:simpleType>
    </xsd:element>
    <xsd:element name="Templates" ma:index="26" nillable="true" ma:displayName="Templates" ma:internalName="Templates">
      <xsd:simpleType>
        <xsd:restriction base="dms:Note">
          <xsd:maxLength value="255"/>
        </xsd:restriction>
      </xsd:simpleType>
    </xsd:element>
    <xsd:element name="CultureName" ma:index="27" nillable="true" ma:displayName="Culture Name" ma:internalName="CultureName">
      <xsd:simpleType>
        <xsd:restriction base="dms:Text"/>
      </xsd:simpleType>
    </xsd:element>
    <xsd:element name="Self_Registration_Enabled0" ma:index="28" nillable="true" ma:displayName="Self Registration Enabled" ma:internalName="Self_Registration_Enabled0">
      <xsd:simpleType>
        <xsd:restriction base="dms:Boolean"/>
      </xsd:simpleType>
    </xsd:element>
    <xsd:element name="Has_Teacher_Only_SectionGroup" ma:index="29" nillable="true" ma:displayName="Has Teacher Only SectionGroup" ma:internalName="Has_Teacher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MediaServiceLocation" ma:index="31" nillable="true" ma:displayName="MediaServiceLocation" ma:internalName="MediaServiceLocation" ma:readOnly="true">
      <xsd:simpleType>
        <xsd:restriction base="dms:Text"/>
      </xsd:simpleType>
    </xsd:element>
    <xsd:element name="MediaServiceOCR" ma:index="32" nillable="true" ma:displayName="MediaServiceOCR"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edbe82-fed3-4e3f-9446-c6542b3d00d2" elementFormDefault="qualified">
    <xsd:import namespace="http://schemas.microsoft.com/office/2006/documentManagement/types"/>
    <xsd:import namespace="http://schemas.microsoft.com/office/infopath/2007/PartnerControls"/>
    <xsd:element name="SharedWithUsers" ma:index="19"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description="" ma:internalName="SharedWithDetails" ma:readOnly="true">
      <xsd:simpleType>
        <xsd:restriction base="dms:Note">
          <xsd:maxLength value="255"/>
        </xsd:restriction>
      </xsd:simpleType>
    </xsd:element>
    <xsd:element name="SharingHintHash" ma:index="21" nillable="true" ma:displayName="Hash for deling av tips"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1F102E-35CA-4D54-AA7B-DE697C0D0CEE}">
  <ds:schemaRefs>
    <ds:schemaRef ds:uri="http://schemas.microsoft.com/sharepoint/v3/contenttype/forms"/>
  </ds:schemaRefs>
</ds:datastoreItem>
</file>

<file path=customXml/itemProps2.xml><?xml version="1.0" encoding="utf-8"?>
<ds:datastoreItem xmlns:ds="http://schemas.openxmlformats.org/officeDocument/2006/customXml" ds:itemID="{800BA4E2-F0CF-4983-9E81-623E710CD513}">
  <ds:schemaRefs>
    <ds:schemaRef ds:uri="http://schemas.microsoft.com/office/infopath/2007/PartnerControls"/>
    <ds:schemaRef ds:uri="http://purl.org/dc/elements/1.1/"/>
    <ds:schemaRef ds:uri="http://schemas.microsoft.com/office/2006/metadata/properties"/>
    <ds:schemaRef ds:uri="285d13ab-30c6-49f8-8756-d82b97344fc4"/>
    <ds:schemaRef ds:uri="http://purl.org/dc/terms/"/>
    <ds:schemaRef ds:uri="http://schemas.openxmlformats.org/package/2006/metadata/core-properties"/>
    <ds:schemaRef ds:uri="e7edbe82-fed3-4e3f-9446-c6542b3d00d2"/>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AC4B04C6-7D93-4D91-BDB7-5AA5A84EB3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5d13ab-30c6-49f8-8756-d82b97344fc4"/>
    <ds:schemaRef ds:uri="e7edbe82-fed3-4e3f-9446-c6542b3d0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478185</TotalTime>
  <Words>551</Words>
  <Application>Microsoft Macintosh PowerPoint</Application>
  <PresentationFormat>A4 Paper (210x297 mm)</PresentationFormat>
  <Paragraphs>33</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Office-tema</vt:lpstr>
      <vt:lpstr>Opplegg 26 - Laste ned data fra statistisk sentralbyrå</vt:lpstr>
      <vt:lpstr>Lag figurer som illustrerer dataene du bruker - Bruk statistikk fra SSB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Førsteutkast til GAN Aschehoug-opplegg</dc:title>
  <dc:creator>Ellen Egeland Flø</dc:creator>
  <cp:lastModifiedBy>Simen Stafseng</cp:lastModifiedBy>
  <cp:revision>1494</cp:revision>
  <dcterms:created xsi:type="dcterms:W3CDTF">2018-11-04T16:46:19Z</dcterms:created>
  <dcterms:modified xsi:type="dcterms:W3CDTF">2021-11-10T10:35:11Z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0x0101000B2B349DD0DF7E4E8089C5D8EAF3A394</vt:lpwstr>
  </property>
  <property fmtid="{D5CDD505-2E9C-101B-9397-08002B2CF9AE}" pid="3" name="MSIP_Label_531f9ef8-9444-4aee-b673-282240bf708b_Enabled">
    <vt:lpwstr>true</vt:lpwstr>
  </property>
  <property fmtid="{D5CDD505-2E9C-101B-9397-08002B2CF9AE}" pid="4" name="MSIP_Label_531f9ef8-9444-4aee-b673-282240bf708b_SetDate">
    <vt:lpwstr>2021-08-29T13:36:42Z</vt:lpwstr>
  </property>
  <property fmtid="{D5CDD505-2E9C-101B-9397-08002B2CF9AE}" pid="5" name="MSIP_Label_531f9ef8-9444-4aee-b673-282240bf708b_Method">
    <vt:lpwstr>Privileged</vt:lpwstr>
  </property>
  <property fmtid="{D5CDD505-2E9C-101B-9397-08002B2CF9AE}" pid="6" name="MSIP_Label_531f9ef8-9444-4aee-b673-282240bf708b_Name">
    <vt:lpwstr>Åpen - PROD</vt:lpwstr>
  </property>
  <property fmtid="{D5CDD505-2E9C-101B-9397-08002B2CF9AE}" pid="7" name="MSIP_Label_531f9ef8-9444-4aee-b673-282240bf708b_SiteId">
    <vt:lpwstr>3d50ddd4-00a1-4ab7-9788-decf14a8728f</vt:lpwstr>
  </property>
  <property fmtid="{D5CDD505-2E9C-101B-9397-08002B2CF9AE}" pid="8" name="MSIP_Label_531f9ef8-9444-4aee-b673-282240bf708b_ActionId">
    <vt:lpwstr>9abade62-9129-437d-8bf0-c31012472c04</vt:lpwstr>
  </property>
  <property fmtid="{D5CDD505-2E9C-101B-9397-08002B2CF9AE}" pid="9" name="MSIP_Label_531f9ef8-9444-4aee-b673-282240bf708b_ContentBits">
    <vt:lpwstr>0</vt:lpwstr>
  </property>
</Properties>
</file>