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4"/>
  </p:sldMasterIdLst>
  <p:notesMasterIdLst>
    <p:notesMasterId r:id="rId7"/>
  </p:notesMasterIdLst>
  <p:sldIdLst>
    <p:sldId id="268" r:id="rId5"/>
    <p:sldId id="269" r:id="rId6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llen Egeland Flø" initials="EEF" lastIdx="1" clrIdx="0">
    <p:extLst>
      <p:ext uri="{19B8F6BF-5375-455C-9EA6-DF929625EA0E}">
        <p15:presenceInfo xmlns:p15="http://schemas.microsoft.com/office/powerpoint/2012/main" userId="Ellen Egeland Flø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1E0AE"/>
    <a:srgbClr val="74E392"/>
    <a:srgbClr val="008080"/>
    <a:srgbClr val="03AA74"/>
    <a:srgbClr val="5EAA80"/>
    <a:srgbClr val="ECF6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iddels stil 2 – uthev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37" autoAdjust="0"/>
    <p:restoredTop sz="94660"/>
  </p:normalViewPr>
  <p:slideViewPr>
    <p:cSldViewPr snapToGrid="0">
      <p:cViewPr varScale="1">
        <p:scale>
          <a:sx n="89" d="100"/>
          <a:sy n="89" d="100"/>
        </p:scale>
        <p:origin x="345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A20AAA-71AC-4A1D-B3A0-288BC45B5EF0}" type="datetimeFigureOut">
              <a:rPr lang="nb-NO" smtClean="0"/>
              <a:t>10.11.2021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068D05-0525-4061-82E5-5DFEF8E54F0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32938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7FC603-7401-4A32-82F0-8813D1F68362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1308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BBA7A6-8F18-4A2B-AB95-01174CA087CF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2973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C9F4C0-F006-477E-9969-BD308BDBF7E7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39713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738D-0748-4DF6-9385-02C30FADB6B1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9946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0DFB6-812E-4855-8CBD-F502418EB257}" type="datetime1">
              <a:rPr lang="nb-NO" smtClean="0"/>
              <a:t>10.11.2021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59478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D9ED0-2390-4A20-865F-D260A12F872E}" type="datetime1">
              <a:rPr lang="nb-NO" smtClean="0"/>
              <a:t>10.11.2021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07844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7AC629-7052-4F6D-AB30-13A06FED4062}" type="datetime1">
              <a:rPr lang="nb-NO" smtClean="0"/>
              <a:t>10.11.2021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56413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F1E48-A005-48CA-BC11-8A1B79F79ED9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9258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355CE-444A-462B-B545-D05FD5A80EA7}" type="datetime1">
              <a:rPr lang="nb-NO" smtClean="0"/>
              <a:t>10.11.2021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84496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44717-8912-4BD0-901C-539D32409BB9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94256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B75A3-C966-421D-A058-9597AF80017B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62749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829CD-4287-478E-BC9B-33B488E248AF}" type="datetime1">
              <a:rPr lang="nb-NO" smtClean="0"/>
              <a:t>10.11.2021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CDA449-1FD9-4B7A-9E85-B244E6DC9C5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3386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9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e 8">
            <a:extLst>
              <a:ext uri="{FF2B5EF4-FFF2-40B4-BE49-F238E27FC236}">
                <a16:creationId xmlns:a16="http://schemas.microsoft.com/office/drawing/2014/main" id="{EBE3E54F-21E3-4C24-8C47-234FD04B07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486" y="2171626"/>
            <a:ext cx="1301315" cy="2298144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6410B1DB-223F-4255-94DF-33F5D175C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709" y="251428"/>
            <a:ext cx="4744251" cy="966540"/>
          </a:xfrm>
        </p:spPr>
        <p:txBody>
          <a:bodyPr>
            <a:normAutofit/>
          </a:bodyPr>
          <a:lstStyle/>
          <a:p>
            <a:r>
              <a:rPr lang="nb-NO" sz="2600" dirty="0"/>
              <a:t>Opplegg 12 – Tegne geometriske former med programmering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06EB156A-444D-45E8-98C4-A83FB78E59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9625" y="7361523"/>
            <a:ext cx="1365789" cy="2096327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F26C6FC7-700D-4B30-A666-CB68900225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6811" y="6240818"/>
            <a:ext cx="1609702" cy="3219403"/>
          </a:xfrm>
          <a:prstGeom prst="rect">
            <a:avLst/>
          </a:prstGeom>
        </p:spPr>
      </p:pic>
      <p:sp>
        <p:nvSpPr>
          <p:cNvPr id="8" name="TekstSylinder 7">
            <a:extLst>
              <a:ext uri="{FF2B5EF4-FFF2-40B4-BE49-F238E27FC236}">
                <a16:creationId xmlns:a16="http://schemas.microsoft.com/office/drawing/2014/main" id="{74CD5AE9-F175-4E27-9446-1EF4FC4C1E57}"/>
              </a:ext>
            </a:extLst>
          </p:cNvPr>
          <p:cNvSpPr txBox="1"/>
          <p:nvPr/>
        </p:nvSpPr>
        <p:spPr>
          <a:xfrm>
            <a:off x="382453" y="7257248"/>
            <a:ext cx="2719122" cy="220060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Diskuter</a:t>
            </a:r>
          </a:p>
          <a:p>
            <a:endParaRPr lang="nb-NO" sz="4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Hvilken geometrisk figur blir tegnet med de to programmene til høyre?</a:t>
            </a:r>
          </a:p>
          <a:p>
            <a:pPr marL="228600" indent="-228600">
              <a:buFont typeface="+mj-lt"/>
              <a:buAutoNum type="arabicPeriod"/>
            </a:pPr>
            <a:endParaRPr lang="nb-NO" sz="4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Hva er poenget med den siste delen av koden helt til høyre – må den alltid være med?</a:t>
            </a:r>
          </a:p>
          <a:p>
            <a:pPr marL="228600" indent="-228600">
              <a:buFont typeface="+mj-lt"/>
              <a:buAutoNum type="arabicPeriod"/>
            </a:pPr>
            <a:endParaRPr lang="nb-NO" sz="4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Hva betyr tallene i de to programmene? Blir det samme figurene, dersom noen av tallene forandres?</a:t>
            </a:r>
          </a:p>
          <a:p>
            <a:pPr marL="228600" indent="-228600">
              <a:buFont typeface="+mj-lt"/>
              <a:buAutoNum type="arabicPeriod"/>
            </a:pPr>
            <a:endParaRPr lang="nb-NO" sz="4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Hvordan ville du tegnet en sirkel med Scratch?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20A10B52-656B-4CAB-857A-32B0691AD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843463" y="9190635"/>
            <a:ext cx="1543050" cy="527403"/>
          </a:xfrm>
        </p:spPr>
        <p:txBody>
          <a:bodyPr/>
          <a:lstStyle/>
          <a:p>
            <a:fld id="{8BCDA449-1FD9-4B7A-9E85-B244E6DC9C56}" type="slidenum">
              <a:rPr lang="nb-NO" smtClean="0"/>
              <a:t>1</a:t>
            </a:fld>
            <a:endParaRPr lang="nb-NO"/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7D094DD9-27E7-4B90-A561-413CC08B078B}"/>
              </a:ext>
            </a:extLst>
          </p:cNvPr>
          <p:cNvSpPr txBox="1"/>
          <p:nvPr/>
        </p:nvSpPr>
        <p:spPr>
          <a:xfrm>
            <a:off x="1772802" y="2128161"/>
            <a:ext cx="285006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1. For å finne tillegg i Scratch, må du trykke på den blå knappen nederst i det venstre hjørnet. </a:t>
            </a:r>
          </a:p>
        </p:txBody>
      </p:sp>
      <p:cxnSp>
        <p:nvCxnSpPr>
          <p:cNvPr id="12" name="Rett pilkobling 11">
            <a:extLst>
              <a:ext uri="{FF2B5EF4-FFF2-40B4-BE49-F238E27FC236}">
                <a16:creationId xmlns:a16="http://schemas.microsoft.com/office/drawing/2014/main" id="{4FA61CA6-9706-4F37-881B-F3179D4AE3D0}"/>
              </a:ext>
            </a:extLst>
          </p:cNvPr>
          <p:cNvCxnSpPr>
            <a:cxnSpLocks/>
          </p:cNvCxnSpPr>
          <p:nvPr/>
        </p:nvCxnSpPr>
        <p:spPr>
          <a:xfrm flipH="1">
            <a:off x="680314" y="2559048"/>
            <a:ext cx="1362668" cy="1741186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13" name="Bilde 12">
            <a:extLst>
              <a:ext uri="{FF2B5EF4-FFF2-40B4-BE49-F238E27FC236}">
                <a16:creationId xmlns:a16="http://schemas.microsoft.com/office/drawing/2014/main" id="{DC9C3721-EB8D-4469-8233-5BF0536EAD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27544" y="3449549"/>
            <a:ext cx="1101456" cy="1020221"/>
          </a:xfrm>
          <a:prstGeom prst="rect">
            <a:avLst/>
          </a:prstGeom>
        </p:spPr>
      </p:pic>
      <p:sp>
        <p:nvSpPr>
          <p:cNvPr id="14" name="TekstSylinder 13">
            <a:extLst>
              <a:ext uri="{FF2B5EF4-FFF2-40B4-BE49-F238E27FC236}">
                <a16:creationId xmlns:a16="http://schemas.microsoft.com/office/drawing/2014/main" id="{C17FAEAD-A8E3-4B70-97CB-DBCDBE6489AA}"/>
              </a:ext>
            </a:extLst>
          </p:cNvPr>
          <p:cNvSpPr txBox="1"/>
          <p:nvPr/>
        </p:nvSpPr>
        <p:spPr>
          <a:xfrm>
            <a:off x="2198039" y="2812794"/>
            <a:ext cx="267959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2. Da kommer du inn i en meny der man kan velge mellom mange forskjellige tillegg. Trykk så på ruta der det står penn.</a:t>
            </a:r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F1047B62-9BCB-4DEC-9552-666A867ED48C}"/>
              </a:ext>
            </a:extLst>
          </p:cNvPr>
          <p:cNvSpPr txBox="1"/>
          <p:nvPr/>
        </p:nvSpPr>
        <p:spPr>
          <a:xfrm>
            <a:off x="441095" y="1432845"/>
            <a:ext cx="551347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Det går an å bruke programmering for å tegne geometriske figurer. I Scratch trenger vi å bruke noen tegnefunksjoner for å få til dette. De må importeres fra en tilleggskategori, og fremgangsmåten vises under.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2F022805-FE46-49DE-BBEA-198C92E2B469}"/>
              </a:ext>
            </a:extLst>
          </p:cNvPr>
          <p:cNvSpPr txBox="1"/>
          <p:nvPr/>
        </p:nvSpPr>
        <p:spPr>
          <a:xfrm>
            <a:off x="3629770" y="3869606"/>
            <a:ext cx="2324803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3. Da blir det lagt til en meny med forskjellige muligheter for å tegne med Scratch.</a:t>
            </a:r>
          </a:p>
        </p:txBody>
      </p:sp>
      <p:sp>
        <p:nvSpPr>
          <p:cNvPr id="33" name="TekstSylinder 32">
            <a:extLst>
              <a:ext uri="{FF2B5EF4-FFF2-40B4-BE49-F238E27FC236}">
                <a16:creationId xmlns:a16="http://schemas.microsoft.com/office/drawing/2014/main" id="{88009DF7-56BC-4F67-98B1-1AB05D69CCBC}"/>
              </a:ext>
            </a:extLst>
          </p:cNvPr>
          <p:cNvSpPr txBox="1"/>
          <p:nvPr/>
        </p:nvSpPr>
        <p:spPr>
          <a:xfrm>
            <a:off x="286981" y="4506266"/>
            <a:ext cx="62840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200" b="1" dirty="0"/>
              <a:t>_______________________________________________________________________________</a:t>
            </a:r>
          </a:p>
        </p:txBody>
      </p:sp>
      <p:sp>
        <p:nvSpPr>
          <p:cNvPr id="34" name="TekstSylinder 33">
            <a:extLst>
              <a:ext uri="{FF2B5EF4-FFF2-40B4-BE49-F238E27FC236}">
                <a16:creationId xmlns:a16="http://schemas.microsoft.com/office/drawing/2014/main" id="{83FCC372-1F86-4F2C-8820-6A5ACCBAEC37}"/>
              </a:ext>
            </a:extLst>
          </p:cNvPr>
          <p:cNvSpPr txBox="1"/>
          <p:nvPr/>
        </p:nvSpPr>
        <p:spPr>
          <a:xfrm>
            <a:off x="385265" y="5201432"/>
            <a:ext cx="575597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Det er spesielt én ting man må tenke på når man skal tegne geometriske former med Scratch, og det er vinkler. Alle vinklene i Scratch er de ytre vinklene, det vil si </a:t>
            </a:r>
            <a:r>
              <a:rPr lang="nb-NO" sz="1100" dirty="0" err="1"/>
              <a:t>supplementvinklene</a:t>
            </a:r>
            <a:r>
              <a:rPr lang="nb-NO" sz="1100" dirty="0"/>
              <a:t> til de indre vinklene. To vinkler som til sammen danner 180</a:t>
            </a:r>
            <a:r>
              <a:rPr lang="nb-NO" sz="1100" dirty="0">
                <a:sym typeface="Symbol" panose="05050102010706020507" pitchFamily="18" charset="2"/>
              </a:rPr>
              <a:t></a:t>
            </a:r>
            <a:r>
              <a:rPr lang="nb-NO" sz="1100" dirty="0"/>
              <a:t> er </a:t>
            </a:r>
            <a:r>
              <a:rPr lang="nb-NO" sz="1100" dirty="0" err="1"/>
              <a:t>supplementvinkler</a:t>
            </a:r>
            <a:r>
              <a:rPr lang="nb-NO" sz="1100" dirty="0"/>
              <a:t> til hverandre. I trekanten under er u og v </a:t>
            </a:r>
            <a:r>
              <a:rPr lang="nb-NO" sz="1100" dirty="0" err="1"/>
              <a:t>supplementvinkler</a:t>
            </a:r>
            <a:r>
              <a:rPr lang="nb-NO" sz="1100" dirty="0"/>
              <a:t> til hverandre, og i Scratch er det vinkel v du skal bruke.</a:t>
            </a:r>
          </a:p>
        </p:txBody>
      </p:sp>
      <p:sp>
        <p:nvSpPr>
          <p:cNvPr id="35" name="TekstSylinder 34">
            <a:extLst>
              <a:ext uri="{FF2B5EF4-FFF2-40B4-BE49-F238E27FC236}">
                <a16:creationId xmlns:a16="http://schemas.microsoft.com/office/drawing/2014/main" id="{EBE9C496-62F0-4F83-9496-A337EA5EA389}"/>
              </a:ext>
            </a:extLst>
          </p:cNvPr>
          <p:cNvSpPr txBox="1"/>
          <p:nvPr/>
        </p:nvSpPr>
        <p:spPr>
          <a:xfrm>
            <a:off x="385265" y="4829003"/>
            <a:ext cx="32445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/>
              <a:t>Tegning av geometriske former</a:t>
            </a:r>
          </a:p>
        </p:txBody>
      </p:sp>
      <p:cxnSp>
        <p:nvCxnSpPr>
          <p:cNvPr id="37" name="Rett linje 36">
            <a:extLst>
              <a:ext uri="{FF2B5EF4-FFF2-40B4-BE49-F238E27FC236}">
                <a16:creationId xmlns:a16="http://schemas.microsoft.com/office/drawing/2014/main" id="{4ABBD8CF-871D-439B-8A21-463E3E3CB3EB}"/>
              </a:ext>
            </a:extLst>
          </p:cNvPr>
          <p:cNvCxnSpPr>
            <a:cxnSpLocks/>
          </p:cNvCxnSpPr>
          <p:nvPr/>
        </p:nvCxnSpPr>
        <p:spPr>
          <a:xfrm>
            <a:off x="1477092" y="6789664"/>
            <a:ext cx="1386486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Rett linje 39">
            <a:extLst>
              <a:ext uri="{FF2B5EF4-FFF2-40B4-BE49-F238E27FC236}">
                <a16:creationId xmlns:a16="http://schemas.microsoft.com/office/drawing/2014/main" id="{C58496E7-C541-4556-AA49-DAE0D120CC82}"/>
              </a:ext>
            </a:extLst>
          </p:cNvPr>
          <p:cNvCxnSpPr>
            <a:cxnSpLocks/>
          </p:cNvCxnSpPr>
          <p:nvPr/>
        </p:nvCxnSpPr>
        <p:spPr>
          <a:xfrm flipV="1">
            <a:off x="1493675" y="6305518"/>
            <a:ext cx="325315" cy="47671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Rett linje 41">
            <a:extLst>
              <a:ext uri="{FF2B5EF4-FFF2-40B4-BE49-F238E27FC236}">
                <a16:creationId xmlns:a16="http://schemas.microsoft.com/office/drawing/2014/main" id="{A0E01AB7-38F4-4757-BCE8-A5ECDD6BA3F9}"/>
              </a:ext>
            </a:extLst>
          </p:cNvPr>
          <p:cNvCxnSpPr>
            <a:cxnSpLocks/>
          </p:cNvCxnSpPr>
          <p:nvPr/>
        </p:nvCxnSpPr>
        <p:spPr>
          <a:xfrm>
            <a:off x="1805841" y="6300395"/>
            <a:ext cx="640079" cy="489857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Bue 45">
            <a:extLst>
              <a:ext uri="{FF2B5EF4-FFF2-40B4-BE49-F238E27FC236}">
                <a16:creationId xmlns:a16="http://schemas.microsoft.com/office/drawing/2014/main" id="{2162FB16-7ADE-431A-9EE8-EE08D3C28574}"/>
              </a:ext>
            </a:extLst>
          </p:cNvPr>
          <p:cNvSpPr/>
          <p:nvPr/>
        </p:nvSpPr>
        <p:spPr>
          <a:xfrm rot="15463438">
            <a:off x="2299023" y="6738072"/>
            <a:ext cx="132543" cy="85988"/>
          </a:xfrm>
          <a:prstGeom prst="arc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8" name="Bue 47">
            <a:extLst>
              <a:ext uri="{FF2B5EF4-FFF2-40B4-BE49-F238E27FC236}">
                <a16:creationId xmlns:a16="http://schemas.microsoft.com/office/drawing/2014/main" id="{B1D0C7AF-2BB0-4BB8-8496-67A1A3969FB4}"/>
              </a:ext>
            </a:extLst>
          </p:cNvPr>
          <p:cNvSpPr/>
          <p:nvPr/>
        </p:nvSpPr>
        <p:spPr>
          <a:xfrm>
            <a:off x="2344590" y="6708589"/>
            <a:ext cx="204657" cy="166853"/>
          </a:xfrm>
          <a:prstGeom prst="arc">
            <a:avLst>
              <a:gd name="adj1" fmla="val 13195964"/>
              <a:gd name="adj2" fmla="val 0"/>
            </a:avLst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9" name="TekstSylinder 48">
            <a:extLst>
              <a:ext uri="{FF2B5EF4-FFF2-40B4-BE49-F238E27FC236}">
                <a16:creationId xmlns:a16="http://schemas.microsoft.com/office/drawing/2014/main" id="{86ADAC77-4498-4688-B7B6-C011B3DD136C}"/>
              </a:ext>
            </a:extLst>
          </p:cNvPr>
          <p:cNvSpPr txBox="1"/>
          <p:nvPr/>
        </p:nvSpPr>
        <p:spPr>
          <a:xfrm>
            <a:off x="2090853" y="6582853"/>
            <a:ext cx="2486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u</a:t>
            </a:r>
          </a:p>
        </p:txBody>
      </p:sp>
      <p:sp>
        <p:nvSpPr>
          <p:cNvPr id="50" name="TekstSylinder 49">
            <a:extLst>
              <a:ext uri="{FF2B5EF4-FFF2-40B4-BE49-F238E27FC236}">
                <a16:creationId xmlns:a16="http://schemas.microsoft.com/office/drawing/2014/main" id="{DA12EEC8-D4F0-4F48-9E24-9741430DD9EC}"/>
              </a:ext>
            </a:extLst>
          </p:cNvPr>
          <p:cNvSpPr txBox="1"/>
          <p:nvPr/>
        </p:nvSpPr>
        <p:spPr>
          <a:xfrm>
            <a:off x="2402175" y="6506369"/>
            <a:ext cx="2486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dirty="0"/>
              <a:t>v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ktangel 51">
                <a:extLst>
                  <a:ext uri="{FF2B5EF4-FFF2-40B4-BE49-F238E27FC236}">
                    <a16:creationId xmlns:a16="http://schemas.microsoft.com/office/drawing/2014/main" id="{7B81AB80-260A-4D7E-8D4F-433FF5753D19}"/>
                  </a:ext>
                </a:extLst>
              </p:cNvPr>
              <p:cNvSpPr/>
              <p:nvPr/>
            </p:nvSpPr>
            <p:spPr>
              <a:xfrm>
                <a:off x="1960299" y="6202345"/>
                <a:ext cx="1025922" cy="2616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nb-NO" sz="11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</a:rPr>
                        <m:t>180</m:t>
                      </m:r>
                      <m:r>
                        <a:rPr lang="nb-NO" sz="1100" b="0" i="1" smtClean="0">
                          <a:latin typeface="Cambria Math" panose="02040503050406030204" pitchFamily="18" charset="0"/>
                          <a:sym typeface="Symbol" panose="05050102010706020507" pitchFamily="18" charset="2"/>
                        </a:rPr>
                        <m:t></m:t>
                      </m:r>
                    </m:oMath>
                  </m:oMathPara>
                </a14:m>
                <a:endParaRPr lang="nb-NO" sz="1100" dirty="0"/>
              </a:p>
            </p:txBody>
          </p:sp>
        </mc:Choice>
        <mc:Fallback xmlns="">
          <p:sp>
            <p:nvSpPr>
              <p:cNvPr id="52" name="Rektangel 51">
                <a:extLst>
                  <a:ext uri="{FF2B5EF4-FFF2-40B4-BE49-F238E27FC236}">
                    <a16:creationId xmlns:a16="http://schemas.microsoft.com/office/drawing/2014/main" id="{7B81AB80-260A-4D7E-8D4F-433FF5753D1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0299" y="6202345"/>
                <a:ext cx="1025922" cy="26161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Bilde 16">
            <a:extLst>
              <a:ext uri="{FF2B5EF4-FFF2-40B4-BE49-F238E27FC236}">
                <a16:creationId xmlns:a16="http://schemas.microsoft.com/office/drawing/2014/main" id="{12EBC0FD-D8F9-4871-AC94-BAC3054A71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8684" y="186344"/>
            <a:ext cx="1801103" cy="1087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3515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Sylinder 1">
            <a:extLst>
              <a:ext uri="{FF2B5EF4-FFF2-40B4-BE49-F238E27FC236}">
                <a16:creationId xmlns:a16="http://schemas.microsoft.com/office/drawing/2014/main" id="{8CA4621D-1B23-4B48-B1B3-3BB241084A88}"/>
              </a:ext>
            </a:extLst>
          </p:cNvPr>
          <p:cNvSpPr txBox="1"/>
          <p:nvPr/>
        </p:nvSpPr>
        <p:spPr>
          <a:xfrm>
            <a:off x="596190" y="7884895"/>
            <a:ext cx="2832810" cy="14619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Oppgave</a:t>
            </a:r>
          </a:p>
          <a:p>
            <a:endParaRPr lang="nb-NO" sz="400" b="1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Finn arealet av gulvflaten i huset ditt. </a:t>
            </a:r>
          </a:p>
          <a:p>
            <a:pPr marL="228600" indent="-228600">
              <a:buFont typeface="+mj-lt"/>
              <a:buAutoNum type="arabicPeriod"/>
            </a:pPr>
            <a:endParaRPr lang="nb-NO" sz="4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Finn overflatearealet av huset ditt. Bruk formlene for areal av de forskjellige geometriske figurene.</a:t>
            </a:r>
          </a:p>
          <a:p>
            <a:pPr marL="228600" indent="-228600">
              <a:buFont typeface="+mj-lt"/>
              <a:buAutoNum type="arabicPeriod"/>
            </a:pPr>
            <a:endParaRPr lang="nb-NO" sz="4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Finn volumet av huset ditt. Må du gjøre noen antagelser?</a:t>
            </a:r>
          </a:p>
        </p:txBody>
      </p:sp>
      <p:sp>
        <p:nvSpPr>
          <p:cNvPr id="17" name="Plassholder for lysbildenummer 16">
            <a:extLst>
              <a:ext uri="{FF2B5EF4-FFF2-40B4-BE49-F238E27FC236}">
                <a16:creationId xmlns:a16="http://schemas.microsoft.com/office/drawing/2014/main" id="{4341E7B8-2BEA-452A-9B00-21463B27A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CDA449-1FD9-4B7A-9E85-B244E6DC9C56}" type="slidenum">
              <a:rPr lang="nb-NO" smtClean="0"/>
              <a:t>2</a:t>
            </a:fld>
            <a:endParaRPr lang="nb-NO"/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36B9E91F-7666-44AD-9ED2-FDFF6C39874B}"/>
              </a:ext>
            </a:extLst>
          </p:cNvPr>
          <p:cNvSpPr txBox="1"/>
          <p:nvPr/>
        </p:nvSpPr>
        <p:spPr>
          <a:xfrm>
            <a:off x="596189" y="1539665"/>
            <a:ext cx="5148765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Oppgave</a:t>
            </a:r>
          </a:p>
          <a:p>
            <a:endParaRPr lang="nb-NO" sz="400" b="1" dirty="0"/>
          </a:p>
          <a:p>
            <a:r>
              <a:rPr lang="nb-NO" sz="1100" dirty="0"/>
              <a:t>Lag et program som tegner et hus til en fargeleggingsbok. Bruk minst tre forskjellige geometriske figurer i tegningen din. Ta skjermbilde av huset ditt og skriv det ut på papir slik at det blir en side i en matematisk fargeleggingsbok.</a:t>
            </a:r>
          </a:p>
        </p:txBody>
      </p:sp>
      <p:sp>
        <p:nvSpPr>
          <p:cNvPr id="20" name="Tittel 1">
            <a:extLst>
              <a:ext uri="{FF2B5EF4-FFF2-40B4-BE49-F238E27FC236}">
                <a16:creationId xmlns:a16="http://schemas.microsoft.com/office/drawing/2014/main" id="{8F487371-C1DE-4E9B-895C-C55C6D110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375" y="294029"/>
            <a:ext cx="6046355" cy="1155512"/>
          </a:xfrm>
        </p:spPr>
        <p:txBody>
          <a:bodyPr/>
          <a:lstStyle/>
          <a:p>
            <a:r>
              <a:rPr lang="nb-NO" dirty="0"/>
              <a:t>Tegning av hus til fargeleggingsbok</a:t>
            </a:r>
            <a:br>
              <a:rPr lang="nb-NO" dirty="0"/>
            </a:br>
            <a:r>
              <a:rPr lang="nb-NO" sz="2000" dirty="0"/>
              <a:t>- Finn arealet av sammensatte figurer</a:t>
            </a: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10FF0321-1804-4A25-9A48-2D05B3265B61}"/>
              </a:ext>
            </a:extLst>
          </p:cNvPr>
          <p:cNvSpPr txBox="1"/>
          <p:nvPr/>
        </p:nvSpPr>
        <p:spPr>
          <a:xfrm>
            <a:off x="596189" y="2541942"/>
            <a:ext cx="539861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Fase 1: </a:t>
            </a:r>
            <a:r>
              <a:rPr lang="nb-NO" sz="1100" dirty="0"/>
              <a:t>Hvilke geometriske former finnes? Sjekk at du vet om minst fem forskjellige, og hvilke kjennetegn de har. Kan du finne formlene for arealet for formene?</a:t>
            </a:r>
          </a:p>
          <a:p>
            <a:endParaRPr lang="nb-NO" sz="400" dirty="0"/>
          </a:p>
          <a:p>
            <a:r>
              <a:rPr lang="nb-NO" sz="1100" b="1" dirty="0"/>
              <a:t>Fase 2: </a:t>
            </a:r>
            <a:r>
              <a:rPr lang="nb-NO" sz="1100" dirty="0">
                <a:solidFill>
                  <a:prstClr val="black"/>
                </a:solidFill>
              </a:rPr>
              <a:t>Det er viktig at dere er åpne for alle slags ideer og ikke er for kritiske, da kan nyttige forslag bli avfeid for tidlig. </a:t>
            </a:r>
            <a:endParaRPr lang="nb-NO" sz="1100" b="1" dirty="0"/>
          </a:p>
          <a:p>
            <a:endParaRPr lang="nb-NO" sz="400" b="1" dirty="0"/>
          </a:p>
          <a:p>
            <a:r>
              <a:rPr lang="nb-NO" sz="1100" dirty="0"/>
              <a:t>Når du har klar en kladd over hvordan </a:t>
            </a:r>
            <a:r>
              <a:rPr lang="nb-NO" sz="1100" dirty="0" err="1"/>
              <a:t>hustegningen</a:t>
            </a:r>
            <a:r>
              <a:rPr lang="nb-NO" sz="1100" dirty="0"/>
              <a:t> din skal være, begynner planleggingen.</a:t>
            </a:r>
          </a:p>
          <a:p>
            <a:pPr marL="685800" lvl="1" indent="-342900">
              <a:buFont typeface="+mj-lt"/>
              <a:buAutoNum type="arabicPeriod"/>
            </a:pPr>
            <a:endParaRPr lang="nb-NO" sz="400" dirty="0"/>
          </a:p>
          <a:p>
            <a:pPr marL="685800" lvl="1" indent="-342900">
              <a:buFont typeface="+mj-lt"/>
              <a:buAutoNum type="arabicPeriod"/>
            </a:pPr>
            <a:r>
              <a:rPr lang="nb-NO" sz="1100" dirty="0"/>
              <a:t>Del oppgaven opp i flere små deler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nb-NO" sz="1100" dirty="0"/>
              <a:t>Hvilke geometriske figurer består tegningen din av?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nb-NO" sz="1100" dirty="0"/>
              <a:t>Vet du hvordan du må programmere for å tegne de ulike delene?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nb-NO" sz="1100" dirty="0"/>
              <a:t>Hvis du ikke vet, kan du finne det ut?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nb-NO" sz="1100" dirty="0"/>
              <a:t>Hvis du ikke kan finne det ut, skal du endre tegningen din litt?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nb-NO" sz="1100" dirty="0"/>
              <a:t>Hvordan skal du kombinere de forskjellige delene?</a:t>
            </a:r>
          </a:p>
          <a:p>
            <a:pPr marL="685800" lvl="2" indent="0">
              <a:buNone/>
            </a:pPr>
            <a:endParaRPr lang="nb-NO" sz="400" dirty="0"/>
          </a:p>
          <a:p>
            <a:pPr marL="685800" lvl="1" indent="-342900">
              <a:buFont typeface="+mj-lt"/>
              <a:buAutoNum type="arabicPeriod"/>
            </a:pPr>
            <a:r>
              <a:rPr lang="nb-NO" sz="1100" dirty="0"/>
              <a:t>Planlegg gjennomføringen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nb-NO" sz="1100" dirty="0"/>
              <a:t>Anslå hvor lang tid hver del tar.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nb-NO" sz="1100" dirty="0"/>
              <a:t>Har du tid til å tegne alle delene?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nb-NO" sz="1100" dirty="0"/>
              <a:t>Hvis ikke, hva skal du kutte ut?</a:t>
            </a:r>
          </a:p>
          <a:p>
            <a:pPr marL="1085850" lvl="2" indent="-171450">
              <a:buFont typeface="Arial" panose="020B0604020202020204" pitchFamily="34" charset="0"/>
              <a:buChar char="•"/>
            </a:pPr>
            <a:r>
              <a:rPr lang="nb-NO" sz="1100" dirty="0"/>
              <a:t>Hvilke former </a:t>
            </a:r>
            <a:r>
              <a:rPr lang="nb-NO" sz="1100" i="1" dirty="0"/>
              <a:t>må</a:t>
            </a:r>
            <a:r>
              <a:rPr lang="nb-NO" sz="1100" dirty="0"/>
              <a:t> være med?</a:t>
            </a:r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0AE4AA4B-0720-402D-9C56-21E2E268AC17}"/>
              </a:ext>
            </a:extLst>
          </p:cNvPr>
          <p:cNvSpPr txBox="1"/>
          <p:nvPr/>
        </p:nvSpPr>
        <p:spPr>
          <a:xfrm>
            <a:off x="596190" y="6340630"/>
            <a:ext cx="3153774" cy="10002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Fase 5:</a:t>
            </a:r>
            <a:r>
              <a:rPr lang="nb-NO" sz="1100" dirty="0"/>
              <a:t> Virker det slik det skal? Ble tegningen av huset slik du hadde planlagt?</a:t>
            </a:r>
          </a:p>
          <a:p>
            <a:endParaRPr lang="nb-NO" sz="400" dirty="0"/>
          </a:p>
          <a:p>
            <a:r>
              <a:rPr lang="nb-NO" sz="1100" b="1" dirty="0"/>
              <a:t>Fase 6: </a:t>
            </a:r>
            <a:r>
              <a:rPr lang="nb-NO" sz="1100" dirty="0"/>
              <a:t>Hopp gjerne tilbake til tidligere punkt, og gjør forandringer for å få en best mulig </a:t>
            </a:r>
            <a:r>
              <a:rPr lang="nb-NO" sz="1100" dirty="0" err="1"/>
              <a:t>hustegning</a:t>
            </a:r>
            <a:r>
              <a:rPr lang="nb-NO" sz="1100" dirty="0"/>
              <a:t>. Gjør gjerne endringer i programmet ditt.</a:t>
            </a: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29FC8322-5CCF-432F-9726-0AE96AC0C07E}"/>
              </a:ext>
            </a:extLst>
          </p:cNvPr>
          <p:cNvSpPr txBox="1"/>
          <p:nvPr/>
        </p:nvSpPr>
        <p:spPr>
          <a:xfrm>
            <a:off x="596189" y="7307118"/>
            <a:ext cx="323502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Fase 7:</a:t>
            </a:r>
            <a:r>
              <a:rPr lang="nb-NO" sz="1100" dirty="0"/>
              <a:t> Skriv ut bildet ditt slik at du kan bruke det i en matematisk fargeleggingsbok.</a:t>
            </a: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47B8E89E-070F-4BAE-A94E-EE107911E516}"/>
              </a:ext>
            </a:extLst>
          </p:cNvPr>
          <p:cNvSpPr txBox="1"/>
          <p:nvPr/>
        </p:nvSpPr>
        <p:spPr>
          <a:xfrm>
            <a:off x="3567179" y="7884895"/>
            <a:ext cx="2594344" cy="14619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nb-NO" sz="1100" b="1" dirty="0"/>
              <a:t>Diskuter</a:t>
            </a:r>
          </a:p>
          <a:p>
            <a:endParaRPr lang="nb-NO" sz="4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For at huset skal ha dobbelt så stort gulvareal, hva blir de nye målene?</a:t>
            </a:r>
          </a:p>
          <a:p>
            <a:pPr marL="228600" indent="-228600">
              <a:buFont typeface="+mj-lt"/>
              <a:buAutoNum type="arabicPeriod"/>
            </a:pPr>
            <a:endParaRPr lang="nb-NO" sz="4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For at huset skal få dobbelt så stort volum, hva blir de nye målene?</a:t>
            </a:r>
          </a:p>
          <a:p>
            <a:pPr marL="228600" indent="-228600">
              <a:buFont typeface="+mj-lt"/>
              <a:buAutoNum type="arabicPeriod"/>
            </a:pPr>
            <a:endParaRPr lang="nb-NO" sz="400" dirty="0"/>
          </a:p>
          <a:p>
            <a:pPr marL="228600" indent="-228600">
              <a:buFont typeface="+mj-lt"/>
              <a:buAutoNum type="arabicPeriod"/>
            </a:pPr>
            <a:r>
              <a:rPr lang="nb-NO" sz="1100" dirty="0"/>
              <a:t>Hva blir svarene på  spørsmål en og to, dersom husene må være </a:t>
            </a:r>
            <a:r>
              <a:rPr lang="nb-NO" sz="1100" dirty="0" err="1"/>
              <a:t>formlike</a:t>
            </a:r>
            <a:r>
              <a:rPr lang="nb-NO" sz="1100" dirty="0"/>
              <a:t>?</a:t>
            </a:r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B6C53106-1382-4DDE-93BE-83A6CD77C937}"/>
              </a:ext>
            </a:extLst>
          </p:cNvPr>
          <p:cNvSpPr txBox="1"/>
          <p:nvPr/>
        </p:nvSpPr>
        <p:spPr>
          <a:xfrm>
            <a:off x="596189" y="5539523"/>
            <a:ext cx="32350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100" b="1" dirty="0"/>
              <a:t>Fase 3: </a:t>
            </a:r>
            <a:r>
              <a:rPr lang="nb-NO" sz="1100" dirty="0"/>
              <a:t>Lag første versjon av programmet ditt. </a:t>
            </a:r>
          </a:p>
          <a:p>
            <a:endParaRPr lang="nb-NO" sz="400" b="1" dirty="0"/>
          </a:p>
          <a:p>
            <a:r>
              <a:rPr lang="nb-NO" sz="1100" b="1" dirty="0"/>
              <a:t>Fase 4:</a:t>
            </a:r>
            <a:r>
              <a:rPr lang="nb-NO" sz="1100" dirty="0"/>
              <a:t> Test programmet ditt, og utforsk hva som skjer om du varierer hvilke tall du bruker i de forskjellige versjonene av programmet ditt.</a:t>
            </a:r>
          </a:p>
        </p:txBody>
      </p:sp>
      <p:pic>
        <p:nvPicPr>
          <p:cNvPr id="4" name="Bilde 3" descr="Et bilde som inneholder tre, utendørs, gress, bygning&#10;&#10;Automatisk generert beskrivelse">
            <a:extLst>
              <a:ext uri="{FF2B5EF4-FFF2-40B4-BE49-F238E27FC236}">
                <a16:creationId xmlns:a16="http://schemas.microsoft.com/office/drawing/2014/main" id="{53C90866-37EE-49D7-93FA-F69F181417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1210" y="5077541"/>
            <a:ext cx="2330314" cy="2513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8522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B2B349DD0DF7E4E8089C5D8EAF3A394" ma:contentTypeVersion="27" ma:contentTypeDescription="Opprett et nytt dokument." ma:contentTypeScope="" ma:versionID="e645ad07474aa427203028c883b379c2">
  <xsd:schema xmlns:xsd="http://www.w3.org/2001/XMLSchema" xmlns:xs="http://www.w3.org/2001/XMLSchema" xmlns:p="http://schemas.microsoft.com/office/2006/metadata/properties" xmlns:ns3="285d13ab-30c6-49f8-8756-d82b97344fc4" xmlns:ns4="e7edbe82-fed3-4e3f-9446-c6542b3d00d2" targetNamespace="http://schemas.microsoft.com/office/2006/metadata/properties" ma:root="true" ma:fieldsID="72272ba45de3da5dc7018043b44d9d3d" ns3:_="" ns4:_="">
    <xsd:import namespace="285d13ab-30c6-49f8-8756-d82b97344fc4"/>
    <xsd:import namespace="e7edbe82-fed3-4e3f-9446-c6542b3d00d2"/>
    <xsd:element name="properties">
      <xsd:complexType>
        <xsd:sequence>
          <xsd:element name="documentManagement">
            <xsd:complexType>
              <xsd:all>
                <xsd:element ref="ns3:NotebookType" minOccurs="0"/>
                <xsd:element ref="ns3:FolderType" minOccurs="0"/>
                <xsd:element ref="ns3:Owner" minOccurs="0"/>
                <xsd:element ref="ns3:DefaultSectionNames" minOccurs="0"/>
                <xsd:element ref="ns3:AppVersion" minOccurs="0"/>
                <xsd:element ref="ns3:Teachers" minOccurs="0"/>
                <xsd:element ref="ns3:Students" minOccurs="0"/>
                <xsd:element ref="ns3:Student_Groups" minOccurs="0"/>
                <xsd:element ref="ns3:Invited_Teachers" minOccurs="0"/>
                <xsd:element ref="ns3:Invited_Students" minOccurs="0"/>
                <xsd:element ref="ns3:Self_Registration_Enabled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Templates" minOccurs="0"/>
                <xsd:element ref="ns3:CultureName" minOccurs="0"/>
                <xsd:element ref="ns3:Self_Registration_Enabled0" minOccurs="0"/>
                <xsd:element ref="ns3:Has_Teacher_Only_SectionGroup" minOccurs="0"/>
                <xsd:element ref="ns3:Is_Collaboration_Space_Locked" minOccurs="0"/>
                <xsd:element ref="ns3:MediaServiceLocation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85d13ab-30c6-49f8-8756-d82b97344fc4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Owner" ma:index="10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1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AppVersion" ma:index="12" nillable="true" ma:displayName="App Version" ma:internalName="AppVersion">
      <xsd:simpleType>
        <xsd:restriction base="dms:Text"/>
      </xsd:simpleType>
    </xsd:element>
    <xsd:element name="Teachers" ma:index="13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4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5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6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17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18" nillable="true" ma:displayName="Self_Registration_Enabled" ma:internalName="Self_Registration_Enabled">
      <xsd:simpleType>
        <xsd:restriction base="dms:Boolean"/>
      </xsd:simpleType>
    </xsd:element>
    <xsd:element name="MediaServiceMetadata" ma:index="2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24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25" nillable="true" ma:displayName="MediaServiceAutoTags" ma:description="" ma:internalName="MediaServiceAutoTags" ma:readOnly="true">
      <xsd:simpleType>
        <xsd:restriction base="dms:Text"/>
      </xsd:simpleType>
    </xsd:element>
    <xsd:element name="Templates" ma:index="26" nillable="true" ma:displayName="Templates" ma:internalName="Templates">
      <xsd:simpleType>
        <xsd:restriction base="dms:Note">
          <xsd:maxLength value="255"/>
        </xsd:restriction>
      </xsd:simpleType>
    </xsd:element>
    <xsd:element name="CultureName" ma:index="27" nillable="true" ma:displayName="Culture Name" ma:internalName="CultureName">
      <xsd:simpleType>
        <xsd:restriction base="dms:Text"/>
      </xsd:simpleType>
    </xsd:element>
    <xsd:element name="Self_Registration_Enabled0" ma:index="28" nillable="true" ma:displayName="Self Registration Enabled" ma:internalName="Self_Registration_Enabled0">
      <xsd:simpleType>
        <xsd:restriction base="dms:Boolean"/>
      </xsd:simpleType>
    </xsd:element>
    <xsd:element name="Has_Teacher_Only_SectionGroup" ma:index="29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0" nillable="true" ma:displayName="Is Collaboration Space Locked" ma:internalName="Is_Collaboration_Space_Locked">
      <xsd:simpleType>
        <xsd:restriction base="dms:Boolean"/>
      </xsd:simpleType>
    </xsd:element>
    <xsd:element name="MediaServiceLocation" ma:index="31" nillable="true" ma:displayName="MediaServiceLocation" ma:internalName="MediaServiceLocation" ma:readOnly="true">
      <xsd:simpleType>
        <xsd:restriction base="dms:Text"/>
      </xsd:simpleType>
    </xsd:element>
    <xsd:element name="MediaServiceOCR" ma:index="32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3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3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edbe82-fed3-4e3f-9446-c6542b3d00d2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ingsdetaljer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Hash for deling av tips" ma:description="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bookType xmlns="285d13ab-30c6-49f8-8756-d82b97344fc4" xsi:nil="true"/>
    <Students xmlns="285d13ab-30c6-49f8-8756-d82b97344fc4">
      <UserInfo>
        <DisplayName/>
        <AccountId xsi:nil="true"/>
        <AccountType/>
      </UserInfo>
    </Students>
    <CultureName xmlns="285d13ab-30c6-49f8-8756-d82b97344fc4" xsi:nil="true"/>
    <Self_Registration_Enabled xmlns="285d13ab-30c6-49f8-8756-d82b97344fc4" xsi:nil="true"/>
    <FolderType xmlns="285d13ab-30c6-49f8-8756-d82b97344fc4" xsi:nil="true"/>
    <Student_Groups xmlns="285d13ab-30c6-49f8-8756-d82b97344fc4">
      <UserInfo>
        <DisplayName/>
        <AccountId xsi:nil="true"/>
        <AccountType/>
      </UserInfo>
    </Student_Groups>
    <Self_Registration_Enabled0 xmlns="285d13ab-30c6-49f8-8756-d82b97344fc4" xsi:nil="true"/>
    <Invited_Teachers xmlns="285d13ab-30c6-49f8-8756-d82b97344fc4" xsi:nil="true"/>
    <DefaultSectionNames xmlns="285d13ab-30c6-49f8-8756-d82b97344fc4" xsi:nil="true"/>
    <Is_Collaboration_Space_Locked xmlns="285d13ab-30c6-49f8-8756-d82b97344fc4" xsi:nil="true"/>
    <Templates xmlns="285d13ab-30c6-49f8-8756-d82b97344fc4" xsi:nil="true"/>
    <Has_Teacher_Only_SectionGroup xmlns="285d13ab-30c6-49f8-8756-d82b97344fc4" xsi:nil="true"/>
    <AppVersion xmlns="285d13ab-30c6-49f8-8756-d82b97344fc4" xsi:nil="true"/>
    <Invited_Students xmlns="285d13ab-30c6-49f8-8756-d82b97344fc4" xsi:nil="true"/>
    <Owner xmlns="285d13ab-30c6-49f8-8756-d82b97344fc4">
      <UserInfo>
        <DisplayName/>
        <AccountId xsi:nil="true"/>
        <AccountType/>
      </UserInfo>
    </Owner>
    <Teachers xmlns="285d13ab-30c6-49f8-8756-d82b97344fc4">
      <UserInfo>
        <DisplayName/>
        <AccountId xsi:nil="true"/>
        <AccountType/>
      </UserInfo>
    </Teachers>
  </documentManagement>
</p:properties>
</file>

<file path=customXml/itemProps1.xml><?xml version="1.0" encoding="utf-8"?>
<ds:datastoreItem xmlns:ds="http://schemas.openxmlformats.org/officeDocument/2006/customXml" ds:itemID="{F41F102E-35CA-4D54-AA7B-DE697C0D0CE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C4B04C6-7D93-4D91-BDB7-5AA5A84EB35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85d13ab-30c6-49f8-8756-d82b97344fc4"/>
    <ds:schemaRef ds:uri="e7edbe82-fed3-4e3f-9446-c6542b3d00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00BA4E2-F0CF-4983-9E81-623E710CD513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285d13ab-30c6-49f8-8756-d82b97344fc4"/>
    <ds:schemaRef ds:uri="http://purl.org/dc/terms/"/>
    <ds:schemaRef ds:uri="http://schemas.openxmlformats.org/package/2006/metadata/core-properties"/>
    <ds:schemaRef ds:uri="e7edbe82-fed3-4e3f-9446-c6542b3d00d2"/>
    <ds:schemaRef ds:uri="http://schemas.microsoft.com/office/2006/documentManagement/typ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478155</TotalTime>
  <Words>679</Words>
  <Application>Microsoft Macintosh PowerPoint</Application>
  <PresentationFormat>A4 Paper (210x297 mm)</PresentationFormat>
  <Paragraphs>65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Cambria Math</vt:lpstr>
      <vt:lpstr>Office-tema</vt:lpstr>
      <vt:lpstr>Opplegg 12 – Tegne geometriske former med programmering</vt:lpstr>
      <vt:lpstr>Tegning av hus til fargeleggingsbok - Finn arealet av sammensatte figurer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Førsteutkast til GAN Aschehoug-opplegg</dc:title>
  <dc:creator>Ellen Egeland Flø</dc:creator>
  <cp:lastModifiedBy>Simen Stafseng</cp:lastModifiedBy>
  <cp:revision>1484</cp:revision>
  <dcterms:created xsi:type="dcterms:W3CDTF">2018-11-04T16:46:19Z</dcterms:created>
  <dcterms:modified xsi:type="dcterms:W3CDTF">2021-11-10T10:16:40Z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0x0101000B2B349DD0DF7E4E8089C5D8EAF3A394</vt:lpwstr>
  </property>
  <property fmtid="{D5CDD505-2E9C-101B-9397-08002B2CF9AE}" pid="3" name="MSIP_Label_531f9ef8-9444-4aee-b673-282240bf708b_Enabled">
    <vt:lpwstr>true</vt:lpwstr>
  </property>
  <property fmtid="{D5CDD505-2E9C-101B-9397-08002B2CF9AE}" pid="4" name="MSIP_Label_531f9ef8-9444-4aee-b673-282240bf708b_SetDate">
    <vt:lpwstr>2021-08-29T11:45:57Z</vt:lpwstr>
  </property>
  <property fmtid="{D5CDD505-2E9C-101B-9397-08002B2CF9AE}" pid="5" name="MSIP_Label_531f9ef8-9444-4aee-b673-282240bf708b_Method">
    <vt:lpwstr>Privileged</vt:lpwstr>
  </property>
  <property fmtid="{D5CDD505-2E9C-101B-9397-08002B2CF9AE}" pid="6" name="MSIP_Label_531f9ef8-9444-4aee-b673-282240bf708b_Name">
    <vt:lpwstr>Åpen - PROD</vt:lpwstr>
  </property>
  <property fmtid="{D5CDD505-2E9C-101B-9397-08002B2CF9AE}" pid="7" name="MSIP_Label_531f9ef8-9444-4aee-b673-282240bf708b_SiteId">
    <vt:lpwstr>3d50ddd4-00a1-4ab7-9788-decf14a8728f</vt:lpwstr>
  </property>
  <property fmtid="{D5CDD505-2E9C-101B-9397-08002B2CF9AE}" pid="8" name="MSIP_Label_531f9ef8-9444-4aee-b673-282240bf708b_ActionId">
    <vt:lpwstr>53e74e7d-897b-4540-abb2-fb782f8b8563</vt:lpwstr>
  </property>
  <property fmtid="{D5CDD505-2E9C-101B-9397-08002B2CF9AE}" pid="9" name="MSIP_Label_531f9ef8-9444-4aee-b673-282240bf708b_ContentBits">
    <vt:lpwstr>0</vt:lpwstr>
  </property>
</Properties>
</file>