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30" r:id="rId5"/>
    <p:sldId id="42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0" Type="http://schemas.openxmlformats.org/officeDocument/2006/relationships/image" Target="../media/image648.png"/><Relationship Id="rId63" Type="http://schemas.openxmlformats.org/officeDocument/2006/relationships/image" Target="../media/image1.png"/><Relationship Id="rId68" Type="http://schemas.microsoft.com/office/2017/06/relationships/model3d" Target="../media/model3d4.glb"/><Relationship Id="rId47" Type="http://schemas.openxmlformats.org/officeDocument/2006/relationships/image" Target="../media/image645.png"/><Relationship Id="rId76" Type="http://schemas.openxmlformats.org/officeDocument/2006/relationships/image" Target="../media/image666.png"/><Relationship Id="rId59" Type="http://schemas.openxmlformats.org/officeDocument/2006/relationships/image" Target="../media/image657.png"/><Relationship Id="rId67" Type="http://schemas.openxmlformats.org/officeDocument/2006/relationships/image" Target="../media/image3.png"/><Relationship Id="rId71" Type="http://schemas.openxmlformats.org/officeDocument/2006/relationships/image" Target="../media/image5.png"/><Relationship Id="rId46" Type="http://schemas.openxmlformats.org/officeDocument/2006/relationships/image" Target="../media/image644.png"/><Relationship Id="rId17" Type="http://schemas.openxmlformats.org/officeDocument/2006/relationships/image" Target="../media/image621.png"/><Relationship Id="rId16" Type="http://schemas.openxmlformats.org/officeDocument/2006/relationships/image" Target="../media/image620.png"/><Relationship Id="rId62" Type="http://schemas.microsoft.com/office/2017/06/relationships/model3d" Target="../media/model3d1.glb"/><Relationship Id="rId70" Type="http://schemas.microsoft.com/office/2017/06/relationships/model3d" Target="../media/model3d5.glb"/><Relationship Id="rId75" Type="http://schemas.openxmlformats.org/officeDocument/2006/relationships/image" Target="../media/image665.png"/><Relationship Id="rId1" Type="http://schemas.openxmlformats.org/officeDocument/2006/relationships/slideLayout" Target="../slideLayouts/slideLayout2.xml"/><Relationship Id="rId6" Type="http://schemas.openxmlformats.org/officeDocument/2006/relationships/image" Target="../media/image610.png"/><Relationship Id="rId11" Type="http://schemas.openxmlformats.org/officeDocument/2006/relationships/image" Target="../media/image615.png"/><Relationship Id="rId66" Type="http://schemas.microsoft.com/office/2017/06/relationships/model3d" Target="../media/model3d3.glb"/><Relationship Id="rId37" Type="http://schemas.openxmlformats.org/officeDocument/2006/relationships/image" Target="../media/image635.png"/><Relationship Id="rId74" Type="http://schemas.openxmlformats.org/officeDocument/2006/relationships/image" Target="../media/image661.png"/><Relationship Id="rId58" Type="http://schemas.openxmlformats.org/officeDocument/2006/relationships/image" Target="../media/image656.png"/><Relationship Id="rId61" Type="http://schemas.openxmlformats.org/officeDocument/2006/relationships/image" Target="../media/image659.png"/><Relationship Id="rId57" Type="http://schemas.openxmlformats.org/officeDocument/2006/relationships/image" Target="../media/image655.png"/><Relationship Id="rId60" Type="http://schemas.openxmlformats.org/officeDocument/2006/relationships/image" Target="../media/image658.png"/><Relationship Id="rId44" Type="http://schemas.openxmlformats.org/officeDocument/2006/relationships/image" Target="../media/image642.png"/><Relationship Id="rId52" Type="http://schemas.openxmlformats.org/officeDocument/2006/relationships/image" Target="../media/image650.png"/><Relationship Id="rId65" Type="http://schemas.openxmlformats.org/officeDocument/2006/relationships/image" Target="../media/image2.png"/><Relationship Id="rId73" Type="http://schemas.openxmlformats.org/officeDocument/2006/relationships/image" Target="../media/image6.png"/><Relationship Id="rId78" Type="http://schemas.openxmlformats.org/officeDocument/2006/relationships/image" Target="../media/image664.png"/><Relationship Id="rId9" Type="http://schemas.openxmlformats.org/officeDocument/2006/relationships/image" Target="../media/image613.png"/><Relationship Id="rId14" Type="http://schemas.openxmlformats.org/officeDocument/2006/relationships/image" Target="../media/image618.png"/><Relationship Id="rId64" Type="http://schemas.microsoft.com/office/2017/06/relationships/model3d" Target="../media/model3d2.glb"/><Relationship Id="rId69" Type="http://schemas.openxmlformats.org/officeDocument/2006/relationships/image" Target="../media/image4.png"/><Relationship Id="rId48" Type="http://schemas.openxmlformats.org/officeDocument/2006/relationships/image" Target="../media/image646.png"/><Relationship Id="rId56" Type="http://schemas.openxmlformats.org/officeDocument/2006/relationships/image" Target="../media/image654.png"/><Relationship Id="rId77" Type="http://schemas.openxmlformats.org/officeDocument/2006/relationships/image" Target="../media/image668.png"/><Relationship Id="rId72" Type="http://schemas.microsoft.com/office/2017/06/relationships/model3d" Target="../media/model3d6.glb"/><Relationship Id="rId51" Type="http://schemas.openxmlformats.org/officeDocument/2006/relationships/image" Target="../media/image649.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671695-397D-469C-A28B-B34686156EB7}"/>
              </a:ext>
            </a:extLst>
          </p:cNvPr>
          <p:cNvSpPr>
            <a:spLocks noGrp="1"/>
          </p:cNvSpPr>
          <p:nvPr>
            <p:ph type="title"/>
          </p:nvPr>
        </p:nvSpPr>
        <p:spPr>
          <a:xfrm>
            <a:off x="471487" y="197201"/>
            <a:ext cx="5915025" cy="1120416"/>
          </a:xfrm>
        </p:spPr>
        <p:txBody>
          <a:bodyPr>
            <a:normAutofit/>
          </a:bodyPr>
          <a:lstStyle/>
          <a:p>
            <a:r>
              <a:rPr lang="nb-NO" dirty="0"/>
              <a:t>Opplegg 14 - Volum for ulike geometriske former</a:t>
            </a:r>
          </a:p>
        </p:txBody>
      </p:sp>
      <p:sp>
        <p:nvSpPr>
          <p:cNvPr id="4" name="Plassholder for lysbildenummer 3">
            <a:extLst>
              <a:ext uri="{FF2B5EF4-FFF2-40B4-BE49-F238E27FC236}">
                <a16:creationId xmlns:a16="http://schemas.microsoft.com/office/drawing/2014/main" id="{BA821908-48A5-4A1D-9CAE-F89F41232367}"/>
              </a:ext>
            </a:extLst>
          </p:cNvPr>
          <p:cNvSpPr>
            <a:spLocks noGrp="1"/>
          </p:cNvSpPr>
          <p:nvPr>
            <p:ph type="sldNum" sz="quarter" idx="12"/>
          </p:nvPr>
        </p:nvSpPr>
        <p:spPr/>
        <p:txBody>
          <a:bodyPr/>
          <a:lstStyle/>
          <a:p>
            <a:fld id="{8BCDA449-1FD9-4B7A-9E85-B244E6DC9C56}" type="slidenum">
              <a:rPr lang="nb-NO" smtClean="0"/>
              <a:t>1</a:t>
            </a:fld>
            <a:endParaRPr lang="nb-NO"/>
          </a:p>
        </p:txBody>
      </p:sp>
      <p:sp>
        <p:nvSpPr>
          <p:cNvPr id="5" name="TekstSylinder 4">
            <a:extLst>
              <a:ext uri="{FF2B5EF4-FFF2-40B4-BE49-F238E27FC236}">
                <a16:creationId xmlns:a16="http://schemas.microsoft.com/office/drawing/2014/main" id="{BAEB9B4E-559A-4E37-B49E-468D5A4B23B0}"/>
              </a:ext>
            </a:extLst>
          </p:cNvPr>
          <p:cNvSpPr txBox="1"/>
          <p:nvPr/>
        </p:nvSpPr>
        <p:spPr>
          <a:xfrm>
            <a:off x="471488" y="1403132"/>
            <a:ext cx="5915024" cy="1338828"/>
          </a:xfrm>
          <a:prstGeom prst="rect">
            <a:avLst/>
          </a:prstGeom>
          <a:noFill/>
        </p:spPr>
        <p:txBody>
          <a:bodyPr wrap="square" rtlCol="0">
            <a:spAutoFit/>
          </a:bodyPr>
          <a:lstStyle/>
          <a:p>
            <a:r>
              <a:rPr lang="nb-NO" sz="1100" dirty="0"/>
              <a:t>Lengde forteller oss hvor stor avstanden er mellom to punkter. Den er endimensjonal, og måles i for eksempel enhetene cm eller meter. </a:t>
            </a:r>
          </a:p>
          <a:p>
            <a:endParaRPr lang="nb-NO" sz="400" dirty="0"/>
          </a:p>
          <a:p>
            <a:r>
              <a:rPr lang="nb-NO" sz="1100" dirty="0"/>
              <a:t>Areal gir oss informasjon om hvor stor en flate er, slik at vi kan sammenligne størrelsen på grunnflaten til forskjellige figurer, for eksempel om man skal kjøpe et hus. Areal er todimensjonalt, det vil si at det består av to lengder. Men som regel kaller vi det lengde og bredde, eller grunnlinje og høyde. Disse to avstandene må multipliseres for å få et areal, dermed blir enhetene for areal alltid en lengde opphøyd i andre, for eksempel cm</a:t>
            </a:r>
            <a:r>
              <a:rPr lang="nb-NO" sz="1100" baseline="30000" dirty="0"/>
              <a:t>2</a:t>
            </a:r>
            <a:r>
              <a:rPr lang="nb-NO" sz="1100" dirty="0"/>
              <a:t> eller m</a:t>
            </a:r>
            <a:r>
              <a:rPr lang="nb-NO" sz="1100" baseline="30000" dirty="0"/>
              <a:t>2</a:t>
            </a:r>
            <a:r>
              <a:rPr lang="nb-NO" sz="1100" dirty="0"/>
              <a:t>. </a:t>
            </a:r>
          </a:p>
        </p:txBody>
      </p:sp>
      <p:sp>
        <p:nvSpPr>
          <p:cNvPr id="15" name="TekstSylinder 14">
            <a:extLst>
              <a:ext uri="{FF2B5EF4-FFF2-40B4-BE49-F238E27FC236}">
                <a16:creationId xmlns:a16="http://schemas.microsoft.com/office/drawing/2014/main" id="{E3FEDC44-19C9-4936-AAE0-612E145E4FE6}"/>
              </a:ext>
            </a:extLst>
          </p:cNvPr>
          <p:cNvSpPr txBox="1"/>
          <p:nvPr/>
        </p:nvSpPr>
        <p:spPr>
          <a:xfrm>
            <a:off x="471488" y="4395561"/>
            <a:ext cx="5915024" cy="1338828"/>
          </a:xfrm>
          <a:prstGeom prst="rect">
            <a:avLst/>
          </a:prstGeom>
          <a:noFill/>
        </p:spPr>
        <p:txBody>
          <a:bodyPr wrap="square" rtlCol="0">
            <a:spAutoFit/>
          </a:bodyPr>
          <a:lstStyle/>
          <a:p>
            <a:r>
              <a:rPr lang="nb-NO" sz="1100" dirty="0"/>
              <a:t>På samme måte gir volum informasjon om hvor stor plass noe tar, eller hvor stor plass det er inni noe. Volum er en 3-dimensjonal størrelse, og vi får derfor ikke tegnet den skikkelig på en 2-dimensjonal flate slik som i en bok.</a:t>
            </a:r>
          </a:p>
          <a:p>
            <a:endParaRPr lang="nb-NO" sz="400" dirty="0"/>
          </a:p>
          <a:p>
            <a:r>
              <a:rPr lang="nb-NO" sz="1100" dirty="0"/>
              <a:t>For å beregne volum må vi alltid multiplisere tre lengder med hverandre. Sjekk gjerne med formlene under! Da blir enheten for volum alltid en lengde opphøyd i tredje, slik som cm</a:t>
            </a:r>
            <a:r>
              <a:rPr lang="nb-NO" sz="1100" baseline="30000" dirty="0"/>
              <a:t>3</a:t>
            </a:r>
            <a:r>
              <a:rPr lang="nb-NO" sz="1100" dirty="0"/>
              <a:t> eller m</a:t>
            </a:r>
            <a:r>
              <a:rPr lang="nb-NO" sz="1100" baseline="30000" dirty="0"/>
              <a:t>3</a:t>
            </a:r>
            <a:r>
              <a:rPr lang="nb-NO" sz="1100" dirty="0"/>
              <a:t>. Alle fysiske gjenstander har tre dimensjoner, men noen eller alle lengdene kan være veldig korte slik at volumet blir veldig lite. Dette gjelder for eksempel et hårstrå eller et ark silkepapir eller bladgull.</a:t>
            </a:r>
          </a:p>
        </p:txBody>
      </p:sp>
      <p:sp>
        <p:nvSpPr>
          <p:cNvPr id="6" name="Rektangel 5">
            <a:extLst>
              <a:ext uri="{FF2B5EF4-FFF2-40B4-BE49-F238E27FC236}">
                <a16:creationId xmlns:a16="http://schemas.microsoft.com/office/drawing/2014/main" id="{C310AB2C-BFB0-4624-BB2B-81A47D04C022}"/>
              </a:ext>
            </a:extLst>
          </p:cNvPr>
          <p:cNvSpPr/>
          <p:nvPr/>
        </p:nvSpPr>
        <p:spPr>
          <a:xfrm>
            <a:off x="718887" y="3276844"/>
            <a:ext cx="1258284" cy="693682"/>
          </a:xfrm>
          <a:prstGeom prst="rect">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B97DE1B5-B865-4597-9E1C-3CDBCE81B6EC}"/>
              </a:ext>
            </a:extLst>
          </p:cNvPr>
          <p:cNvSpPr/>
          <p:nvPr/>
        </p:nvSpPr>
        <p:spPr>
          <a:xfrm>
            <a:off x="2532597" y="3272040"/>
            <a:ext cx="804041" cy="693682"/>
          </a:xfrm>
          <a:prstGeom prst="rect">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Ellipse 16">
            <a:extLst>
              <a:ext uri="{FF2B5EF4-FFF2-40B4-BE49-F238E27FC236}">
                <a16:creationId xmlns:a16="http://schemas.microsoft.com/office/drawing/2014/main" id="{D1EE3B19-6733-4C9B-982D-65E052ECF496}"/>
              </a:ext>
            </a:extLst>
          </p:cNvPr>
          <p:cNvSpPr/>
          <p:nvPr/>
        </p:nvSpPr>
        <p:spPr>
          <a:xfrm>
            <a:off x="3892064" y="3222176"/>
            <a:ext cx="804041" cy="760372"/>
          </a:xfrm>
          <a:prstGeom prst="ellipse">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Likebent trekant 17">
            <a:extLst>
              <a:ext uri="{FF2B5EF4-FFF2-40B4-BE49-F238E27FC236}">
                <a16:creationId xmlns:a16="http://schemas.microsoft.com/office/drawing/2014/main" id="{DCF27B33-1447-4CB3-839D-78A00733E7D9}"/>
              </a:ext>
            </a:extLst>
          </p:cNvPr>
          <p:cNvSpPr/>
          <p:nvPr/>
        </p:nvSpPr>
        <p:spPr>
          <a:xfrm>
            <a:off x="5074365" y="3205350"/>
            <a:ext cx="804041" cy="760372"/>
          </a:xfrm>
          <a:prstGeom prst="triangle">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a14="http://schemas.microsoft.com/office/drawing/2010/main">
        <mc:Choice Requires="a14">
          <p:sp>
            <p:nvSpPr>
              <p:cNvPr id="19" name="TekstSylinder 18">
                <a:extLst>
                  <a:ext uri="{FF2B5EF4-FFF2-40B4-BE49-F238E27FC236}">
                    <a16:creationId xmlns:a16="http://schemas.microsoft.com/office/drawing/2014/main" id="{96CE5906-259D-45E1-9C20-376BE31EAE29}"/>
                  </a:ext>
                </a:extLst>
              </p:cNvPr>
              <p:cNvSpPr txBox="1"/>
              <p:nvPr/>
            </p:nvSpPr>
            <p:spPr>
              <a:xfrm>
                <a:off x="1079077" y="2960057"/>
                <a:ext cx="537904"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𝐴</m:t>
                      </m:r>
                      <m:r>
                        <a:rPr lang="nb-NO" sz="1100" b="0" i="1" smtClean="0">
                          <a:latin typeface="Cambria Math" panose="02040503050406030204" pitchFamily="18" charset="0"/>
                        </a:rPr>
                        <m:t>=</m:t>
                      </m:r>
                      <m:r>
                        <a:rPr lang="nb-NO" sz="1100" i="1">
                          <a:latin typeface="Cambria Math" panose="02040503050406030204" pitchFamily="18" charset="0"/>
                        </a:rPr>
                        <m:t>𝑙</m:t>
                      </m:r>
                      <m:r>
                        <a:rPr lang="nb-NO" sz="1100" b="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rPr>
                        <m:t>𝑏</m:t>
                      </m:r>
                    </m:oMath>
                  </m:oMathPara>
                </a14:m>
                <a:endParaRPr lang="nb-NO" sz="1100" dirty="0"/>
              </a:p>
            </p:txBody>
          </p:sp>
        </mc:Choice>
        <mc:Fallback xmlns="">
          <p:sp>
            <p:nvSpPr>
              <p:cNvPr id="19" name="TekstSylinder 18">
                <a:extLst>
                  <a:ext uri="{FF2B5EF4-FFF2-40B4-BE49-F238E27FC236}">
                    <a16:creationId xmlns:a16="http://schemas.microsoft.com/office/drawing/2014/main" id="{96CE5906-259D-45E1-9C20-376BE31EAE29}"/>
                  </a:ext>
                </a:extLst>
              </p:cNvPr>
              <p:cNvSpPr txBox="1">
                <a:spLocks noRot="1" noChangeAspect="1" noMove="1" noResize="1" noEditPoints="1" noAdjustHandles="1" noChangeArrowheads="1" noChangeShapeType="1" noTextEdit="1"/>
              </p:cNvSpPr>
              <p:nvPr/>
            </p:nvSpPr>
            <p:spPr>
              <a:xfrm>
                <a:off x="1079077" y="2960057"/>
                <a:ext cx="537904" cy="169277"/>
              </a:xfrm>
              <a:prstGeom prst="rect">
                <a:avLst/>
              </a:prstGeom>
              <a:blipFill>
                <a:blip r:embed="rId6"/>
                <a:stretch>
                  <a:fillRect l="-5682" r="-5682" b="-1111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0" name="Rektangel 19">
                <a:extLst>
                  <a:ext uri="{FF2B5EF4-FFF2-40B4-BE49-F238E27FC236}">
                    <a16:creationId xmlns:a16="http://schemas.microsoft.com/office/drawing/2014/main" id="{D87F3269-74EB-4553-85A1-39630F46D6DB}"/>
                  </a:ext>
                </a:extLst>
              </p:cNvPr>
              <p:cNvSpPr/>
              <p:nvPr/>
            </p:nvSpPr>
            <p:spPr>
              <a:xfrm>
                <a:off x="5052982" y="2729855"/>
                <a:ext cx="764761" cy="41261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𝐴</m:t>
                      </m:r>
                      <m:r>
                        <a:rPr lang="nb-NO" sz="1100" i="1" smtClean="0">
                          <a:latin typeface="Cambria Math" panose="02040503050406030204" pitchFamily="18" charset="0"/>
                        </a:rPr>
                        <m:t>=</m:t>
                      </m:r>
                      <m:f>
                        <m:fPr>
                          <m:ctrlPr>
                            <a:rPr lang="nb-NO" sz="1100" i="1" smtClean="0">
                              <a:latin typeface="Cambria Math" panose="02040503050406030204" pitchFamily="18" charset="0"/>
                            </a:rPr>
                          </m:ctrlPr>
                        </m:fPr>
                        <m:num>
                          <m:r>
                            <a:rPr lang="nb-NO" sz="1100" i="1">
                              <a:latin typeface="Cambria Math" panose="02040503050406030204" pitchFamily="18" charset="0"/>
                            </a:rPr>
                            <m:t>𝑔</m:t>
                          </m:r>
                          <m:r>
                            <a:rPr lang="nb-NO" sz="1100" i="1">
                              <a:latin typeface="Cambria Math" panose="02040503050406030204" pitchFamily="18" charset="0"/>
                              <a:ea typeface="Cambria Math" panose="02040503050406030204" pitchFamily="18" charset="0"/>
                            </a:rPr>
                            <m:t>∙</m:t>
                          </m:r>
                          <m:r>
                            <a:rPr lang="nb-NO" sz="1100" i="1">
                              <a:latin typeface="Cambria Math" panose="02040503050406030204" pitchFamily="18" charset="0"/>
                              <a:ea typeface="Cambria Math" panose="02040503050406030204" pitchFamily="18" charset="0"/>
                            </a:rPr>
                            <m:t>h</m:t>
                          </m:r>
                        </m:num>
                        <m:den>
                          <m:r>
                            <a:rPr lang="nb-NO" sz="1100" b="0" i="1" smtClean="0">
                              <a:latin typeface="Cambria Math" panose="02040503050406030204" pitchFamily="18" charset="0"/>
                            </a:rPr>
                            <m:t>2</m:t>
                          </m:r>
                        </m:den>
                      </m:f>
                    </m:oMath>
                  </m:oMathPara>
                </a14:m>
                <a:endParaRPr lang="nb-NO" sz="1100" dirty="0"/>
              </a:p>
            </p:txBody>
          </p:sp>
        </mc:Choice>
        <mc:Fallback xmlns="">
          <p:sp>
            <p:nvSpPr>
              <p:cNvPr id="20" name="Rektangel 19">
                <a:extLst>
                  <a:ext uri="{FF2B5EF4-FFF2-40B4-BE49-F238E27FC236}">
                    <a16:creationId xmlns:a16="http://schemas.microsoft.com/office/drawing/2014/main" id="{D87F3269-74EB-4553-85A1-39630F46D6DB}"/>
                  </a:ext>
                </a:extLst>
              </p:cNvPr>
              <p:cNvSpPr>
                <a:spLocks noRot="1" noChangeAspect="1" noMove="1" noResize="1" noEditPoints="1" noAdjustHandles="1" noChangeArrowheads="1" noChangeShapeType="1" noTextEdit="1"/>
              </p:cNvSpPr>
              <p:nvPr/>
            </p:nvSpPr>
            <p:spPr>
              <a:xfrm>
                <a:off x="5052982" y="2729855"/>
                <a:ext cx="764761" cy="412613"/>
              </a:xfrm>
              <a:prstGeom prst="rect">
                <a:avLst/>
              </a:prstGeom>
              <a:blipFill>
                <a:blip r:embed="rId11"/>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2" name="Rektangel 21">
                <a:extLst>
                  <a:ext uri="{FF2B5EF4-FFF2-40B4-BE49-F238E27FC236}">
                    <a16:creationId xmlns:a16="http://schemas.microsoft.com/office/drawing/2014/main" id="{C5EF0AC6-5A06-4638-B8EE-5AF0BE41B1D7}"/>
                  </a:ext>
                </a:extLst>
              </p:cNvPr>
              <p:cNvSpPr/>
              <p:nvPr/>
            </p:nvSpPr>
            <p:spPr>
              <a:xfrm>
                <a:off x="2619851" y="2907835"/>
                <a:ext cx="629531"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𝐴</m:t>
                      </m:r>
                      <m:r>
                        <a:rPr lang="nb-NO" sz="1100" i="1" smtClean="0">
                          <a:latin typeface="Cambria Math" panose="02040503050406030204" pitchFamily="18" charset="0"/>
                        </a:rPr>
                        <m:t>=</m:t>
                      </m:r>
                      <m:sSup>
                        <m:sSupPr>
                          <m:ctrlPr>
                            <a:rPr lang="nb-NO" sz="1100" i="1" smtClean="0">
                              <a:latin typeface="Cambria Math" panose="02040503050406030204" pitchFamily="18" charset="0"/>
                            </a:rPr>
                          </m:ctrlPr>
                        </m:sSupPr>
                        <m:e>
                          <m:r>
                            <a:rPr lang="nb-NO" sz="1100" b="0" i="1" smtClean="0">
                              <a:latin typeface="Cambria Math" panose="02040503050406030204" pitchFamily="18" charset="0"/>
                            </a:rPr>
                            <m:t>𝑠</m:t>
                          </m:r>
                        </m:e>
                        <m:sup>
                          <m:r>
                            <a:rPr lang="nb-NO" sz="1100" b="0" i="1" smtClean="0">
                              <a:latin typeface="Cambria Math" panose="02040503050406030204" pitchFamily="18" charset="0"/>
                            </a:rPr>
                            <m:t>2</m:t>
                          </m:r>
                        </m:sup>
                      </m:sSup>
                    </m:oMath>
                  </m:oMathPara>
                </a14:m>
                <a:endParaRPr lang="nb-NO" sz="1100" dirty="0"/>
              </a:p>
            </p:txBody>
          </p:sp>
        </mc:Choice>
        <mc:Fallback xmlns="">
          <p:sp>
            <p:nvSpPr>
              <p:cNvPr id="22" name="Rektangel 21">
                <a:extLst>
                  <a:ext uri="{FF2B5EF4-FFF2-40B4-BE49-F238E27FC236}">
                    <a16:creationId xmlns:a16="http://schemas.microsoft.com/office/drawing/2014/main" id="{C5EF0AC6-5A06-4638-B8EE-5AF0BE41B1D7}"/>
                  </a:ext>
                </a:extLst>
              </p:cNvPr>
              <p:cNvSpPr>
                <a:spLocks noRot="1" noChangeAspect="1" noMove="1" noResize="1" noEditPoints="1" noAdjustHandles="1" noChangeArrowheads="1" noChangeShapeType="1" noTextEdit="1"/>
              </p:cNvSpPr>
              <p:nvPr/>
            </p:nvSpPr>
            <p:spPr>
              <a:xfrm>
                <a:off x="2619851" y="2907835"/>
                <a:ext cx="629531" cy="261610"/>
              </a:xfrm>
              <a:prstGeom prst="rect">
                <a:avLst/>
              </a:prstGeom>
              <a:blipFill>
                <a:blip r:embed="rId59"/>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3" name="Rektangel 22">
                <a:extLst>
                  <a:ext uri="{FF2B5EF4-FFF2-40B4-BE49-F238E27FC236}">
                    <a16:creationId xmlns:a16="http://schemas.microsoft.com/office/drawing/2014/main" id="{3CA224AC-A92F-4757-B231-AFAAF71F0EB3}"/>
                  </a:ext>
                </a:extLst>
              </p:cNvPr>
              <p:cNvSpPr/>
              <p:nvPr/>
            </p:nvSpPr>
            <p:spPr>
              <a:xfrm>
                <a:off x="3883843" y="2907835"/>
                <a:ext cx="820481"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𝐴</m:t>
                      </m:r>
                      <m:r>
                        <a:rPr lang="nb-NO" sz="1100" i="1" smtClean="0">
                          <a:latin typeface="Cambria Math" panose="02040503050406030204" pitchFamily="18" charset="0"/>
                        </a:rPr>
                        <m:t>=</m:t>
                      </m:r>
                      <m:sSup>
                        <m:sSupPr>
                          <m:ctrlPr>
                            <a:rPr lang="nb-NO" sz="1100" i="1" smtClean="0">
                              <a:latin typeface="Cambria Math" panose="02040503050406030204" pitchFamily="18" charset="0"/>
                            </a:rPr>
                          </m:ctrlPr>
                        </m:sSupPr>
                        <m:e>
                          <m:r>
                            <a:rPr lang="nb-NO" sz="1100" i="1" smtClean="0">
                              <a:latin typeface="Cambria Math" panose="02040503050406030204" pitchFamily="18" charset="0"/>
                              <a:ea typeface="Cambria Math" panose="02040503050406030204" pitchFamily="18" charset="0"/>
                            </a:rPr>
                            <m:t>𝜋</m:t>
                          </m:r>
                          <m:r>
                            <a:rPr lang="nb-NO" sz="110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rPr>
                            <m:t>𝑟</m:t>
                          </m:r>
                        </m:e>
                        <m:sup>
                          <m:r>
                            <a:rPr lang="nb-NO" sz="1100" b="0" i="1" smtClean="0">
                              <a:latin typeface="Cambria Math" panose="02040503050406030204" pitchFamily="18" charset="0"/>
                            </a:rPr>
                            <m:t>2</m:t>
                          </m:r>
                        </m:sup>
                      </m:sSup>
                    </m:oMath>
                  </m:oMathPara>
                </a14:m>
                <a:endParaRPr lang="nb-NO" sz="1100" dirty="0"/>
              </a:p>
            </p:txBody>
          </p:sp>
        </mc:Choice>
        <mc:Fallback xmlns="">
          <p:sp>
            <p:nvSpPr>
              <p:cNvPr id="23" name="Rektangel 22">
                <a:extLst>
                  <a:ext uri="{FF2B5EF4-FFF2-40B4-BE49-F238E27FC236}">
                    <a16:creationId xmlns:a16="http://schemas.microsoft.com/office/drawing/2014/main" id="{3CA224AC-A92F-4757-B231-AFAAF71F0EB3}"/>
                  </a:ext>
                </a:extLst>
              </p:cNvPr>
              <p:cNvSpPr>
                <a:spLocks noRot="1" noChangeAspect="1" noMove="1" noResize="1" noEditPoints="1" noAdjustHandles="1" noChangeArrowheads="1" noChangeShapeType="1" noTextEdit="1"/>
              </p:cNvSpPr>
              <p:nvPr/>
            </p:nvSpPr>
            <p:spPr>
              <a:xfrm>
                <a:off x="3883843" y="2907835"/>
                <a:ext cx="820481" cy="261610"/>
              </a:xfrm>
              <a:prstGeom prst="rect">
                <a:avLst/>
              </a:prstGeom>
              <a:blipFill>
                <a:blip r:embed="rId9"/>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4" name="TekstSylinder 23">
                <a:extLst>
                  <a:ext uri="{FF2B5EF4-FFF2-40B4-BE49-F238E27FC236}">
                    <a16:creationId xmlns:a16="http://schemas.microsoft.com/office/drawing/2014/main" id="{1C47EC76-7ACA-42CC-A74C-266F7C0E2478}"/>
                  </a:ext>
                </a:extLst>
              </p:cNvPr>
              <p:cNvSpPr txBox="1"/>
              <p:nvPr/>
            </p:nvSpPr>
            <p:spPr>
              <a:xfrm>
                <a:off x="1307312" y="3991483"/>
                <a:ext cx="81433"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𝑙</m:t>
                      </m:r>
                    </m:oMath>
                  </m:oMathPara>
                </a14:m>
                <a:endParaRPr lang="nb-NO" sz="1100" dirty="0"/>
              </a:p>
            </p:txBody>
          </p:sp>
        </mc:Choice>
        <mc:Fallback xmlns="">
          <p:sp>
            <p:nvSpPr>
              <p:cNvPr id="24" name="TekstSylinder 23">
                <a:extLst>
                  <a:ext uri="{FF2B5EF4-FFF2-40B4-BE49-F238E27FC236}">
                    <a16:creationId xmlns:a16="http://schemas.microsoft.com/office/drawing/2014/main" id="{1C47EC76-7ACA-42CC-A74C-266F7C0E2478}"/>
                  </a:ext>
                </a:extLst>
              </p:cNvPr>
              <p:cNvSpPr txBox="1">
                <a:spLocks noRot="1" noChangeAspect="1" noMove="1" noResize="1" noEditPoints="1" noAdjustHandles="1" noChangeArrowheads="1" noChangeShapeType="1" noTextEdit="1"/>
              </p:cNvSpPr>
              <p:nvPr/>
            </p:nvSpPr>
            <p:spPr>
              <a:xfrm>
                <a:off x="1307312" y="3991483"/>
                <a:ext cx="81433" cy="169277"/>
              </a:xfrm>
              <a:prstGeom prst="rect">
                <a:avLst/>
              </a:prstGeom>
              <a:blipFill>
                <a:blip r:embed="rId60"/>
                <a:stretch>
                  <a:fillRect l="-35714" r="-35714"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5" name="TekstSylinder 24">
                <a:extLst>
                  <a:ext uri="{FF2B5EF4-FFF2-40B4-BE49-F238E27FC236}">
                    <a16:creationId xmlns:a16="http://schemas.microsoft.com/office/drawing/2014/main" id="{6EC59E7C-578B-4C8F-B4C9-0123ADD3259B}"/>
                  </a:ext>
                </a:extLst>
              </p:cNvPr>
              <p:cNvSpPr txBox="1"/>
              <p:nvPr/>
            </p:nvSpPr>
            <p:spPr>
              <a:xfrm>
                <a:off x="556458" y="3534242"/>
                <a:ext cx="110478"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𝑏</m:t>
                      </m:r>
                    </m:oMath>
                  </m:oMathPara>
                </a14:m>
                <a:endParaRPr lang="nb-NO" sz="1100" dirty="0"/>
              </a:p>
            </p:txBody>
          </p:sp>
        </mc:Choice>
        <mc:Fallback xmlns="">
          <p:sp>
            <p:nvSpPr>
              <p:cNvPr id="25" name="TekstSylinder 24">
                <a:extLst>
                  <a:ext uri="{FF2B5EF4-FFF2-40B4-BE49-F238E27FC236}">
                    <a16:creationId xmlns:a16="http://schemas.microsoft.com/office/drawing/2014/main" id="{6EC59E7C-578B-4C8F-B4C9-0123ADD3259B}"/>
                  </a:ext>
                </a:extLst>
              </p:cNvPr>
              <p:cNvSpPr txBox="1">
                <a:spLocks noRot="1" noChangeAspect="1" noMove="1" noResize="1" noEditPoints="1" noAdjustHandles="1" noChangeArrowheads="1" noChangeShapeType="1" noTextEdit="1"/>
              </p:cNvSpPr>
              <p:nvPr/>
            </p:nvSpPr>
            <p:spPr>
              <a:xfrm>
                <a:off x="556458" y="3534242"/>
                <a:ext cx="110478" cy="169277"/>
              </a:xfrm>
              <a:prstGeom prst="rect">
                <a:avLst/>
              </a:prstGeom>
              <a:blipFill>
                <a:blip r:embed="rId14"/>
                <a:stretch>
                  <a:fillRect l="-27778" r="-33333"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6" name="Rektangel 25">
                <a:extLst>
                  <a:ext uri="{FF2B5EF4-FFF2-40B4-BE49-F238E27FC236}">
                    <a16:creationId xmlns:a16="http://schemas.microsoft.com/office/drawing/2014/main" id="{B2863262-C9AA-4E6E-8F92-69A32078E146}"/>
                  </a:ext>
                </a:extLst>
              </p:cNvPr>
              <p:cNvSpPr/>
              <p:nvPr/>
            </p:nvSpPr>
            <p:spPr>
              <a:xfrm>
                <a:off x="3283292" y="3488075"/>
                <a:ext cx="28533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𝑠</m:t>
                      </m:r>
                    </m:oMath>
                  </m:oMathPara>
                </a14:m>
                <a:endParaRPr lang="nb-NO" sz="1100" dirty="0"/>
              </a:p>
            </p:txBody>
          </p:sp>
        </mc:Choice>
        <mc:Fallback xmlns="">
          <p:sp>
            <p:nvSpPr>
              <p:cNvPr id="26" name="Rektangel 25">
                <a:extLst>
                  <a:ext uri="{FF2B5EF4-FFF2-40B4-BE49-F238E27FC236}">
                    <a16:creationId xmlns:a16="http://schemas.microsoft.com/office/drawing/2014/main" id="{B2863262-C9AA-4E6E-8F92-69A32078E146}"/>
                  </a:ext>
                </a:extLst>
              </p:cNvPr>
              <p:cNvSpPr>
                <a:spLocks noRot="1" noChangeAspect="1" noMove="1" noResize="1" noEditPoints="1" noAdjustHandles="1" noChangeArrowheads="1" noChangeShapeType="1" noTextEdit="1"/>
              </p:cNvSpPr>
              <p:nvPr/>
            </p:nvSpPr>
            <p:spPr>
              <a:xfrm>
                <a:off x="3283292" y="3488075"/>
                <a:ext cx="285335" cy="261610"/>
              </a:xfrm>
              <a:prstGeom prst="rect">
                <a:avLst/>
              </a:prstGeom>
              <a:blipFill>
                <a:blip r:embed="rId4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8" name="Rektangel 27">
                <a:extLst>
                  <a:ext uri="{FF2B5EF4-FFF2-40B4-BE49-F238E27FC236}">
                    <a16:creationId xmlns:a16="http://schemas.microsoft.com/office/drawing/2014/main" id="{E17CDD9D-1429-48C2-ACE9-F9F16C6A29A9}"/>
                  </a:ext>
                </a:extLst>
              </p:cNvPr>
              <p:cNvSpPr/>
              <p:nvPr/>
            </p:nvSpPr>
            <p:spPr>
              <a:xfrm>
                <a:off x="2791948" y="3949753"/>
                <a:ext cx="28533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𝑠</m:t>
                      </m:r>
                    </m:oMath>
                  </m:oMathPara>
                </a14:m>
                <a:endParaRPr lang="nb-NO" sz="1100" dirty="0"/>
              </a:p>
            </p:txBody>
          </p:sp>
        </mc:Choice>
        <mc:Fallback xmlns="">
          <p:sp>
            <p:nvSpPr>
              <p:cNvPr id="28" name="Rektangel 27">
                <a:extLst>
                  <a:ext uri="{FF2B5EF4-FFF2-40B4-BE49-F238E27FC236}">
                    <a16:creationId xmlns:a16="http://schemas.microsoft.com/office/drawing/2014/main" id="{E17CDD9D-1429-48C2-ACE9-F9F16C6A29A9}"/>
                  </a:ext>
                </a:extLst>
              </p:cNvPr>
              <p:cNvSpPr>
                <a:spLocks noRot="1" noChangeAspect="1" noMove="1" noResize="1" noEditPoints="1" noAdjustHandles="1" noChangeArrowheads="1" noChangeShapeType="1" noTextEdit="1"/>
              </p:cNvSpPr>
              <p:nvPr/>
            </p:nvSpPr>
            <p:spPr>
              <a:xfrm>
                <a:off x="2791948" y="3949753"/>
                <a:ext cx="285335" cy="261610"/>
              </a:xfrm>
              <a:prstGeom prst="rect">
                <a:avLst/>
              </a:prstGeom>
              <a:blipFill>
                <a:blip r:embed="rId1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9" name="Rektangel 28">
                <a:extLst>
                  <a:ext uri="{FF2B5EF4-FFF2-40B4-BE49-F238E27FC236}">
                    <a16:creationId xmlns:a16="http://schemas.microsoft.com/office/drawing/2014/main" id="{5A72BC42-60A9-4A9E-A29C-8BEAA6E21DD3}"/>
                  </a:ext>
                </a:extLst>
              </p:cNvPr>
              <p:cNvSpPr/>
              <p:nvPr/>
            </p:nvSpPr>
            <p:spPr>
              <a:xfrm>
                <a:off x="4319322" y="3390205"/>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29" name="Rektangel 28">
                <a:extLst>
                  <a:ext uri="{FF2B5EF4-FFF2-40B4-BE49-F238E27FC236}">
                    <a16:creationId xmlns:a16="http://schemas.microsoft.com/office/drawing/2014/main" id="{5A72BC42-60A9-4A9E-A29C-8BEAA6E21DD3}"/>
                  </a:ext>
                </a:extLst>
              </p:cNvPr>
              <p:cNvSpPr>
                <a:spLocks noRot="1" noChangeAspect="1" noMove="1" noResize="1" noEditPoints="1" noAdjustHandles="1" noChangeArrowheads="1" noChangeShapeType="1" noTextEdit="1"/>
              </p:cNvSpPr>
              <p:nvPr/>
            </p:nvSpPr>
            <p:spPr>
              <a:xfrm>
                <a:off x="4319322" y="3390205"/>
                <a:ext cx="287130" cy="261610"/>
              </a:xfrm>
              <a:prstGeom prst="rect">
                <a:avLst/>
              </a:prstGeom>
              <a:blipFill>
                <a:blip r:embed="rId50"/>
                <a:stretch>
                  <a:fillRect/>
                </a:stretch>
              </a:blipFill>
            </p:spPr>
            <p:txBody>
              <a:bodyPr/>
              <a:lstStyle/>
              <a:p>
                <a:r>
                  <a:rPr lang="nb-NO">
                    <a:noFill/>
                  </a:rPr>
                  <a:t> </a:t>
                </a:r>
              </a:p>
            </p:txBody>
          </p:sp>
        </mc:Fallback>
      </mc:AlternateContent>
      <p:cxnSp>
        <p:nvCxnSpPr>
          <p:cNvPr id="30" name="Rett linje 29">
            <a:extLst>
              <a:ext uri="{FF2B5EF4-FFF2-40B4-BE49-F238E27FC236}">
                <a16:creationId xmlns:a16="http://schemas.microsoft.com/office/drawing/2014/main" id="{986D0B2E-3A99-4483-91B4-6AE1B79EF116}"/>
              </a:ext>
            </a:extLst>
          </p:cNvPr>
          <p:cNvCxnSpPr>
            <a:cxnSpLocks/>
            <a:endCxn id="17" idx="6"/>
          </p:cNvCxnSpPr>
          <p:nvPr/>
        </p:nvCxnSpPr>
        <p:spPr>
          <a:xfrm>
            <a:off x="4294083" y="3601212"/>
            <a:ext cx="402022" cy="115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2BA75777-609A-4AE5-BF6A-FDA090FF6706}"/>
              </a:ext>
            </a:extLst>
          </p:cNvPr>
          <p:cNvCxnSpPr>
            <a:cxnSpLocks/>
            <a:stCxn id="18" idx="3"/>
          </p:cNvCxnSpPr>
          <p:nvPr/>
        </p:nvCxnSpPr>
        <p:spPr>
          <a:xfrm flipV="1">
            <a:off x="5476386" y="3212334"/>
            <a:ext cx="1" cy="753388"/>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Rektangel 37">
                <a:extLst>
                  <a:ext uri="{FF2B5EF4-FFF2-40B4-BE49-F238E27FC236}">
                    <a16:creationId xmlns:a16="http://schemas.microsoft.com/office/drawing/2014/main" id="{DC02D3E1-5444-4C0E-B26F-BAC04F4B9FA8}"/>
                  </a:ext>
                </a:extLst>
              </p:cNvPr>
              <p:cNvSpPr/>
              <p:nvPr/>
            </p:nvSpPr>
            <p:spPr>
              <a:xfrm>
                <a:off x="5397262" y="3470407"/>
                <a:ext cx="297709"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h</m:t>
                      </m:r>
                    </m:oMath>
                  </m:oMathPara>
                </a14:m>
                <a:endParaRPr lang="nb-NO" sz="1100" dirty="0"/>
              </a:p>
            </p:txBody>
          </p:sp>
        </mc:Choice>
        <mc:Fallback xmlns="">
          <p:sp>
            <p:nvSpPr>
              <p:cNvPr id="38" name="Rektangel 37">
                <a:extLst>
                  <a:ext uri="{FF2B5EF4-FFF2-40B4-BE49-F238E27FC236}">
                    <a16:creationId xmlns:a16="http://schemas.microsoft.com/office/drawing/2014/main" id="{DC02D3E1-5444-4C0E-B26F-BAC04F4B9FA8}"/>
                  </a:ext>
                </a:extLst>
              </p:cNvPr>
              <p:cNvSpPr>
                <a:spLocks noRot="1" noChangeAspect="1" noMove="1" noResize="1" noEditPoints="1" noAdjustHandles="1" noChangeArrowheads="1" noChangeShapeType="1" noTextEdit="1"/>
              </p:cNvSpPr>
              <p:nvPr/>
            </p:nvSpPr>
            <p:spPr>
              <a:xfrm>
                <a:off x="5397262" y="3470407"/>
                <a:ext cx="297709" cy="261610"/>
              </a:xfrm>
              <a:prstGeom prst="rect">
                <a:avLst/>
              </a:prstGeom>
              <a:blipFill>
                <a:blip r:embed="rId52"/>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0" name="Rektangel 39">
                <a:extLst>
                  <a:ext uri="{FF2B5EF4-FFF2-40B4-BE49-F238E27FC236}">
                    <a16:creationId xmlns:a16="http://schemas.microsoft.com/office/drawing/2014/main" id="{14F87BF7-57C3-4E72-ABE9-B93E7D1C8854}"/>
                  </a:ext>
                </a:extLst>
              </p:cNvPr>
              <p:cNvSpPr/>
              <p:nvPr/>
            </p:nvSpPr>
            <p:spPr>
              <a:xfrm>
                <a:off x="5323522" y="3897799"/>
                <a:ext cx="30572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𝑔</m:t>
                      </m:r>
                    </m:oMath>
                  </m:oMathPara>
                </a14:m>
                <a:endParaRPr lang="nb-NO" sz="1100" dirty="0"/>
              </a:p>
            </p:txBody>
          </p:sp>
        </mc:Choice>
        <mc:Fallback xmlns="">
          <p:sp>
            <p:nvSpPr>
              <p:cNvPr id="40" name="Rektangel 39">
                <a:extLst>
                  <a:ext uri="{FF2B5EF4-FFF2-40B4-BE49-F238E27FC236}">
                    <a16:creationId xmlns:a16="http://schemas.microsoft.com/office/drawing/2014/main" id="{14F87BF7-57C3-4E72-ABE9-B93E7D1C8854}"/>
                  </a:ext>
                </a:extLst>
              </p:cNvPr>
              <p:cNvSpPr>
                <a:spLocks noRot="1" noChangeAspect="1" noMove="1" noResize="1" noEditPoints="1" noAdjustHandles="1" noChangeArrowheads="1" noChangeShapeType="1" noTextEdit="1"/>
              </p:cNvSpPr>
              <p:nvPr/>
            </p:nvSpPr>
            <p:spPr>
              <a:xfrm>
                <a:off x="5323522" y="3897799"/>
                <a:ext cx="305725" cy="261610"/>
              </a:xfrm>
              <a:prstGeom prst="rect">
                <a:avLst/>
              </a:prstGeom>
              <a:blipFill>
                <a:blip r:embed="rId61"/>
                <a:stretch>
                  <a:fillRect/>
                </a:stretch>
              </a:blipFill>
            </p:spPr>
            <p:txBody>
              <a:bodyPr/>
              <a:lstStyle/>
              <a:p>
                <a:r>
                  <a:rPr lang="nb-NO">
                    <a:noFill/>
                  </a:rPr>
                  <a:t> </a:t>
                </a:r>
              </a:p>
            </p:txBody>
          </p:sp>
        </mc:Fallback>
      </mc:AlternateContent>
      <mc:AlternateContent xmlns:mc="http://schemas.openxmlformats.org/markup-compatibility/2006">
        <mc:Choice xmlns:am3d="http://schemas.microsoft.com/office/drawing/2017/model3d" Requires="am3d">
          <p:graphicFrame>
            <p:nvGraphicFramePr>
              <p:cNvPr id="9229" name="3D-modell 9228" descr="Light Gray Ellipsoid">
                <a:extLst>
                  <a:ext uri="{FF2B5EF4-FFF2-40B4-BE49-F238E27FC236}">
                    <a16:creationId xmlns:a16="http://schemas.microsoft.com/office/drawing/2014/main" id="{1A22ABC6-1DA8-47C5-9B34-E7F7193B5A60}"/>
                  </a:ext>
                </a:extLst>
              </p:cNvPr>
              <p:cNvGraphicFramePr>
                <a:graphicFrameLocks noChangeAspect="1"/>
              </p:cNvGraphicFramePr>
              <p:nvPr>
                <p:extLst>
                  <p:ext uri="{D42A27DB-BD31-4B8C-83A1-F6EECF244321}">
                    <p14:modId xmlns:p14="http://schemas.microsoft.com/office/powerpoint/2010/main" val="2919740512"/>
                  </p:ext>
                </p:extLst>
              </p:nvPr>
            </p:nvGraphicFramePr>
            <p:xfrm>
              <a:off x="1840549" y="7383616"/>
              <a:ext cx="903786" cy="922813"/>
            </p:xfrm>
            <a:graphic>
              <a:graphicData uri="http://schemas.microsoft.com/office/drawing/2017/model3d">
                <am3d:model3d r:embed="rId62">
                  <am3d:spPr>
                    <a:xfrm>
                      <a:off x="0" y="0"/>
                      <a:ext cx="903786" cy="922813"/>
                    </a:xfrm>
                    <a:prstGeom prst="rect">
                      <a:avLst/>
                    </a:prstGeom>
                  </am3d:spPr>
                  <am3d:camera>
                    <am3d:pos x="0" y="0" z="70713994"/>
                    <am3d:up dx="0" dy="36000000" dz="0"/>
                    <am3d:lookAt x="0" y="0" z="0"/>
                    <am3d:perspective fov="2700000"/>
                  </am3d:camera>
                  <am3d:trans>
                    <am3d:meterPerModelUnit n="6438416" d="1000000"/>
                    <am3d:preTrans dx="0" dy="-9181623" dz="0"/>
                    <am3d:scale>
                      <am3d:sx n="1000000" d="1000000"/>
                      <am3d:sy n="1000000" d="1000000"/>
                      <am3d:sz n="1000000" d="1000000"/>
                    </am3d:scale>
                    <am3d:rot ax="-5844260" ay="-199855" az="-1445389"/>
                    <am3d:postTrans dx="0" dy="0" dz="0"/>
                  </am3d:trans>
                  <am3d:raster rName="Office3DRenderer" rVer="16.0.8326">
                    <am3d:blip r:embed="rId63"/>
                  </am3d:raster>
                  <am3d:objViewport viewportSz="13414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29" name="3D-modell 9228" descr="Light Gray Ellipsoid">
                <a:extLst>
                  <a:ext uri="{FF2B5EF4-FFF2-40B4-BE49-F238E27FC236}">
                    <a16:creationId xmlns:a16="http://schemas.microsoft.com/office/drawing/2014/main" id="{1A22ABC6-1DA8-47C5-9B34-E7F7193B5A60}"/>
                  </a:ext>
                </a:extLst>
              </p:cNvPr>
              <p:cNvPicPr>
                <a:picLocks noGrp="1" noRot="1" noChangeAspect="1" noMove="1" noResize="1" noEditPoints="1" noAdjustHandles="1" noChangeArrowheads="1" noChangeShapeType="1" noCrop="1"/>
              </p:cNvPicPr>
              <p:nvPr/>
            </p:nvPicPr>
            <p:blipFill>
              <a:blip r:embed="rId63"/>
              <a:stretch>
                <a:fillRect/>
              </a:stretch>
            </p:blipFill>
            <p:spPr>
              <a:xfrm>
                <a:off x="1840549" y="7383616"/>
                <a:ext cx="903786" cy="922813"/>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230" name="3D-modell 9229" descr="Light Gray Cube">
                <a:extLst>
                  <a:ext uri="{FF2B5EF4-FFF2-40B4-BE49-F238E27FC236}">
                    <a16:creationId xmlns:a16="http://schemas.microsoft.com/office/drawing/2014/main" id="{B8046843-F5A1-45A0-9BCB-ED2A64289406}"/>
                  </a:ext>
                </a:extLst>
              </p:cNvPr>
              <p:cNvGraphicFramePr>
                <a:graphicFrameLocks noChangeAspect="1"/>
              </p:cNvGraphicFramePr>
              <p:nvPr>
                <p:extLst>
                  <p:ext uri="{D42A27DB-BD31-4B8C-83A1-F6EECF244321}">
                    <p14:modId xmlns:p14="http://schemas.microsoft.com/office/powerpoint/2010/main" val="1507450114"/>
                  </p:ext>
                </p:extLst>
              </p:nvPr>
            </p:nvGraphicFramePr>
            <p:xfrm>
              <a:off x="3043988" y="6018298"/>
              <a:ext cx="988762" cy="1086216"/>
            </p:xfrm>
            <a:graphic>
              <a:graphicData uri="http://schemas.microsoft.com/office/drawing/2017/model3d">
                <am3d:model3d r:embed="rId64">
                  <am3d:spPr>
                    <a:xfrm>
                      <a:off x="0" y="0"/>
                      <a:ext cx="988762" cy="1086216"/>
                    </a:xfrm>
                    <a:prstGeom prst="rect">
                      <a:avLst/>
                    </a:prstGeom>
                  </am3d:spPr>
                  <am3d:camera>
                    <am3d:pos x="0" y="0" z="81469193"/>
                    <am3d:up dx="0" dy="36000000" dz="0"/>
                    <am3d:lookAt x="0" y="0" z="0"/>
                    <am3d:perspective fov="2700000"/>
                  </am3d:camera>
                  <am3d:trans>
                    <am3d:meterPerModelUnit n="7140529" d="1000000"/>
                    <am3d:preTrans dx="0" dy="-17999995" dz="5866"/>
                    <am3d:scale>
                      <am3d:sx n="1000000" d="1000000"/>
                      <am3d:sy n="1000000" d="1000000"/>
                      <am3d:sz n="1000000" d="1000000"/>
                    </am3d:scale>
                    <am3d:rot ax="1537159" ay="-1573403" az="-717812"/>
                    <am3d:postTrans dx="0" dy="0" dz="0"/>
                  </am3d:trans>
                  <am3d:raster rName="Office3DRenderer" rVer="16.0.8326">
                    <am3d:blip r:embed="rId65"/>
                  </am3d:raster>
                  <am3d:objViewport viewportSz="113818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30" name="3D-modell 9229" descr="Light Gray Cube">
                <a:extLst>
                  <a:ext uri="{FF2B5EF4-FFF2-40B4-BE49-F238E27FC236}">
                    <a16:creationId xmlns:a16="http://schemas.microsoft.com/office/drawing/2014/main" id="{B8046843-F5A1-45A0-9BCB-ED2A64289406}"/>
                  </a:ext>
                </a:extLst>
              </p:cNvPr>
              <p:cNvPicPr>
                <a:picLocks noGrp="1" noRot="1" noChangeAspect="1" noMove="1" noResize="1" noEditPoints="1" noAdjustHandles="1" noChangeArrowheads="1" noChangeShapeType="1" noCrop="1"/>
              </p:cNvPicPr>
              <p:nvPr/>
            </p:nvPicPr>
            <p:blipFill>
              <a:blip r:embed="rId65"/>
              <a:stretch>
                <a:fillRect/>
              </a:stretch>
            </p:blipFill>
            <p:spPr>
              <a:xfrm>
                <a:off x="3043988" y="6018298"/>
                <a:ext cx="988762" cy="108621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231" name="3D-modell 9230" descr="Light Gray Cone">
                <a:extLst>
                  <a:ext uri="{FF2B5EF4-FFF2-40B4-BE49-F238E27FC236}">
                    <a16:creationId xmlns:a16="http://schemas.microsoft.com/office/drawing/2014/main" id="{45C57A1B-7AAC-4C1F-80DF-CCBDB81FB0F4}"/>
                  </a:ext>
                </a:extLst>
              </p:cNvPr>
              <p:cNvGraphicFramePr>
                <a:graphicFrameLocks noChangeAspect="1"/>
              </p:cNvGraphicFramePr>
              <p:nvPr>
                <p:extLst>
                  <p:ext uri="{D42A27DB-BD31-4B8C-83A1-F6EECF244321}">
                    <p14:modId xmlns:p14="http://schemas.microsoft.com/office/powerpoint/2010/main" val="3595096383"/>
                  </p:ext>
                </p:extLst>
              </p:nvPr>
            </p:nvGraphicFramePr>
            <p:xfrm>
              <a:off x="2631752" y="8562481"/>
              <a:ext cx="1114381" cy="1023724"/>
            </p:xfrm>
            <a:graphic>
              <a:graphicData uri="http://schemas.microsoft.com/office/drawing/2017/model3d">
                <am3d:model3d r:embed="rId66">
                  <am3d:spPr>
                    <a:xfrm>
                      <a:off x="0" y="0"/>
                      <a:ext cx="1114381" cy="1023724"/>
                    </a:xfrm>
                    <a:prstGeom prst="rect">
                      <a:avLst/>
                    </a:prstGeom>
                  </am3d:spPr>
                  <am3d:camera>
                    <am3d:pos x="0" y="0" z="79877068"/>
                    <am3d:up dx="0" dy="36000000" dz="0"/>
                    <am3d:lookAt x="0" y="0" z="0"/>
                    <am3d:perspective fov="2700000"/>
                  </am3d:camera>
                  <am3d:trans>
                    <am3d:meterPerModelUnit n="6704480" d="1000000"/>
                    <am3d:preTrans dx="2" dy="-16922770" dz="-2"/>
                    <am3d:scale>
                      <am3d:sx n="1000000" d="1000000"/>
                      <am3d:sy n="1000000" d="1000000"/>
                      <am3d:sz n="1000000" d="1000000"/>
                    </am3d:scale>
                    <am3d:rot ax="-1273817" ay="-394770" az="152935"/>
                    <am3d:postTrans dx="0" dy="0" dz="0"/>
                  </am3d:trans>
                  <am3d:raster rName="Office3DRenderer" rVer="16.0.8326">
                    <am3d:blip r:embed="rId67"/>
                  </am3d:raster>
                  <am3d:objViewport viewportSz="170490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31" name="3D-modell 9230" descr="Light Gray Cone">
                <a:extLst>
                  <a:ext uri="{FF2B5EF4-FFF2-40B4-BE49-F238E27FC236}">
                    <a16:creationId xmlns:a16="http://schemas.microsoft.com/office/drawing/2014/main" id="{45C57A1B-7AAC-4C1F-80DF-CCBDB81FB0F4}"/>
                  </a:ext>
                </a:extLst>
              </p:cNvPr>
              <p:cNvPicPr>
                <a:picLocks noGrp="1" noRot="1" noChangeAspect="1" noMove="1" noResize="1" noEditPoints="1" noAdjustHandles="1" noChangeArrowheads="1" noChangeShapeType="1" noCrop="1"/>
              </p:cNvPicPr>
              <p:nvPr/>
            </p:nvPicPr>
            <p:blipFill>
              <a:blip r:embed="rId67"/>
              <a:stretch>
                <a:fillRect/>
              </a:stretch>
            </p:blipFill>
            <p:spPr>
              <a:xfrm>
                <a:off x="2631752" y="8562481"/>
                <a:ext cx="1114381" cy="102372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232" name="3D-modell 9231" descr="Light Gray Pyramid">
                <a:extLst>
                  <a:ext uri="{FF2B5EF4-FFF2-40B4-BE49-F238E27FC236}">
                    <a16:creationId xmlns:a16="http://schemas.microsoft.com/office/drawing/2014/main" id="{2DA8738F-D5E9-47A3-8794-576D38C6F423}"/>
                  </a:ext>
                </a:extLst>
              </p:cNvPr>
              <p:cNvGraphicFramePr>
                <a:graphicFrameLocks noChangeAspect="1"/>
              </p:cNvGraphicFramePr>
              <p:nvPr>
                <p:extLst>
                  <p:ext uri="{D42A27DB-BD31-4B8C-83A1-F6EECF244321}">
                    <p14:modId xmlns:p14="http://schemas.microsoft.com/office/powerpoint/2010/main" val="3370880504"/>
                  </p:ext>
                </p:extLst>
              </p:nvPr>
            </p:nvGraphicFramePr>
            <p:xfrm>
              <a:off x="4539063" y="8777354"/>
              <a:ext cx="1155908" cy="778445"/>
            </p:xfrm>
            <a:graphic>
              <a:graphicData uri="http://schemas.microsoft.com/office/drawing/2017/model3d">
                <am3d:model3d r:embed="rId68">
                  <am3d:spPr>
                    <a:xfrm>
                      <a:off x="0" y="0"/>
                      <a:ext cx="1155908" cy="778445"/>
                    </a:xfrm>
                    <a:prstGeom prst="rect">
                      <a:avLst/>
                    </a:prstGeom>
                  </am3d:spPr>
                  <am3d:camera>
                    <am3d:pos x="0" y="0" z="70960676"/>
                    <am3d:up dx="0" dy="36000000" dz="0"/>
                    <am3d:lookAt x="0" y="0" z="0"/>
                    <am3d:perspective fov="2700000"/>
                  </am3d:camera>
                  <am3d:trans>
                    <am3d:meterPerModelUnit n="4134103" d="1000000"/>
                    <am3d:preTrans dx="0" dy="-10695087" dz="0"/>
                    <am3d:scale>
                      <am3d:sx n="1000000" d="1000000"/>
                      <am3d:sy n="1000000" d="1000000"/>
                      <am3d:sz n="1000000" d="1000000"/>
                    </am3d:scale>
                    <am3d:rot ax="-3541592" ay="-4186809" az="3443704"/>
                    <am3d:postTrans dx="0" dy="0" dz="0"/>
                  </am3d:trans>
                  <am3d:raster rName="Office3DRenderer" rVer="16.0.8326">
                    <am3d:blip r:embed="rId69"/>
                  </am3d:raster>
                  <am3d:objViewport viewportSz="172438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32" name="3D-modell 9231" descr="Light Gray Pyramid">
                <a:extLst>
                  <a:ext uri="{FF2B5EF4-FFF2-40B4-BE49-F238E27FC236}">
                    <a16:creationId xmlns:a16="http://schemas.microsoft.com/office/drawing/2014/main" id="{2DA8738F-D5E9-47A3-8794-576D38C6F423}"/>
                  </a:ext>
                </a:extLst>
              </p:cNvPr>
              <p:cNvPicPr>
                <a:picLocks noGrp="1" noRot="1" noChangeAspect="1" noMove="1" noResize="1" noEditPoints="1" noAdjustHandles="1" noChangeArrowheads="1" noChangeShapeType="1" noCrop="1"/>
              </p:cNvPicPr>
              <p:nvPr/>
            </p:nvPicPr>
            <p:blipFill>
              <a:blip r:embed="rId69"/>
              <a:stretch>
                <a:fillRect/>
              </a:stretch>
            </p:blipFill>
            <p:spPr>
              <a:xfrm>
                <a:off x="4539063" y="8777354"/>
                <a:ext cx="1155908" cy="77844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233" name="3D-modell 9232" descr="Light Gray Cuboid">
                <a:extLst>
                  <a:ext uri="{FF2B5EF4-FFF2-40B4-BE49-F238E27FC236}">
                    <a16:creationId xmlns:a16="http://schemas.microsoft.com/office/drawing/2014/main" id="{C4164F99-BFF5-411D-9C59-543DC2F59536}"/>
                  </a:ext>
                </a:extLst>
              </p:cNvPr>
              <p:cNvGraphicFramePr>
                <a:graphicFrameLocks noChangeAspect="1"/>
              </p:cNvGraphicFramePr>
              <p:nvPr>
                <p:extLst>
                  <p:ext uri="{D42A27DB-BD31-4B8C-83A1-F6EECF244321}">
                    <p14:modId xmlns:p14="http://schemas.microsoft.com/office/powerpoint/2010/main" val="4231895038"/>
                  </p:ext>
                </p:extLst>
              </p:nvPr>
            </p:nvGraphicFramePr>
            <p:xfrm>
              <a:off x="694025" y="6049975"/>
              <a:ext cx="1274373" cy="853342"/>
            </p:xfrm>
            <a:graphic>
              <a:graphicData uri="http://schemas.microsoft.com/office/drawing/2017/model3d">
                <am3d:model3d r:embed="rId70">
                  <am3d:spPr>
                    <a:xfrm>
                      <a:off x="0" y="0"/>
                      <a:ext cx="1274373" cy="853342"/>
                    </a:xfrm>
                    <a:prstGeom prst="rect">
                      <a:avLst/>
                    </a:prstGeom>
                  </am3d:spPr>
                  <am3d:camera>
                    <am3d:pos x="0" y="0" z="57664451"/>
                    <am3d:up dx="0" dy="36000000" dz="0"/>
                    <am3d:lookAt x="0" y="0" z="0"/>
                    <am3d:perspective fov="2700000"/>
                  </am3d:camera>
                  <am3d:trans>
                    <am3d:meterPerModelUnit n="4361393" d="1000000"/>
                    <am3d:preTrans dx="0" dy="-6493603" dz="0"/>
                    <am3d:scale>
                      <am3d:sx n="1000000" d="1000000"/>
                      <am3d:sy n="1000000" d="1000000"/>
                      <am3d:sz n="1000000" d="1000000"/>
                    </am3d:scale>
                    <am3d:rot ax="1074216" ay="2990433" az="832122"/>
                    <am3d:postTrans dx="0" dy="0" dz="0"/>
                  </am3d:trans>
                  <am3d:raster rName="Office3DRenderer" rVer="16.0.8326">
                    <am3d:blip r:embed="rId71"/>
                  </am3d:raster>
                  <am3d:objViewport viewportSz="13559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33" name="3D-modell 9232" descr="Light Gray Cuboid">
                <a:extLst>
                  <a:ext uri="{FF2B5EF4-FFF2-40B4-BE49-F238E27FC236}">
                    <a16:creationId xmlns:a16="http://schemas.microsoft.com/office/drawing/2014/main" id="{C4164F99-BFF5-411D-9C59-543DC2F59536}"/>
                  </a:ext>
                </a:extLst>
              </p:cNvPr>
              <p:cNvPicPr>
                <a:picLocks noGrp="1" noRot="1" noChangeAspect="1" noMove="1" noResize="1" noEditPoints="1" noAdjustHandles="1" noChangeArrowheads="1" noChangeShapeType="1" noCrop="1"/>
              </p:cNvPicPr>
              <p:nvPr/>
            </p:nvPicPr>
            <p:blipFill>
              <a:blip r:embed="rId71"/>
              <a:stretch>
                <a:fillRect/>
              </a:stretch>
            </p:blipFill>
            <p:spPr>
              <a:xfrm>
                <a:off x="694025" y="6049975"/>
                <a:ext cx="1274373" cy="853342"/>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9234" name="3D-modell 9233" descr="Light Gray Cylinder">
                <a:extLst>
                  <a:ext uri="{FF2B5EF4-FFF2-40B4-BE49-F238E27FC236}">
                    <a16:creationId xmlns:a16="http://schemas.microsoft.com/office/drawing/2014/main" id="{7074DB0C-DEEE-4F01-A547-3B61C0C67599}"/>
                  </a:ext>
                </a:extLst>
              </p:cNvPr>
              <p:cNvGraphicFramePr>
                <a:graphicFrameLocks noChangeAspect="1"/>
              </p:cNvGraphicFramePr>
              <p:nvPr>
                <p:extLst>
                  <p:ext uri="{D42A27DB-BD31-4B8C-83A1-F6EECF244321}">
                    <p14:modId xmlns:p14="http://schemas.microsoft.com/office/powerpoint/2010/main" val="4017881186"/>
                  </p:ext>
                </p:extLst>
              </p:nvPr>
            </p:nvGraphicFramePr>
            <p:xfrm>
              <a:off x="812953" y="8514022"/>
              <a:ext cx="713786" cy="1073246"/>
            </p:xfrm>
            <a:graphic>
              <a:graphicData uri="http://schemas.microsoft.com/office/drawing/2017/model3d">
                <am3d:model3d r:embed="rId72">
                  <am3d:spPr>
                    <a:xfrm>
                      <a:off x="0" y="0"/>
                      <a:ext cx="713786" cy="1073246"/>
                    </a:xfrm>
                    <a:prstGeom prst="rect">
                      <a:avLst/>
                    </a:prstGeom>
                  </am3d:spPr>
                  <am3d:camera>
                    <am3d:pos x="0" y="0" z="62782805"/>
                    <am3d:up dx="0" dy="36000000" dz="0"/>
                    <am3d:lookAt x="0" y="0" z="0"/>
                    <am3d:perspective fov="2700000"/>
                  </am3d:camera>
                  <am3d:trans>
                    <am3d:meterPerModelUnit n="7159681" d="1000000"/>
                    <am3d:preTrans dx="22" dy="-18000000" dz="6"/>
                    <am3d:scale>
                      <am3d:sx n="1000000" d="1000000"/>
                      <am3d:sy n="1000000" d="1000000"/>
                      <am3d:sz n="1000000" d="1000000"/>
                    </am3d:scale>
                    <am3d:rot ax="-2000008" ay="-312222" az="204830"/>
                    <am3d:postTrans dx="0" dy="0" dz="0"/>
                  </am3d:trans>
                  <am3d:raster rName="Office3DRenderer" rVer="16.0.8326">
                    <am3d:blip r:embed="rId73"/>
                  </am3d:raster>
                  <am3d:objViewport viewportSz="127865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234" name="3D-modell 9233" descr="Light Gray Cylinder">
                <a:extLst>
                  <a:ext uri="{FF2B5EF4-FFF2-40B4-BE49-F238E27FC236}">
                    <a16:creationId xmlns:a16="http://schemas.microsoft.com/office/drawing/2014/main" id="{7074DB0C-DEEE-4F01-A547-3B61C0C67599}"/>
                  </a:ext>
                </a:extLst>
              </p:cNvPr>
              <p:cNvPicPr>
                <a:picLocks noGrp="1" noRot="1" noChangeAspect="1" noMove="1" noResize="1" noEditPoints="1" noAdjustHandles="1" noChangeArrowheads="1" noChangeShapeType="1" noCrop="1"/>
              </p:cNvPicPr>
              <p:nvPr/>
            </p:nvPicPr>
            <p:blipFill>
              <a:blip r:embed="rId73"/>
              <a:stretch>
                <a:fillRect/>
              </a:stretch>
            </p:blipFill>
            <p:spPr>
              <a:xfrm>
                <a:off x="812953" y="8514022"/>
                <a:ext cx="713786" cy="1073246"/>
              </a:xfrm>
              <a:prstGeom prst="rect">
                <a:avLst/>
              </a:prstGeom>
            </p:spPr>
          </p:pic>
        </mc:Fallback>
      </mc:AlternateContent>
      <mc:AlternateContent xmlns:mc="http://schemas.openxmlformats.org/markup-compatibility/2006" xmlns:a14="http://schemas.microsoft.com/office/drawing/2010/main">
        <mc:Choice Requires="a14">
          <p:sp>
            <p:nvSpPr>
              <p:cNvPr id="55" name="Rektangel 54">
                <a:extLst>
                  <a:ext uri="{FF2B5EF4-FFF2-40B4-BE49-F238E27FC236}">
                    <a16:creationId xmlns:a16="http://schemas.microsoft.com/office/drawing/2014/main" id="{805B4FF9-16B8-435F-9690-183A5262A58C}"/>
                  </a:ext>
                </a:extLst>
              </p:cNvPr>
              <p:cNvSpPr/>
              <p:nvPr/>
            </p:nvSpPr>
            <p:spPr>
              <a:xfrm>
                <a:off x="3197895" y="6940037"/>
                <a:ext cx="28533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𝑠</m:t>
                      </m:r>
                    </m:oMath>
                  </m:oMathPara>
                </a14:m>
                <a:endParaRPr lang="nb-NO" sz="1100" dirty="0"/>
              </a:p>
            </p:txBody>
          </p:sp>
        </mc:Choice>
        <mc:Fallback xmlns="">
          <p:sp>
            <p:nvSpPr>
              <p:cNvPr id="55" name="Rektangel 54">
                <a:extLst>
                  <a:ext uri="{FF2B5EF4-FFF2-40B4-BE49-F238E27FC236}">
                    <a16:creationId xmlns:a16="http://schemas.microsoft.com/office/drawing/2014/main" id="{805B4FF9-16B8-435F-9690-183A5262A58C}"/>
                  </a:ext>
                </a:extLst>
              </p:cNvPr>
              <p:cNvSpPr>
                <a:spLocks noRot="1" noChangeAspect="1" noMove="1" noResize="1" noEditPoints="1" noAdjustHandles="1" noChangeArrowheads="1" noChangeShapeType="1" noTextEdit="1"/>
              </p:cNvSpPr>
              <p:nvPr/>
            </p:nvSpPr>
            <p:spPr>
              <a:xfrm>
                <a:off x="3197895" y="6940037"/>
                <a:ext cx="285335" cy="261610"/>
              </a:xfrm>
              <a:prstGeom prst="rect">
                <a:avLst/>
              </a:prstGeom>
              <a:blipFill>
                <a:blip r:embed="rId4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6" name="Rektangel 55">
                <a:extLst>
                  <a:ext uri="{FF2B5EF4-FFF2-40B4-BE49-F238E27FC236}">
                    <a16:creationId xmlns:a16="http://schemas.microsoft.com/office/drawing/2014/main" id="{5F3773B7-2254-4462-80FA-1FA4E66745CF}"/>
                  </a:ext>
                </a:extLst>
              </p:cNvPr>
              <p:cNvSpPr/>
              <p:nvPr/>
            </p:nvSpPr>
            <p:spPr>
              <a:xfrm>
                <a:off x="2897011" y="6505246"/>
                <a:ext cx="28533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𝑠</m:t>
                      </m:r>
                    </m:oMath>
                  </m:oMathPara>
                </a14:m>
                <a:endParaRPr lang="nb-NO" sz="1100" dirty="0"/>
              </a:p>
            </p:txBody>
          </p:sp>
        </mc:Choice>
        <mc:Fallback xmlns="">
          <p:sp>
            <p:nvSpPr>
              <p:cNvPr id="56" name="Rektangel 55">
                <a:extLst>
                  <a:ext uri="{FF2B5EF4-FFF2-40B4-BE49-F238E27FC236}">
                    <a16:creationId xmlns:a16="http://schemas.microsoft.com/office/drawing/2014/main" id="{5F3773B7-2254-4462-80FA-1FA4E66745CF}"/>
                  </a:ext>
                </a:extLst>
              </p:cNvPr>
              <p:cNvSpPr>
                <a:spLocks noRot="1" noChangeAspect="1" noMove="1" noResize="1" noEditPoints="1" noAdjustHandles="1" noChangeArrowheads="1" noChangeShapeType="1" noTextEdit="1"/>
              </p:cNvSpPr>
              <p:nvPr/>
            </p:nvSpPr>
            <p:spPr>
              <a:xfrm>
                <a:off x="2897011" y="6505246"/>
                <a:ext cx="285335" cy="261610"/>
              </a:xfrm>
              <a:prstGeom prst="rect">
                <a:avLst/>
              </a:prstGeom>
              <a:blipFill>
                <a:blip r:embed="rId3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7" name="Rektangel 56">
                <a:extLst>
                  <a:ext uri="{FF2B5EF4-FFF2-40B4-BE49-F238E27FC236}">
                    <a16:creationId xmlns:a16="http://schemas.microsoft.com/office/drawing/2014/main" id="{81A7E8D4-02AB-4EBF-A320-6C19F6353A8D}"/>
                  </a:ext>
                </a:extLst>
              </p:cNvPr>
              <p:cNvSpPr/>
              <p:nvPr/>
            </p:nvSpPr>
            <p:spPr>
              <a:xfrm>
                <a:off x="5224671" y="9465666"/>
                <a:ext cx="29514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𝑏</m:t>
                      </m:r>
                    </m:oMath>
                  </m:oMathPara>
                </a14:m>
                <a:endParaRPr lang="nb-NO" sz="1100" dirty="0"/>
              </a:p>
            </p:txBody>
          </p:sp>
        </mc:Choice>
        <mc:Fallback xmlns="">
          <p:sp>
            <p:nvSpPr>
              <p:cNvPr id="57" name="Rektangel 56">
                <a:extLst>
                  <a:ext uri="{FF2B5EF4-FFF2-40B4-BE49-F238E27FC236}">
                    <a16:creationId xmlns:a16="http://schemas.microsoft.com/office/drawing/2014/main" id="{81A7E8D4-02AB-4EBF-A320-6C19F6353A8D}"/>
                  </a:ext>
                </a:extLst>
              </p:cNvPr>
              <p:cNvSpPr>
                <a:spLocks noRot="1" noChangeAspect="1" noMove="1" noResize="1" noEditPoints="1" noAdjustHandles="1" noChangeArrowheads="1" noChangeShapeType="1" noTextEdit="1"/>
              </p:cNvSpPr>
              <p:nvPr/>
            </p:nvSpPr>
            <p:spPr>
              <a:xfrm>
                <a:off x="5224671" y="9465666"/>
                <a:ext cx="295145" cy="261610"/>
              </a:xfrm>
              <a:prstGeom prst="rect">
                <a:avLst/>
              </a:prstGeom>
              <a:blipFill>
                <a:blip r:embed="rId7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8" name="Rektangel 57">
                <a:extLst>
                  <a:ext uri="{FF2B5EF4-FFF2-40B4-BE49-F238E27FC236}">
                    <a16:creationId xmlns:a16="http://schemas.microsoft.com/office/drawing/2014/main" id="{6FB550CA-0EB2-429D-8750-7F8E5ADD8A3A}"/>
                  </a:ext>
                </a:extLst>
              </p:cNvPr>
              <p:cNvSpPr/>
              <p:nvPr/>
            </p:nvSpPr>
            <p:spPr>
              <a:xfrm>
                <a:off x="3719138" y="6783559"/>
                <a:ext cx="28533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𝑠</m:t>
                      </m:r>
                    </m:oMath>
                  </m:oMathPara>
                </a14:m>
                <a:endParaRPr lang="nb-NO" sz="1100" dirty="0"/>
              </a:p>
            </p:txBody>
          </p:sp>
        </mc:Choice>
        <mc:Fallback xmlns="">
          <p:sp>
            <p:nvSpPr>
              <p:cNvPr id="58" name="Rektangel 57">
                <a:extLst>
                  <a:ext uri="{FF2B5EF4-FFF2-40B4-BE49-F238E27FC236}">
                    <a16:creationId xmlns:a16="http://schemas.microsoft.com/office/drawing/2014/main" id="{6FB550CA-0EB2-429D-8750-7F8E5ADD8A3A}"/>
                  </a:ext>
                </a:extLst>
              </p:cNvPr>
              <p:cNvSpPr>
                <a:spLocks noRot="1" noChangeAspect="1" noMove="1" noResize="1" noEditPoints="1" noAdjustHandles="1" noChangeArrowheads="1" noChangeShapeType="1" noTextEdit="1"/>
              </p:cNvSpPr>
              <p:nvPr/>
            </p:nvSpPr>
            <p:spPr>
              <a:xfrm>
                <a:off x="3719138" y="6783559"/>
                <a:ext cx="285335" cy="261610"/>
              </a:xfrm>
              <a:prstGeom prst="rect">
                <a:avLst/>
              </a:prstGeom>
              <a:blipFill>
                <a:blip r:embed="rId1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59" name="Rektangel 58">
                <a:extLst>
                  <a:ext uri="{FF2B5EF4-FFF2-40B4-BE49-F238E27FC236}">
                    <a16:creationId xmlns:a16="http://schemas.microsoft.com/office/drawing/2014/main" id="{95705656-8F8C-49A5-A53A-95EF16445BC4}"/>
                  </a:ext>
                </a:extLst>
              </p:cNvPr>
              <p:cNvSpPr/>
              <p:nvPr/>
            </p:nvSpPr>
            <p:spPr>
              <a:xfrm>
                <a:off x="553334" y="6332778"/>
                <a:ext cx="29771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h</m:t>
                      </m:r>
                    </m:oMath>
                  </m:oMathPara>
                </a14:m>
                <a:endParaRPr lang="nb-NO" sz="1100" dirty="0"/>
              </a:p>
            </p:txBody>
          </p:sp>
        </mc:Choice>
        <mc:Fallback xmlns="">
          <p:sp>
            <p:nvSpPr>
              <p:cNvPr id="59" name="Rektangel 58">
                <a:extLst>
                  <a:ext uri="{FF2B5EF4-FFF2-40B4-BE49-F238E27FC236}">
                    <a16:creationId xmlns:a16="http://schemas.microsoft.com/office/drawing/2014/main" id="{95705656-8F8C-49A5-A53A-95EF16445BC4}"/>
                  </a:ext>
                </a:extLst>
              </p:cNvPr>
              <p:cNvSpPr>
                <a:spLocks noRot="1" noChangeAspect="1" noMove="1" noResize="1" noEditPoints="1" noAdjustHandles="1" noChangeArrowheads="1" noChangeShapeType="1" noTextEdit="1"/>
              </p:cNvSpPr>
              <p:nvPr/>
            </p:nvSpPr>
            <p:spPr>
              <a:xfrm>
                <a:off x="553334" y="6332778"/>
                <a:ext cx="297710" cy="261610"/>
              </a:xfrm>
              <a:prstGeom prst="rect">
                <a:avLst/>
              </a:prstGeom>
              <a:blipFill>
                <a:blip r:embed="rId4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60" name="Rektangel 59">
                <a:extLst>
                  <a:ext uri="{FF2B5EF4-FFF2-40B4-BE49-F238E27FC236}">
                    <a16:creationId xmlns:a16="http://schemas.microsoft.com/office/drawing/2014/main" id="{8B59F3AB-E16B-4BDA-9732-CF6F7FA22089}"/>
                  </a:ext>
                </a:extLst>
              </p:cNvPr>
              <p:cNvSpPr/>
              <p:nvPr/>
            </p:nvSpPr>
            <p:spPr>
              <a:xfrm>
                <a:off x="1688105" y="6724472"/>
                <a:ext cx="295145"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𝑏</m:t>
                      </m:r>
                    </m:oMath>
                  </m:oMathPara>
                </a14:m>
                <a:endParaRPr lang="nb-NO" sz="1100" dirty="0"/>
              </a:p>
            </p:txBody>
          </p:sp>
        </mc:Choice>
        <mc:Fallback xmlns="">
          <p:sp>
            <p:nvSpPr>
              <p:cNvPr id="60" name="Rektangel 59">
                <a:extLst>
                  <a:ext uri="{FF2B5EF4-FFF2-40B4-BE49-F238E27FC236}">
                    <a16:creationId xmlns:a16="http://schemas.microsoft.com/office/drawing/2014/main" id="{8B59F3AB-E16B-4BDA-9732-CF6F7FA22089}"/>
                  </a:ext>
                </a:extLst>
              </p:cNvPr>
              <p:cNvSpPr>
                <a:spLocks noRot="1" noChangeAspect="1" noMove="1" noResize="1" noEditPoints="1" noAdjustHandles="1" noChangeArrowheads="1" noChangeShapeType="1" noTextEdit="1"/>
              </p:cNvSpPr>
              <p:nvPr/>
            </p:nvSpPr>
            <p:spPr>
              <a:xfrm>
                <a:off x="1688105" y="6724472"/>
                <a:ext cx="295145" cy="261610"/>
              </a:xfrm>
              <a:prstGeom prst="rect">
                <a:avLst/>
              </a:prstGeom>
              <a:blipFill>
                <a:blip r:embed="rId4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61" name="Rektangel 60">
                <a:extLst>
                  <a:ext uri="{FF2B5EF4-FFF2-40B4-BE49-F238E27FC236}">
                    <a16:creationId xmlns:a16="http://schemas.microsoft.com/office/drawing/2014/main" id="{AFC34EE8-61E6-436E-B318-C868E302C810}"/>
                  </a:ext>
                </a:extLst>
              </p:cNvPr>
              <p:cNvSpPr/>
              <p:nvPr/>
            </p:nvSpPr>
            <p:spPr>
              <a:xfrm>
                <a:off x="942302" y="6682096"/>
                <a:ext cx="26609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𝑙</m:t>
                      </m:r>
                    </m:oMath>
                  </m:oMathPara>
                </a14:m>
                <a:endParaRPr lang="nb-NO" sz="1100" dirty="0"/>
              </a:p>
            </p:txBody>
          </p:sp>
        </mc:Choice>
        <mc:Fallback xmlns="">
          <p:sp>
            <p:nvSpPr>
              <p:cNvPr id="61" name="Rektangel 60">
                <a:extLst>
                  <a:ext uri="{FF2B5EF4-FFF2-40B4-BE49-F238E27FC236}">
                    <a16:creationId xmlns:a16="http://schemas.microsoft.com/office/drawing/2014/main" id="{AFC34EE8-61E6-436E-B318-C868E302C810}"/>
                  </a:ext>
                </a:extLst>
              </p:cNvPr>
              <p:cNvSpPr>
                <a:spLocks noRot="1" noChangeAspect="1" noMove="1" noResize="1" noEditPoints="1" noAdjustHandles="1" noChangeArrowheads="1" noChangeShapeType="1" noTextEdit="1"/>
              </p:cNvSpPr>
              <p:nvPr/>
            </p:nvSpPr>
            <p:spPr>
              <a:xfrm>
                <a:off x="942302" y="6682096"/>
                <a:ext cx="266098" cy="261610"/>
              </a:xfrm>
              <a:prstGeom prst="rect">
                <a:avLst/>
              </a:prstGeom>
              <a:blipFill>
                <a:blip r:embed="rId48"/>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62" name="Rektangel 61">
                <a:extLst>
                  <a:ext uri="{FF2B5EF4-FFF2-40B4-BE49-F238E27FC236}">
                    <a16:creationId xmlns:a16="http://schemas.microsoft.com/office/drawing/2014/main" id="{09EFC90F-50C8-4E57-ADA7-674EDF3ACB28}"/>
                  </a:ext>
                </a:extLst>
              </p:cNvPr>
              <p:cNvSpPr/>
              <p:nvPr/>
            </p:nvSpPr>
            <p:spPr>
              <a:xfrm>
                <a:off x="689680" y="8832017"/>
                <a:ext cx="29771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h</m:t>
                      </m:r>
                    </m:oMath>
                  </m:oMathPara>
                </a14:m>
                <a:endParaRPr lang="nb-NO" sz="1100" dirty="0"/>
              </a:p>
            </p:txBody>
          </p:sp>
        </mc:Choice>
        <mc:Fallback xmlns="">
          <p:sp>
            <p:nvSpPr>
              <p:cNvPr id="62" name="Rektangel 61">
                <a:extLst>
                  <a:ext uri="{FF2B5EF4-FFF2-40B4-BE49-F238E27FC236}">
                    <a16:creationId xmlns:a16="http://schemas.microsoft.com/office/drawing/2014/main" id="{09EFC90F-50C8-4E57-ADA7-674EDF3ACB28}"/>
                  </a:ext>
                </a:extLst>
              </p:cNvPr>
              <p:cNvSpPr>
                <a:spLocks noRot="1" noChangeAspect="1" noMove="1" noResize="1" noEditPoints="1" noAdjustHandles="1" noChangeArrowheads="1" noChangeShapeType="1" noTextEdit="1"/>
              </p:cNvSpPr>
              <p:nvPr/>
            </p:nvSpPr>
            <p:spPr>
              <a:xfrm>
                <a:off x="689680" y="8832017"/>
                <a:ext cx="297710" cy="261610"/>
              </a:xfrm>
              <a:prstGeom prst="rect">
                <a:avLst/>
              </a:prstGeom>
              <a:blipFill>
                <a:blip r:embed="rId4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63" name="Rektangel 62">
                <a:extLst>
                  <a:ext uri="{FF2B5EF4-FFF2-40B4-BE49-F238E27FC236}">
                    <a16:creationId xmlns:a16="http://schemas.microsoft.com/office/drawing/2014/main" id="{94B9A166-8F32-4DDD-AC73-93DD08D9BAF6}"/>
                  </a:ext>
                </a:extLst>
              </p:cNvPr>
              <p:cNvSpPr/>
              <p:nvPr/>
            </p:nvSpPr>
            <p:spPr>
              <a:xfrm>
                <a:off x="4669815" y="9450513"/>
                <a:ext cx="266098"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𝑙</m:t>
                      </m:r>
                    </m:oMath>
                  </m:oMathPara>
                </a14:m>
                <a:endParaRPr lang="nb-NO" sz="1100" dirty="0"/>
              </a:p>
            </p:txBody>
          </p:sp>
        </mc:Choice>
        <mc:Fallback xmlns="">
          <p:sp>
            <p:nvSpPr>
              <p:cNvPr id="63" name="Rektangel 62">
                <a:extLst>
                  <a:ext uri="{FF2B5EF4-FFF2-40B4-BE49-F238E27FC236}">
                    <a16:creationId xmlns:a16="http://schemas.microsoft.com/office/drawing/2014/main" id="{94B9A166-8F32-4DDD-AC73-93DD08D9BAF6}"/>
                  </a:ext>
                </a:extLst>
              </p:cNvPr>
              <p:cNvSpPr>
                <a:spLocks noRot="1" noChangeAspect="1" noMove="1" noResize="1" noEditPoints="1" noAdjustHandles="1" noChangeArrowheads="1" noChangeShapeType="1" noTextEdit="1"/>
              </p:cNvSpPr>
              <p:nvPr/>
            </p:nvSpPr>
            <p:spPr>
              <a:xfrm>
                <a:off x="4669815" y="9450513"/>
                <a:ext cx="266098" cy="261610"/>
              </a:xfrm>
              <a:prstGeom prst="rect">
                <a:avLst/>
              </a:prstGeom>
              <a:blipFill>
                <a:blip r:embed="rId75"/>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64" name="Rektangel 63">
                <a:extLst>
                  <a:ext uri="{FF2B5EF4-FFF2-40B4-BE49-F238E27FC236}">
                    <a16:creationId xmlns:a16="http://schemas.microsoft.com/office/drawing/2014/main" id="{AF3402B5-6680-4DA3-9751-3613FFE323CA}"/>
                  </a:ext>
                </a:extLst>
              </p:cNvPr>
              <p:cNvSpPr/>
              <p:nvPr/>
            </p:nvSpPr>
            <p:spPr>
              <a:xfrm>
                <a:off x="2328703" y="7695946"/>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64" name="Rektangel 63">
                <a:extLst>
                  <a:ext uri="{FF2B5EF4-FFF2-40B4-BE49-F238E27FC236}">
                    <a16:creationId xmlns:a16="http://schemas.microsoft.com/office/drawing/2014/main" id="{AF3402B5-6680-4DA3-9751-3613FFE323CA}"/>
                  </a:ext>
                </a:extLst>
              </p:cNvPr>
              <p:cNvSpPr>
                <a:spLocks noRot="1" noChangeAspect="1" noMove="1" noResize="1" noEditPoints="1" noAdjustHandles="1" noChangeArrowheads="1" noChangeShapeType="1" noTextEdit="1"/>
              </p:cNvSpPr>
              <p:nvPr/>
            </p:nvSpPr>
            <p:spPr>
              <a:xfrm>
                <a:off x="2328703" y="7695946"/>
                <a:ext cx="287130" cy="261610"/>
              </a:xfrm>
              <a:prstGeom prst="rect">
                <a:avLst/>
              </a:prstGeom>
              <a:blipFill>
                <a:blip r:embed="rId50"/>
                <a:stretch>
                  <a:fillRect/>
                </a:stretch>
              </a:blipFill>
            </p:spPr>
            <p:txBody>
              <a:bodyPr/>
              <a:lstStyle/>
              <a:p>
                <a:r>
                  <a:rPr lang="nb-NO">
                    <a:noFill/>
                  </a:rPr>
                  <a:t> </a:t>
                </a:r>
              </a:p>
            </p:txBody>
          </p:sp>
        </mc:Fallback>
      </mc:AlternateContent>
      <p:cxnSp>
        <p:nvCxnSpPr>
          <p:cNvPr id="66" name="Rett linje 65">
            <a:extLst>
              <a:ext uri="{FF2B5EF4-FFF2-40B4-BE49-F238E27FC236}">
                <a16:creationId xmlns:a16="http://schemas.microsoft.com/office/drawing/2014/main" id="{5D6408D5-6D05-4658-BC03-D5C99FC25763}"/>
              </a:ext>
            </a:extLst>
          </p:cNvPr>
          <p:cNvCxnSpPr>
            <a:cxnSpLocks/>
          </p:cNvCxnSpPr>
          <p:nvPr/>
        </p:nvCxnSpPr>
        <p:spPr>
          <a:xfrm>
            <a:off x="2289740" y="7908533"/>
            <a:ext cx="41211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Rektangel 67">
                <a:extLst>
                  <a:ext uri="{FF2B5EF4-FFF2-40B4-BE49-F238E27FC236}">
                    <a16:creationId xmlns:a16="http://schemas.microsoft.com/office/drawing/2014/main" id="{4D4FC426-0FEA-404B-8018-CA88501F4277}"/>
                  </a:ext>
                </a:extLst>
              </p:cNvPr>
              <p:cNvSpPr/>
              <p:nvPr/>
            </p:nvSpPr>
            <p:spPr>
              <a:xfrm>
                <a:off x="3301861" y="9292294"/>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68" name="Rektangel 67">
                <a:extLst>
                  <a:ext uri="{FF2B5EF4-FFF2-40B4-BE49-F238E27FC236}">
                    <a16:creationId xmlns:a16="http://schemas.microsoft.com/office/drawing/2014/main" id="{4D4FC426-0FEA-404B-8018-CA88501F4277}"/>
                  </a:ext>
                </a:extLst>
              </p:cNvPr>
              <p:cNvSpPr>
                <a:spLocks noRot="1" noChangeAspect="1" noMove="1" noResize="1" noEditPoints="1" noAdjustHandles="1" noChangeArrowheads="1" noChangeShapeType="1" noTextEdit="1"/>
              </p:cNvSpPr>
              <p:nvPr/>
            </p:nvSpPr>
            <p:spPr>
              <a:xfrm>
                <a:off x="3301861" y="9292294"/>
                <a:ext cx="287130" cy="261610"/>
              </a:xfrm>
              <a:prstGeom prst="rect">
                <a:avLst/>
              </a:prstGeom>
              <a:blipFill>
                <a:blip r:embed="rId50"/>
                <a:stretch>
                  <a:fillRect/>
                </a:stretch>
              </a:blipFill>
            </p:spPr>
            <p:txBody>
              <a:bodyPr/>
              <a:lstStyle/>
              <a:p>
                <a:r>
                  <a:rPr lang="nb-NO">
                    <a:noFill/>
                  </a:rPr>
                  <a:t> </a:t>
                </a:r>
              </a:p>
            </p:txBody>
          </p:sp>
        </mc:Fallback>
      </mc:AlternateContent>
      <p:cxnSp>
        <p:nvCxnSpPr>
          <p:cNvPr id="69" name="Rett linje 68">
            <a:extLst>
              <a:ext uri="{FF2B5EF4-FFF2-40B4-BE49-F238E27FC236}">
                <a16:creationId xmlns:a16="http://schemas.microsoft.com/office/drawing/2014/main" id="{823024BE-6504-4BDA-9321-CCDEEF7B709B}"/>
              </a:ext>
            </a:extLst>
          </p:cNvPr>
          <p:cNvCxnSpPr>
            <a:cxnSpLocks/>
          </p:cNvCxnSpPr>
          <p:nvPr/>
        </p:nvCxnSpPr>
        <p:spPr>
          <a:xfrm>
            <a:off x="3189073" y="9488890"/>
            <a:ext cx="514338"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Rektangel 69">
                <a:extLst>
                  <a:ext uri="{FF2B5EF4-FFF2-40B4-BE49-F238E27FC236}">
                    <a16:creationId xmlns:a16="http://schemas.microsoft.com/office/drawing/2014/main" id="{DB96CE9F-9530-43B9-BF5F-AA5E7B976749}"/>
                  </a:ext>
                </a:extLst>
              </p:cNvPr>
              <p:cNvSpPr/>
              <p:nvPr/>
            </p:nvSpPr>
            <p:spPr>
              <a:xfrm>
                <a:off x="1169846" y="9270807"/>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70" name="Rektangel 69">
                <a:extLst>
                  <a:ext uri="{FF2B5EF4-FFF2-40B4-BE49-F238E27FC236}">
                    <a16:creationId xmlns:a16="http://schemas.microsoft.com/office/drawing/2014/main" id="{DB96CE9F-9530-43B9-BF5F-AA5E7B976749}"/>
                  </a:ext>
                </a:extLst>
              </p:cNvPr>
              <p:cNvSpPr>
                <a:spLocks noRot="1" noChangeAspect="1" noMove="1" noResize="1" noEditPoints="1" noAdjustHandles="1" noChangeArrowheads="1" noChangeShapeType="1" noTextEdit="1"/>
              </p:cNvSpPr>
              <p:nvPr/>
            </p:nvSpPr>
            <p:spPr>
              <a:xfrm>
                <a:off x="1169846" y="9270807"/>
                <a:ext cx="287130" cy="261610"/>
              </a:xfrm>
              <a:prstGeom prst="rect">
                <a:avLst/>
              </a:prstGeom>
              <a:blipFill>
                <a:blip r:embed="rId17"/>
                <a:stretch>
                  <a:fillRect/>
                </a:stretch>
              </a:blipFill>
            </p:spPr>
            <p:txBody>
              <a:bodyPr/>
              <a:lstStyle/>
              <a:p>
                <a:r>
                  <a:rPr lang="nb-NO">
                    <a:noFill/>
                  </a:rPr>
                  <a:t> </a:t>
                </a:r>
              </a:p>
            </p:txBody>
          </p:sp>
        </mc:Fallback>
      </mc:AlternateContent>
      <p:cxnSp>
        <p:nvCxnSpPr>
          <p:cNvPr id="71" name="Rett linje 70">
            <a:extLst>
              <a:ext uri="{FF2B5EF4-FFF2-40B4-BE49-F238E27FC236}">
                <a16:creationId xmlns:a16="http://schemas.microsoft.com/office/drawing/2014/main" id="{C2D485DD-8611-4A3B-A09D-3156A5B7C96B}"/>
              </a:ext>
            </a:extLst>
          </p:cNvPr>
          <p:cNvCxnSpPr>
            <a:cxnSpLocks/>
          </p:cNvCxnSpPr>
          <p:nvPr/>
        </p:nvCxnSpPr>
        <p:spPr>
          <a:xfrm>
            <a:off x="1159436" y="9462754"/>
            <a:ext cx="339896"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2" name="Rektangel 71">
                <a:extLst>
                  <a:ext uri="{FF2B5EF4-FFF2-40B4-BE49-F238E27FC236}">
                    <a16:creationId xmlns:a16="http://schemas.microsoft.com/office/drawing/2014/main" id="{7B4C45CF-3CE7-41BB-8862-90572EF986AF}"/>
                  </a:ext>
                </a:extLst>
              </p:cNvPr>
              <p:cNvSpPr/>
              <p:nvPr/>
            </p:nvSpPr>
            <p:spPr>
              <a:xfrm>
                <a:off x="3110910" y="9008443"/>
                <a:ext cx="244588"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h</m:t>
                      </m:r>
                    </m:oMath>
                  </m:oMathPara>
                </a14:m>
                <a:endParaRPr lang="nb-NO" sz="1100" dirty="0"/>
              </a:p>
            </p:txBody>
          </p:sp>
        </mc:Choice>
        <mc:Fallback xmlns="">
          <p:sp>
            <p:nvSpPr>
              <p:cNvPr id="72" name="Rektangel 71">
                <a:extLst>
                  <a:ext uri="{FF2B5EF4-FFF2-40B4-BE49-F238E27FC236}">
                    <a16:creationId xmlns:a16="http://schemas.microsoft.com/office/drawing/2014/main" id="{7B4C45CF-3CE7-41BB-8862-90572EF986AF}"/>
                  </a:ext>
                </a:extLst>
              </p:cNvPr>
              <p:cNvSpPr>
                <a:spLocks noRot="1" noChangeAspect="1" noMove="1" noResize="1" noEditPoints="1" noAdjustHandles="1" noChangeArrowheads="1" noChangeShapeType="1" noTextEdit="1"/>
              </p:cNvSpPr>
              <p:nvPr/>
            </p:nvSpPr>
            <p:spPr>
              <a:xfrm>
                <a:off x="3110910" y="9008443"/>
                <a:ext cx="244588" cy="261610"/>
              </a:xfrm>
              <a:prstGeom prst="rect">
                <a:avLst/>
              </a:prstGeom>
              <a:blipFill>
                <a:blip r:embed="rId51"/>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3" name="Rektangel 72">
                <a:extLst>
                  <a:ext uri="{FF2B5EF4-FFF2-40B4-BE49-F238E27FC236}">
                    <a16:creationId xmlns:a16="http://schemas.microsoft.com/office/drawing/2014/main" id="{5D75C6F2-42D2-42B9-8F75-5989C08C405D}"/>
                  </a:ext>
                </a:extLst>
              </p:cNvPr>
              <p:cNvSpPr/>
              <p:nvPr/>
            </p:nvSpPr>
            <p:spPr>
              <a:xfrm>
                <a:off x="4917444" y="9033256"/>
                <a:ext cx="29771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h</m:t>
                      </m:r>
                    </m:oMath>
                  </m:oMathPara>
                </a14:m>
                <a:endParaRPr lang="nb-NO" sz="1100" dirty="0"/>
              </a:p>
            </p:txBody>
          </p:sp>
        </mc:Choice>
        <mc:Fallback xmlns="">
          <p:sp>
            <p:nvSpPr>
              <p:cNvPr id="73" name="Rektangel 72">
                <a:extLst>
                  <a:ext uri="{FF2B5EF4-FFF2-40B4-BE49-F238E27FC236}">
                    <a16:creationId xmlns:a16="http://schemas.microsoft.com/office/drawing/2014/main" id="{5D75C6F2-42D2-42B9-8F75-5989C08C405D}"/>
                  </a:ext>
                </a:extLst>
              </p:cNvPr>
              <p:cNvSpPr>
                <a:spLocks noRot="1" noChangeAspect="1" noMove="1" noResize="1" noEditPoints="1" noAdjustHandles="1" noChangeArrowheads="1" noChangeShapeType="1" noTextEdit="1"/>
              </p:cNvSpPr>
              <p:nvPr/>
            </p:nvSpPr>
            <p:spPr>
              <a:xfrm>
                <a:off x="4917444" y="9033256"/>
                <a:ext cx="297710" cy="261610"/>
              </a:xfrm>
              <a:prstGeom prst="rect">
                <a:avLst/>
              </a:prstGeom>
              <a:blipFill>
                <a:blip r:embed="rId46"/>
                <a:stretch>
                  <a:fillRect/>
                </a:stretch>
              </a:blipFill>
            </p:spPr>
            <p:txBody>
              <a:bodyPr/>
              <a:lstStyle/>
              <a:p>
                <a:r>
                  <a:rPr lang="nb-NO">
                    <a:noFill/>
                  </a:rPr>
                  <a:t> </a:t>
                </a:r>
              </a:p>
            </p:txBody>
          </p:sp>
        </mc:Fallback>
      </mc:AlternateContent>
      <p:cxnSp>
        <p:nvCxnSpPr>
          <p:cNvPr id="74" name="Rett linje 73">
            <a:extLst>
              <a:ext uri="{FF2B5EF4-FFF2-40B4-BE49-F238E27FC236}">
                <a16:creationId xmlns:a16="http://schemas.microsoft.com/office/drawing/2014/main" id="{67E4E3A4-18A3-486F-B98C-AA9F69848FD6}"/>
              </a:ext>
            </a:extLst>
          </p:cNvPr>
          <p:cNvCxnSpPr>
            <a:cxnSpLocks/>
          </p:cNvCxnSpPr>
          <p:nvPr/>
        </p:nvCxnSpPr>
        <p:spPr>
          <a:xfrm flipH="1" flipV="1">
            <a:off x="3245434" y="9427995"/>
            <a:ext cx="194" cy="64539"/>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8" name="Rett linje 77">
            <a:extLst>
              <a:ext uri="{FF2B5EF4-FFF2-40B4-BE49-F238E27FC236}">
                <a16:creationId xmlns:a16="http://schemas.microsoft.com/office/drawing/2014/main" id="{003B2375-9F65-4CBE-8710-8191697DEA29}"/>
              </a:ext>
            </a:extLst>
          </p:cNvPr>
          <p:cNvCxnSpPr>
            <a:cxnSpLocks/>
          </p:cNvCxnSpPr>
          <p:nvPr/>
        </p:nvCxnSpPr>
        <p:spPr>
          <a:xfrm flipH="1" flipV="1">
            <a:off x="3190895" y="9431354"/>
            <a:ext cx="59303" cy="1"/>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0" name="Rett linje 79">
            <a:extLst>
              <a:ext uri="{FF2B5EF4-FFF2-40B4-BE49-F238E27FC236}">
                <a16:creationId xmlns:a16="http://schemas.microsoft.com/office/drawing/2014/main" id="{F1C8DD6F-5D0F-43D1-9C25-F1F4CAE6E9C8}"/>
              </a:ext>
            </a:extLst>
          </p:cNvPr>
          <p:cNvCxnSpPr>
            <a:cxnSpLocks/>
          </p:cNvCxnSpPr>
          <p:nvPr/>
        </p:nvCxnSpPr>
        <p:spPr>
          <a:xfrm flipH="1" flipV="1">
            <a:off x="3192676" y="8701104"/>
            <a:ext cx="1" cy="79143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1" name="Rett linje 80">
            <a:extLst>
              <a:ext uri="{FF2B5EF4-FFF2-40B4-BE49-F238E27FC236}">
                <a16:creationId xmlns:a16="http://schemas.microsoft.com/office/drawing/2014/main" id="{A6E8FEFA-822D-46D2-BB0C-BEB2D7B64D70}"/>
              </a:ext>
            </a:extLst>
          </p:cNvPr>
          <p:cNvCxnSpPr>
            <a:cxnSpLocks/>
          </p:cNvCxnSpPr>
          <p:nvPr/>
        </p:nvCxnSpPr>
        <p:spPr>
          <a:xfrm flipV="1">
            <a:off x="5117018" y="8887891"/>
            <a:ext cx="0" cy="506504"/>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3" name="Rett linje 92">
            <a:extLst>
              <a:ext uri="{FF2B5EF4-FFF2-40B4-BE49-F238E27FC236}">
                <a16:creationId xmlns:a16="http://schemas.microsoft.com/office/drawing/2014/main" id="{81C0FCEB-A25A-4B70-8E16-ADC29F75BFF6}"/>
              </a:ext>
            </a:extLst>
          </p:cNvPr>
          <p:cNvCxnSpPr>
            <a:cxnSpLocks/>
          </p:cNvCxnSpPr>
          <p:nvPr/>
        </p:nvCxnSpPr>
        <p:spPr>
          <a:xfrm flipH="1" flipV="1">
            <a:off x="5176409" y="9328524"/>
            <a:ext cx="194" cy="64539"/>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4" name="Rett linje 93">
            <a:extLst>
              <a:ext uri="{FF2B5EF4-FFF2-40B4-BE49-F238E27FC236}">
                <a16:creationId xmlns:a16="http://schemas.microsoft.com/office/drawing/2014/main" id="{4FC07CC1-C166-4CF9-8EEC-A24A8F0F982C}"/>
              </a:ext>
            </a:extLst>
          </p:cNvPr>
          <p:cNvCxnSpPr>
            <a:cxnSpLocks/>
          </p:cNvCxnSpPr>
          <p:nvPr/>
        </p:nvCxnSpPr>
        <p:spPr>
          <a:xfrm flipH="1" flipV="1">
            <a:off x="5121870" y="9331883"/>
            <a:ext cx="59303" cy="1"/>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kstSylinder 101">
                <a:extLst>
                  <a:ext uri="{FF2B5EF4-FFF2-40B4-BE49-F238E27FC236}">
                    <a16:creationId xmlns:a16="http://schemas.microsoft.com/office/drawing/2014/main" id="{300756AC-C893-4A36-8838-2E339CB7FF8D}"/>
                  </a:ext>
                </a:extLst>
              </p:cNvPr>
              <p:cNvSpPr txBox="1"/>
              <p:nvPr/>
            </p:nvSpPr>
            <p:spPr>
              <a:xfrm>
                <a:off x="753101" y="8350860"/>
                <a:ext cx="834408" cy="1692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r>
                        <a:rPr lang="nb-NO" sz="1100" b="0" i="1" smtClean="0">
                          <a:latin typeface="Cambria Math" panose="02040503050406030204" pitchFamily="18" charset="0"/>
                          <a:ea typeface="Cambria Math" panose="02040503050406030204" pitchFamily="18" charset="0"/>
                        </a:rPr>
                        <m:t>𝜋</m:t>
                      </m:r>
                      <m:sSup>
                        <m:sSupPr>
                          <m:ctrlPr>
                            <a:rPr lang="nb-NO" sz="1100" b="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𝑟</m:t>
                          </m:r>
                        </m:e>
                        <m:sup>
                          <m:r>
                            <a:rPr lang="nb-NO" sz="1100" b="0" i="1" smtClean="0">
                              <a:latin typeface="Cambria Math" panose="02040503050406030204" pitchFamily="18" charset="0"/>
                              <a:ea typeface="Cambria Math" panose="02040503050406030204" pitchFamily="18" charset="0"/>
                            </a:rPr>
                            <m:t>2</m:t>
                          </m:r>
                        </m:sup>
                      </m:sSup>
                      <m:r>
                        <a:rPr lang="nb-NO" sz="1100" b="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ea typeface="Cambria Math" panose="02040503050406030204" pitchFamily="18" charset="0"/>
                        </a:rPr>
                        <m:t>h</m:t>
                      </m:r>
                    </m:oMath>
                  </m:oMathPara>
                </a14:m>
                <a:endParaRPr lang="nb-NO" sz="1100" dirty="0"/>
              </a:p>
            </p:txBody>
          </p:sp>
        </mc:Choice>
        <mc:Fallback xmlns="">
          <p:sp>
            <p:nvSpPr>
              <p:cNvPr id="102" name="TekstSylinder 101">
                <a:extLst>
                  <a:ext uri="{FF2B5EF4-FFF2-40B4-BE49-F238E27FC236}">
                    <a16:creationId xmlns:a16="http://schemas.microsoft.com/office/drawing/2014/main" id="{300756AC-C893-4A36-8838-2E339CB7FF8D}"/>
                  </a:ext>
                </a:extLst>
              </p:cNvPr>
              <p:cNvSpPr txBox="1">
                <a:spLocks noRot="1" noChangeAspect="1" noMove="1" noResize="1" noEditPoints="1" noAdjustHandles="1" noChangeArrowheads="1" noChangeShapeType="1" noTextEdit="1"/>
              </p:cNvSpPr>
              <p:nvPr/>
            </p:nvSpPr>
            <p:spPr>
              <a:xfrm>
                <a:off x="753101" y="8350860"/>
                <a:ext cx="834408" cy="169277"/>
              </a:xfrm>
              <a:prstGeom prst="rect">
                <a:avLst/>
              </a:prstGeom>
              <a:blipFill>
                <a:blip r:embed="rId76"/>
                <a:stretch>
                  <a:fillRect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3" name="TekstSylinder 102">
                <a:extLst>
                  <a:ext uri="{FF2B5EF4-FFF2-40B4-BE49-F238E27FC236}">
                    <a16:creationId xmlns:a16="http://schemas.microsoft.com/office/drawing/2014/main" id="{BB776EAB-168E-4173-9FDA-D117C676030D}"/>
                  </a:ext>
                </a:extLst>
              </p:cNvPr>
              <p:cNvSpPr txBox="1"/>
              <p:nvPr/>
            </p:nvSpPr>
            <p:spPr>
              <a:xfrm>
                <a:off x="1932846" y="7072591"/>
                <a:ext cx="713786" cy="3386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4</m:t>
                          </m:r>
                          <m:r>
                            <a:rPr lang="nb-NO" sz="1100" b="0" i="1" smtClean="0">
                              <a:latin typeface="Cambria Math" panose="02040503050406030204" pitchFamily="18" charset="0"/>
                              <a:ea typeface="Cambria Math" panose="02040503050406030204" pitchFamily="18" charset="0"/>
                            </a:rPr>
                            <m:t>𝜋</m:t>
                          </m:r>
                          <m:sSup>
                            <m:sSupPr>
                              <m:ctrlPr>
                                <a:rPr lang="nb-NO" sz="1100" b="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𝑟</m:t>
                              </m:r>
                            </m:e>
                            <m:sup>
                              <m:r>
                                <a:rPr lang="nb-NO" sz="1100" b="0" i="1" smtClean="0">
                                  <a:latin typeface="Cambria Math" panose="02040503050406030204" pitchFamily="18" charset="0"/>
                                  <a:ea typeface="Cambria Math" panose="02040503050406030204" pitchFamily="18" charset="0"/>
                                </a:rPr>
                                <m:t>3</m:t>
                              </m:r>
                            </m:sup>
                          </m:sSup>
                        </m:num>
                        <m:den>
                          <m:r>
                            <a:rPr lang="nb-NO" sz="1100" b="0" i="1" smtClean="0">
                              <a:latin typeface="Cambria Math" panose="02040503050406030204" pitchFamily="18" charset="0"/>
                            </a:rPr>
                            <m:t>3</m:t>
                          </m:r>
                        </m:den>
                      </m:f>
                    </m:oMath>
                  </m:oMathPara>
                </a14:m>
                <a:endParaRPr lang="nb-NO" sz="1100" dirty="0"/>
              </a:p>
            </p:txBody>
          </p:sp>
        </mc:Choice>
        <mc:Fallback xmlns="">
          <p:sp>
            <p:nvSpPr>
              <p:cNvPr id="103" name="TekstSylinder 102">
                <a:extLst>
                  <a:ext uri="{FF2B5EF4-FFF2-40B4-BE49-F238E27FC236}">
                    <a16:creationId xmlns:a16="http://schemas.microsoft.com/office/drawing/2014/main" id="{BB776EAB-168E-4173-9FDA-D117C676030D}"/>
                  </a:ext>
                </a:extLst>
              </p:cNvPr>
              <p:cNvSpPr txBox="1">
                <a:spLocks noRot="1" noChangeAspect="1" noMove="1" noResize="1" noEditPoints="1" noAdjustHandles="1" noChangeArrowheads="1" noChangeShapeType="1" noTextEdit="1"/>
              </p:cNvSpPr>
              <p:nvPr/>
            </p:nvSpPr>
            <p:spPr>
              <a:xfrm>
                <a:off x="1932846" y="7072591"/>
                <a:ext cx="713786" cy="338619"/>
              </a:xfrm>
              <a:prstGeom prst="rect">
                <a:avLst/>
              </a:prstGeom>
              <a:blipFill>
                <a:blip r:embed="rId56"/>
                <a:stretch>
                  <a:fillRect b="-12500"/>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4" name="TekstSylinder 103">
                <a:extLst>
                  <a:ext uri="{FF2B5EF4-FFF2-40B4-BE49-F238E27FC236}">
                    <a16:creationId xmlns:a16="http://schemas.microsoft.com/office/drawing/2014/main" id="{046B5453-821C-4278-98AF-495D93A0A3DC}"/>
                  </a:ext>
                </a:extLst>
              </p:cNvPr>
              <p:cNvSpPr txBox="1"/>
              <p:nvPr/>
            </p:nvSpPr>
            <p:spPr>
              <a:xfrm>
                <a:off x="957593" y="6018298"/>
                <a:ext cx="723211"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r>
                        <a:rPr lang="nb-NO" sz="1100" i="1">
                          <a:latin typeface="Cambria Math" panose="02040503050406030204" pitchFamily="18" charset="0"/>
                        </a:rPr>
                        <m:t>𝑙</m:t>
                      </m:r>
                      <m:r>
                        <a:rPr lang="nb-NO" sz="1100" b="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rPr>
                        <m:t>𝑏</m:t>
                      </m:r>
                      <m:r>
                        <a:rPr lang="nb-NO" sz="1100" b="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ea typeface="Cambria Math" panose="02040503050406030204" pitchFamily="18" charset="0"/>
                        </a:rPr>
                        <m:t>h</m:t>
                      </m:r>
                    </m:oMath>
                  </m:oMathPara>
                </a14:m>
                <a:endParaRPr lang="nb-NO" sz="1100" dirty="0"/>
              </a:p>
            </p:txBody>
          </p:sp>
        </mc:Choice>
        <mc:Fallback xmlns="">
          <p:sp>
            <p:nvSpPr>
              <p:cNvPr id="104" name="TekstSylinder 103">
                <a:extLst>
                  <a:ext uri="{FF2B5EF4-FFF2-40B4-BE49-F238E27FC236}">
                    <a16:creationId xmlns:a16="http://schemas.microsoft.com/office/drawing/2014/main" id="{046B5453-821C-4278-98AF-495D93A0A3DC}"/>
                  </a:ext>
                </a:extLst>
              </p:cNvPr>
              <p:cNvSpPr txBox="1">
                <a:spLocks noRot="1" noChangeAspect="1" noMove="1" noResize="1" noEditPoints="1" noAdjustHandles="1" noChangeArrowheads="1" noChangeShapeType="1" noTextEdit="1"/>
              </p:cNvSpPr>
              <p:nvPr/>
            </p:nvSpPr>
            <p:spPr>
              <a:xfrm>
                <a:off x="957593" y="6018298"/>
                <a:ext cx="723211" cy="169277"/>
              </a:xfrm>
              <a:prstGeom prst="rect">
                <a:avLst/>
              </a:prstGeom>
              <a:blipFill>
                <a:blip r:embed="rId57"/>
                <a:stretch>
                  <a:fillRect l="-4202" r="-4202" b="-10714"/>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5" name="TekstSylinder 104">
                <a:extLst>
                  <a:ext uri="{FF2B5EF4-FFF2-40B4-BE49-F238E27FC236}">
                    <a16:creationId xmlns:a16="http://schemas.microsoft.com/office/drawing/2014/main" id="{67273B93-BBC1-4967-A161-474539056210}"/>
                  </a:ext>
                </a:extLst>
              </p:cNvPr>
              <p:cNvSpPr txBox="1"/>
              <p:nvPr/>
            </p:nvSpPr>
            <p:spPr>
              <a:xfrm>
                <a:off x="3305203" y="6012799"/>
                <a:ext cx="446404"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sSup>
                        <m:sSupPr>
                          <m:ctrlPr>
                            <a:rPr lang="nb-NO" sz="1100" b="0" i="1" smtClean="0">
                              <a:latin typeface="Cambria Math" panose="02040503050406030204" pitchFamily="18" charset="0"/>
                            </a:rPr>
                          </m:ctrlPr>
                        </m:sSupPr>
                        <m:e>
                          <m:r>
                            <a:rPr lang="nb-NO" sz="1100" b="0" i="1" smtClean="0">
                              <a:latin typeface="Cambria Math" panose="02040503050406030204" pitchFamily="18" charset="0"/>
                            </a:rPr>
                            <m:t>𝑠</m:t>
                          </m:r>
                        </m:e>
                        <m:sup>
                          <m:r>
                            <a:rPr lang="nb-NO" sz="1100" b="0" i="1" smtClean="0">
                              <a:latin typeface="Cambria Math" panose="02040503050406030204" pitchFamily="18" charset="0"/>
                            </a:rPr>
                            <m:t>3</m:t>
                          </m:r>
                        </m:sup>
                      </m:sSup>
                    </m:oMath>
                  </m:oMathPara>
                </a14:m>
                <a:endParaRPr lang="nb-NO" sz="1100" dirty="0"/>
              </a:p>
            </p:txBody>
          </p:sp>
        </mc:Choice>
        <mc:Fallback xmlns="">
          <p:sp>
            <p:nvSpPr>
              <p:cNvPr id="105" name="TekstSylinder 104">
                <a:extLst>
                  <a:ext uri="{FF2B5EF4-FFF2-40B4-BE49-F238E27FC236}">
                    <a16:creationId xmlns:a16="http://schemas.microsoft.com/office/drawing/2014/main" id="{67273B93-BBC1-4967-A161-474539056210}"/>
                  </a:ext>
                </a:extLst>
              </p:cNvPr>
              <p:cNvSpPr txBox="1">
                <a:spLocks noRot="1" noChangeAspect="1" noMove="1" noResize="1" noEditPoints="1" noAdjustHandles="1" noChangeArrowheads="1" noChangeShapeType="1" noTextEdit="1"/>
              </p:cNvSpPr>
              <p:nvPr/>
            </p:nvSpPr>
            <p:spPr>
              <a:xfrm>
                <a:off x="3305203" y="6012799"/>
                <a:ext cx="446404" cy="169277"/>
              </a:xfrm>
              <a:prstGeom prst="rect">
                <a:avLst/>
              </a:prstGeom>
              <a:blipFill>
                <a:blip r:embed="rId58"/>
                <a:stretch>
                  <a:fillRect l="-6849" r="-4110"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6" name="TekstSylinder 105">
                <a:extLst>
                  <a:ext uri="{FF2B5EF4-FFF2-40B4-BE49-F238E27FC236}">
                    <a16:creationId xmlns:a16="http://schemas.microsoft.com/office/drawing/2014/main" id="{4F5794EB-4854-4BEA-B78C-E25659D06B28}"/>
                  </a:ext>
                </a:extLst>
              </p:cNvPr>
              <p:cNvSpPr txBox="1"/>
              <p:nvPr/>
            </p:nvSpPr>
            <p:spPr>
              <a:xfrm>
                <a:off x="4764147" y="8517496"/>
                <a:ext cx="774747" cy="3315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f>
                        <m:fPr>
                          <m:ctrlPr>
                            <a:rPr lang="nb-NO" sz="1100" b="0" i="1" smtClean="0">
                              <a:latin typeface="Cambria Math" panose="02040503050406030204" pitchFamily="18" charset="0"/>
                              <a:ea typeface="Cambria Math" panose="02040503050406030204" pitchFamily="18" charset="0"/>
                            </a:rPr>
                          </m:ctrlPr>
                        </m:fPr>
                        <m:num>
                          <m:r>
                            <a:rPr lang="nb-NO" sz="1100" b="0" i="1" smtClean="0">
                              <a:latin typeface="Cambria Math" panose="02040503050406030204" pitchFamily="18" charset="0"/>
                              <a:ea typeface="Cambria Math" panose="02040503050406030204" pitchFamily="18" charset="0"/>
                            </a:rPr>
                            <m:t>𝑙</m:t>
                          </m:r>
                          <m:r>
                            <a:rPr lang="nb-NO" sz="1100" i="1">
                              <a:latin typeface="Cambria Math" panose="02040503050406030204" pitchFamily="18" charset="0"/>
                              <a:ea typeface="Cambria Math" panose="02040503050406030204" pitchFamily="18" charset="0"/>
                            </a:rPr>
                            <m:t>∙</m:t>
                          </m:r>
                          <m:r>
                            <a:rPr lang="nb-NO" sz="1100" i="1">
                              <a:latin typeface="Cambria Math" panose="02040503050406030204" pitchFamily="18" charset="0"/>
                            </a:rPr>
                            <m:t>𝑏</m:t>
                          </m:r>
                          <m:r>
                            <a:rPr lang="nb-NO" sz="1100" i="1">
                              <a:latin typeface="Cambria Math" panose="02040503050406030204" pitchFamily="18" charset="0"/>
                              <a:ea typeface="Cambria Math" panose="02040503050406030204" pitchFamily="18" charset="0"/>
                            </a:rPr>
                            <m:t>∙</m:t>
                          </m:r>
                          <m:r>
                            <a:rPr lang="nb-NO" sz="1100" i="1">
                              <a:latin typeface="Cambria Math" panose="02040503050406030204" pitchFamily="18" charset="0"/>
                              <a:ea typeface="Cambria Math" panose="02040503050406030204" pitchFamily="18" charset="0"/>
                            </a:rPr>
                            <m:t>h</m:t>
                          </m:r>
                        </m:num>
                        <m:den>
                          <m:r>
                            <a:rPr lang="nb-NO" sz="1100" b="0" i="1" smtClean="0">
                              <a:latin typeface="Cambria Math" panose="02040503050406030204" pitchFamily="18" charset="0"/>
                              <a:ea typeface="Cambria Math" panose="02040503050406030204" pitchFamily="18" charset="0"/>
                            </a:rPr>
                            <m:t>3</m:t>
                          </m:r>
                        </m:den>
                      </m:f>
                    </m:oMath>
                  </m:oMathPara>
                </a14:m>
                <a:endParaRPr lang="nb-NO" sz="1100" dirty="0"/>
              </a:p>
            </p:txBody>
          </p:sp>
        </mc:Choice>
        <mc:Fallback xmlns="">
          <p:sp>
            <p:nvSpPr>
              <p:cNvPr id="106" name="TekstSylinder 105">
                <a:extLst>
                  <a:ext uri="{FF2B5EF4-FFF2-40B4-BE49-F238E27FC236}">
                    <a16:creationId xmlns:a16="http://schemas.microsoft.com/office/drawing/2014/main" id="{4F5794EB-4854-4BEA-B78C-E25659D06B28}"/>
                  </a:ext>
                </a:extLst>
              </p:cNvPr>
              <p:cNvSpPr txBox="1">
                <a:spLocks noRot="1" noChangeAspect="1" noMove="1" noResize="1" noEditPoints="1" noAdjustHandles="1" noChangeArrowheads="1" noChangeShapeType="1" noTextEdit="1"/>
              </p:cNvSpPr>
              <p:nvPr/>
            </p:nvSpPr>
            <p:spPr>
              <a:xfrm>
                <a:off x="4764147" y="8517496"/>
                <a:ext cx="774747" cy="331501"/>
              </a:xfrm>
              <a:prstGeom prst="rect">
                <a:avLst/>
              </a:prstGeom>
              <a:blipFill>
                <a:blip r:embed="rId77"/>
                <a:stretch>
                  <a:fillRect l="-787" r="-787" b="-909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7" name="TekstSylinder 106">
                <a:extLst>
                  <a:ext uri="{FF2B5EF4-FFF2-40B4-BE49-F238E27FC236}">
                    <a16:creationId xmlns:a16="http://schemas.microsoft.com/office/drawing/2014/main" id="{439B68DB-6756-4CC1-81A1-494A5039D13D}"/>
                  </a:ext>
                </a:extLst>
              </p:cNvPr>
              <p:cNvSpPr txBox="1"/>
              <p:nvPr/>
            </p:nvSpPr>
            <p:spPr>
              <a:xfrm>
                <a:off x="2762973" y="8299455"/>
                <a:ext cx="834408" cy="33977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f>
                        <m:fPr>
                          <m:ctrlPr>
                            <a:rPr lang="nb-NO" sz="1100" b="0" i="1" smtClean="0">
                              <a:latin typeface="Cambria Math" panose="02040503050406030204" pitchFamily="18" charset="0"/>
                              <a:ea typeface="Cambria Math" panose="02040503050406030204" pitchFamily="18" charset="0"/>
                            </a:rPr>
                          </m:ctrlPr>
                        </m:fPr>
                        <m:num>
                          <m:r>
                            <a:rPr lang="nb-NO" sz="1100" i="1" smtClean="0">
                              <a:latin typeface="Cambria Math" panose="02040503050406030204" pitchFamily="18" charset="0"/>
                              <a:ea typeface="Cambria Math" panose="02040503050406030204" pitchFamily="18" charset="0"/>
                            </a:rPr>
                            <m:t>𝜋</m:t>
                          </m:r>
                          <m:sSup>
                            <m:sSupPr>
                              <m:ctrlPr>
                                <a:rPr lang="nb-NO" sz="110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𝑟</m:t>
                              </m:r>
                            </m:e>
                            <m:sup>
                              <m:r>
                                <a:rPr lang="nb-NO" sz="1100" b="0" i="1" smtClean="0">
                                  <a:latin typeface="Cambria Math" panose="02040503050406030204" pitchFamily="18" charset="0"/>
                                  <a:ea typeface="Cambria Math" panose="02040503050406030204" pitchFamily="18" charset="0"/>
                                </a:rPr>
                                <m:t>2</m:t>
                              </m:r>
                            </m:sup>
                          </m:sSup>
                          <m:r>
                            <a:rPr lang="nb-NO" sz="1100" i="1">
                              <a:latin typeface="Cambria Math" panose="02040503050406030204" pitchFamily="18" charset="0"/>
                              <a:ea typeface="Cambria Math" panose="02040503050406030204" pitchFamily="18" charset="0"/>
                            </a:rPr>
                            <m:t>∙</m:t>
                          </m:r>
                          <m:r>
                            <a:rPr lang="nb-NO" sz="1100" i="1">
                              <a:latin typeface="Cambria Math" panose="02040503050406030204" pitchFamily="18" charset="0"/>
                              <a:ea typeface="Cambria Math" panose="02040503050406030204" pitchFamily="18" charset="0"/>
                            </a:rPr>
                            <m:t>h</m:t>
                          </m:r>
                        </m:num>
                        <m:den>
                          <m:r>
                            <a:rPr lang="nb-NO" sz="1100" b="0" i="1" smtClean="0">
                              <a:latin typeface="Cambria Math" panose="02040503050406030204" pitchFamily="18" charset="0"/>
                              <a:ea typeface="Cambria Math" panose="02040503050406030204" pitchFamily="18" charset="0"/>
                            </a:rPr>
                            <m:t>3</m:t>
                          </m:r>
                        </m:den>
                      </m:f>
                    </m:oMath>
                  </m:oMathPara>
                </a14:m>
                <a:endParaRPr lang="nb-NO" sz="1100" dirty="0"/>
              </a:p>
            </p:txBody>
          </p:sp>
        </mc:Choice>
        <mc:Fallback xmlns="">
          <p:sp>
            <p:nvSpPr>
              <p:cNvPr id="107" name="TekstSylinder 106">
                <a:extLst>
                  <a:ext uri="{FF2B5EF4-FFF2-40B4-BE49-F238E27FC236}">
                    <a16:creationId xmlns:a16="http://schemas.microsoft.com/office/drawing/2014/main" id="{439B68DB-6756-4CC1-81A1-494A5039D13D}"/>
                  </a:ext>
                </a:extLst>
              </p:cNvPr>
              <p:cNvSpPr txBox="1">
                <a:spLocks noRot="1" noChangeAspect="1" noMove="1" noResize="1" noEditPoints="1" noAdjustHandles="1" noChangeArrowheads="1" noChangeShapeType="1" noTextEdit="1"/>
              </p:cNvSpPr>
              <p:nvPr/>
            </p:nvSpPr>
            <p:spPr>
              <a:xfrm>
                <a:off x="2762973" y="8299455"/>
                <a:ext cx="834408" cy="339773"/>
              </a:xfrm>
              <a:prstGeom prst="rect">
                <a:avLst/>
              </a:prstGeom>
              <a:blipFill>
                <a:blip r:embed="rId78"/>
                <a:stretch>
                  <a:fillRect b="-12500"/>
                </a:stretch>
              </a:blipFill>
            </p:spPr>
            <p:txBody>
              <a:bodyPr/>
              <a:lstStyle/>
              <a:p>
                <a:r>
                  <a:rPr lang="nb-NO">
                    <a:noFill/>
                  </a:rPr>
                  <a:t> </a:t>
                </a:r>
              </a:p>
            </p:txBody>
          </p:sp>
        </mc:Fallback>
      </mc:AlternateContent>
      <p:sp>
        <p:nvSpPr>
          <p:cNvPr id="42" name="TekstSylinder 41">
            <a:extLst>
              <a:ext uri="{FF2B5EF4-FFF2-40B4-BE49-F238E27FC236}">
                <a16:creationId xmlns:a16="http://schemas.microsoft.com/office/drawing/2014/main" id="{C5BE2779-C5BF-47FA-B1CD-6AA992A18A50}"/>
              </a:ext>
            </a:extLst>
          </p:cNvPr>
          <p:cNvSpPr txBox="1"/>
          <p:nvPr/>
        </p:nvSpPr>
        <p:spPr>
          <a:xfrm>
            <a:off x="4462887" y="6056419"/>
            <a:ext cx="1875895" cy="1969770"/>
          </a:xfrm>
          <a:prstGeom prst="rect">
            <a:avLst/>
          </a:prstGeom>
          <a:noFill/>
          <a:ln>
            <a:solidFill>
              <a:schemeClr val="tx1"/>
            </a:solidFill>
          </a:ln>
        </p:spPr>
        <p:txBody>
          <a:bodyPr wrap="square" rtlCol="0">
            <a:spAutoFit/>
          </a:bodyPr>
          <a:lstStyle/>
          <a:p>
            <a:r>
              <a:rPr lang="nb-NO" sz="1100" b="1" dirty="0"/>
              <a:t>Diskuter</a:t>
            </a:r>
          </a:p>
          <a:p>
            <a:endParaRPr lang="nb-NO" sz="400" dirty="0"/>
          </a:p>
          <a:p>
            <a:pPr marL="228600" indent="-228600">
              <a:buFont typeface="+mj-lt"/>
              <a:buAutoNum type="arabicPeriod"/>
            </a:pPr>
            <a:r>
              <a:rPr lang="nb-NO" sz="1100" dirty="0"/>
              <a:t>Har noen av 3D-figurene noe til felles? </a:t>
            </a:r>
          </a:p>
          <a:p>
            <a:pPr marL="228600" indent="-228600">
              <a:buFont typeface="+mj-lt"/>
              <a:buAutoNum type="arabicPeriod"/>
            </a:pPr>
            <a:endParaRPr lang="nb-NO" sz="400" dirty="0"/>
          </a:p>
          <a:p>
            <a:pPr marL="228600" indent="-228600">
              <a:buFont typeface="+mj-lt"/>
              <a:buAutoNum type="arabicPeriod"/>
            </a:pPr>
            <a:r>
              <a:rPr lang="nb-NO" sz="1100" dirty="0"/>
              <a:t>Hvordan vil dere fordele figurene i grupper? Er det noen figurer som passer i flere grupper?</a:t>
            </a:r>
          </a:p>
          <a:p>
            <a:pPr marL="228600" indent="-228600">
              <a:buFont typeface="+mj-lt"/>
              <a:buAutoNum type="arabicPeriod"/>
            </a:pPr>
            <a:endParaRPr lang="nb-NO" sz="400" dirty="0"/>
          </a:p>
          <a:p>
            <a:pPr marL="228600" indent="-228600">
              <a:buFont typeface="+mj-lt"/>
              <a:buAutoNum type="arabicPeriod"/>
            </a:pPr>
            <a:r>
              <a:rPr lang="nb-NO" sz="1100" dirty="0"/>
              <a:t>Kan dere se noe felles for volumformlene for de forskjellige gruppene?</a:t>
            </a:r>
          </a:p>
        </p:txBody>
      </p:sp>
    </p:spTree>
    <p:extLst>
      <p:ext uri="{BB962C8B-B14F-4D97-AF65-F5344CB8AC3E}">
        <p14:creationId xmlns:p14="http://schemas.microsoft.com/office/powerpoint/2010/main" val="3375123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A8CAB3-52A2-422A-A080-84DD0E63DDA7}"/>
              </a:ext>
            </a:extLst>
          </p:cNvPr>
          <p:cNvSpPr>
            <a:spLocks noGrp="1"/>
          </p:cNvSpPr>
          <p:nvPr>
            <p:ph type="title"/>
          </p:nvPr>
        </p:nvSpPr>
        <p:spPr>
          <a:xfrm>
            <a:off x="471487" y="234309"/>
            <a:ext cx="5915025" cy="648252"/>
          </a:xfrm>
        </p:spPr>
        <p:txBody>
          <a:bodyPr>
            <a:normAutofit fontScale="90000"/>
          </a:bodyPr>
          <a:lstStyle/>
          <a:p>
            <a:r>
              <a:rPr lang="nb-NO" dirty="0"/>
              <a:t>Utforsk volum med en </a:t>
            </a:r>
            <a:r>
              <a:rPr lang="nb-NO" dirty="0" err="1"/>
              <a:t>volummåler</a:t>
            </a:r>
            <a:endParaRPr lang="nb-NO" dirty="0"/>
          </a:p>
        </p:txBody>
      </p:sp>
      <p:sp>
        <p:nvSpPr>
          <p:cNvPr id="7" name="TekstSylinder 6">
            <a:extLst>
              <a:ext uri="{FF2B5EF4-FFF2-40B4-BE49-F238E27FC236}">
                <a16:creationId xmlns:a16="http://schemas.microsoft.com/office/drawing/2014/main" id="{EC29321A-2117-45BC-8A3B-77A2F5208B0A}"/>
              </a:ext>
            </a:extLst>
          </p:cNvPr>
          <p:cNvSpPr txBox="1"/>
          <p:nvPr/>
        </p:nvSpPr>
        <p:spPr>
          <a:xfrm>
            <a:off x="471487" y="2283467"/>
            <a:ext cx="5924261" cy="661720"/>
          </a:xfrm>
          <a:prstGeom prst="rect">
            <a:avLst/>
          </a:prstGeom>
          <a:noFill/>
        </p:spPr>
        <p:txBody>
          <a:bodyPr wrap="square" rtlCol="0">
            <a:spAutoFit/>
          </a:bodyPr>
          <a:lstStyle/>
          <a:p>
            <a:r>
              <a:rPr lang="nb-NO" sz="1100" b="1" dirty="0"/>
              <a:t>Fase 1:</a:t>
            </a:r>
            <a:r>
              <a:rPr lang="nb-NO" sz="1100" dirty="0"/>
              <a:t> Finn hvilke former det kan være lurt å lage? HINT: Det er en stor fordel med bare én variabel. Spør gjerne lærer om tips.</a:t>
            </a:r>
          </a:p>
          <a:p>
            <a:endParaRPr lang="nb-NO" sz="400" dirty="0"/>
          </a:p>
          <a:p>
            <a:r>
              <a:rPr lang="nb-NO" sz="1100" b="1" dirty="0"/>
              <a:t>Fase 2:</a:t>
            </a:r>
            <a:r>
              <a:rPr lang="nb-NO" sz="1100" dirty="0"/>
              <a:t> Ha en idémyldring for deg selv. Tegn gjerne en skisse før du diskuterer med de andre. </a:t>
            </a:r>
          </a:p>
        </p:txBody>
      </p:sp>
      <p:sp>
        <p:nvSpPr>
          <p:cNvPr id="16" name="TekstSylinder 15">
            <a:extLst>
              <a:ext uri="{FF2B5EF4-FFF2-40B4-BE49-F238E27FC236}">
                <a16:creationId xmlns:a16="http://schemas.microsoft.com/office/drawing/2014/main" id="{F4CA3886-B5AA-446F-ACD3-701B8652B600}"/>
              </a:ext>
            </a:extLst>
          </p:cNvPr>
          <p:cNvSpPr txBox="1"/>
          <p:nvPr/>
        </p:nvSpPr>
        <p:spPr>
          <a:xfrm>
            <a:off x="595350" y="947515"/>
            <a:ext cx="5398196" cy="1169551"/>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Lag en geometrisk form i minst 5 forskjellige størrelser. De skal brukes i en målesylinder, for å måle volumet på dem. Så skal dere bruke målingen for volum til å finne formelen for volum ved hjelp av regresjon i geogebra. Til slutt skal dere lage et program som dere kan bruke til å utforske hva som skjer med volumet til figuren hvis du dobler sidelengden, radius eller høyden.</a:t>
            </a:r>
          </a:p>
        </p:txBody>
      </p:sp>
      <p:sp>
        <p:nvSpPr>
          <p:cNvPr id="19" name="TekstSylinder 18">
            <a:extLst>
              <a:ext uri="{FF2B5EF4-FFF2-40B4-BE49-F238E27FC236}">
                <a16:creationId xmlns:a16="http://schemas.microsoft.com/office/drawing/2014/main" id="{A74355C9-1FF6-45F0-8682-6407B5B6E867}"/>
              </a:ext>
            </a:extLst>
          </p:cNvPr>
          <p:cNvSpPr txBox="1"/>
          <p:nvPr/>
        </p:nvSpPr>
        <p:spPr>
          <a:xfrm>
            <a:off x="471487" y="2904967"/>
            <a:ext cx="5924261" cy="430887"/>
          </a:xfrm>
          <a:prstGeom prst="rect">
            <a:avLst/>
          </a:prstGeom>
          <a:noFill/>
        </p:spPr>
        <p:txBody>
          <a:bodyPr wrap="square" rtlCol="0">
            <a:spAutoFit/>
          </a:bodyPr>
          <a:lstStyle/>
          <a:p>
            <a:r>
              <a:rPr lang="nb-NO" sz="1100" b="1" dirty="0"/>
              <a:t>Fase 3: </a:t>
            </a:r>
            <a:r>
              <a:rPr lang="nb-NO" sz="1100" dirty="0"/>
              <a:t>Tid for å lage figurene, og måle volum og den ene variabelen (sidelengde, radius eller høyde). Regresjonen og programmeringen må vi gjøre til slutt, for vi må ha alle målingene klare først.</a:t>
            </a:r>
          </a:p>
        </p:txBody>
      </p:sp>
      <p:sp>
        <p:nvSpPr>
          <p:cNvPr id="24" name="Rektangel 23">
            <a:extLst>
              <a:ext uri="{FF2B5EF4-FFF2-40B4-BE49-F238E27FC236}">
                <a16:creationId xmlns:a16="http://schemas.microsoft.com/office/drawing/2014/main" id="{B6A3FB93-67B7-4375-AE47-4815E885D2B2}"/>
              </a:ext>
            </a:extLst>
          </p:cNvPr>
          <p:cNvSpPr/>
          <p:nvPr/>
        </p:nvSpPr>
        <p:spPr>
          <a:xfrm>
            <a:off x="471488" y="4333559"/>
            <a:ext cx="2781122" cy="1631216"/>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Regresjon – vise volumformler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Mål volum og sidelengde, radius eller høyde.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L="800100" lvl="1" indent="-342900">
              <a:buFont typeface="Arial" panose="020B0604020202020204" pitchFamily="34" charset="0"/>
              <a:buChar char="•"/>
              <a:defRPr/>
            </a:pPr>
            <a:r>
              <a:rPr lang="nb-NO" sz="1100" dirty="0">
                <a:solidFill>
                  <a:prstClr val="black"/>
                </a:solidFill>
                <a:latin typeface="Calibri" panose="020F0502020204030204"/>
              </a:rPr>
              <a:t>Hvilken form tror du grafen vil ha?</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kstSylinder 26">
            <a:extLst>
              <a:ext uri="{FF2B5EF4-FFF2-40B4-BE49-F238E27FC236}">
                <a16:creationId xmlns:a16="http://schemas.microsoft.com/office/drawing/2014/main" id="{049E4359-A73C-46FC-9AA1-9F974DB3E58F}"/>
              </a:ext>
            </a:extLst>
          </p:cNvPr>
          <p:cNvSpPr txBox="1"/>
          <p:nvPr/>
        </p:nvSpPr>
        <p:spPr>
          <a:xfrm>
            <a:off x="471487" y="3401642"/>
            <a:ext cx="1152361" cy="261610"/>
          </a:xfrm>
          <a:prstGeom prst="rect">
            <a:avLst/>
          </a:prstGeom>
          <a:noFill/>
          <a:ln>
            <a:solidFill>
              <a:schemeClr val="tx1"/>
            </a:solidFill>
          </a:ln>
        </p:spPr>
        <p:txBody>
          <a:bodyPr wrap="square" rtlCol="0">
            <a:spAutoFit/>
          </a:bodyPr>
          <a:lstStyle/>
          <a:p>
            <a:r>
              <a:rPr lang="nb-NO" sz="1100" b="1" dirty="0"/>
              <a:t>Gjør fase 4 – 7.</a:t>
            </a:r>
          </a:p>
        </p:txBody>
      </p:sp>
      <p:sp>
        <p:nvSpPr>
          <p:cNvPr id="30" name="Rektangel 29">
            <a:extLst>
              <a:ext uri="{FF2B5EF4-FFF2-40B4-BE49-F238E27FC236}">
                <a16:creationId xmlns:a16="http://schemas.microsoft.com/office/drawing/2014/main" id="{E2B48C7A-523C-45F8-A62A-7D15D97C0636}"/>
              </a:ext>
            </a:extLst>
          </p:cNvPr>
          <p:cNvSpPr/>
          <p:nvPr/>
        </p:nvSpPr>
        <p:spPr>
          <a:xfrm>
            <a:off x="337477" y="6673864"/>
            <a:ext cx="2445139" cy="2462213"/>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Programmering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Bruk volumformelen dere kom fram til i regresjonen, og sjekk om den stemmer med bildet på forrige side.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100" dirty="0">
              <a:solidFill>
                <a:prstClr val="black"/>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solidFill>
                  <a:prstClr val="black"/>
                </a:solidFill>
                <a:latin typeface="Calibri" panose="020F0502020204030204"/>
              </a:rPr>
              <a:t>Lag et program som der dere skriver inn hvor stor variabelen skal være (sidelengde, radius eller høyde) og som regner ut hvor stort volumet blir i det tilfellet.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100" dirty="0">
              <a:solidFill>
                <a:prstClr val="black"/>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rPr>
              <a:t>Hva mer kan du utforske </a:t>
            </a:r>
            <a:r>
              <a:rPr lang="nb-NO" sz="1100" dirty="0">
                <a:solidFill>
                  <a:prstClr val="black"/>
                </a:solidFill>
                <a:latin typeface="Calibri" panose="020F0502020204030204"/>
              </a:rPr>
              <a:t>ved å forandre litt på programmet?</a:t>
            </a:r>
            <a:endPar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kstSylinder 30">
            <a:extLst>
              <a:ext uri="{FF2B5EF4-FFF2-40B4-BE49-F238E27FC236}">
                <a16:creationId xmlns:a16="http://schemas.microsoft.com/office/drawing/2014/main" id="{BD3007A4-956B-4288-8E55-BEE4D1D66FDC}"/>
              </a:ext>
            </a:extLst>
          </p:cNvPr>
          <p:cNvSpPr txBox="1"/>
          <p:nvPr/>
        </p:nvSpPr>
        <p:spPr>
          <a:xfrm>
            <a:off x="471487" y="5857568"/>
            <a:ext cx="2781122" cy="600164"/>
          </a:xfrm>
          <a:prstGeom prst="rect">
            <a:avLst/>
          </a:prstGeom>
          <a:noFill/>
        </p:spPr>
        <p:txBody>
          <a:bodyPr wrap="square" rtlCol="0">
            <a:spAutoFit/>
          </a:bodyPr>
          <a:lstStyle/>
          <a:p>
            <a:pPr marL="342900" lvl="0" indent="-342900">
              <a:buFont typeface="+mj-lt"/>
              <a:buAutoNum type="arabicPeriod" startAt="4"/>
              <a:defRPr/>
            </a:pPr>
            <a:r>
              <a:rPr lang="nb-NO" sz="1100" dirty="0">
                <a:solidFill>
                  <a:prstClr val="black"/>
                </a:solidFill>
              </a:rPr>
              <a:t>Hva er hovedforskjellen mellom andre modeller dere har laget og denne modellen?</a:t>
            </a:r>
          </a:p>
        </p:txBody>
      </p:sp>
      <p:pic>
        <p:nvPicPr>
          <p:cNvPr id="47" name="Bilde 46">
            <a:extLst>
              <a:ext uri="{FF2B5EF4-FFF2-40B4-BE49-F238E27FC236}">
                <a16:creationId xmlns:a16="http://schemas.microsoft.com/office/drawing/2014/main" id="{F1475639-E52C-4EC3-913B-3A1C9ED80ECD}"/>
              </a:ext>
            </a:extLst>
          </p:cNvPr>
          <p:cNvPicPr>
            <a:picLocks noChangeAspect="1"/>
          </p:cNvPicPr>
          <p:nvPr/>
        </p:nvPicPr>
        <p:blipFill>
          <a:blip r:embed="rId2"/>
          <a:stretch>
            <a:fillRect/>
          </a:stretch>
        </p:blipFill>
        <p:spPr>
          <a:xfrm>
            <a:off x="2895237" y="8528565"/>
            <a:ext cx="3743359" cy="518882"/>
          </a:xfrm>
          <a:prstGeom prst="rect">
            <a:avLst/>
          </a:prstGeom>
        </p:spPr>
      </p:pic>
      <p:sp>
        <p:nvSpPr>
          <p:cNvPr id="48" name="TekstSylinder 47">
            <a:extLst>
              <a:ext uri="{FF2B5EF4-FFF2-40B4-BE49-F238E27FC236}">
                <a16:creationId xmlns:a16="http://schemas.microsoft.com/office/drawing/2014/main" id="{A6941636-4762-4EDD-88CD-471964925C5A}"/>
              </a:ext>
            </a:extLst>
          </p:cNvPr>
          <p:cNvSpPr txBox="1"/>
          <p:nvPr/>
        </p:nvSpPr>
        <p:spPr>
          <a:xfrm>
            <a:off x="2895237" y="7836067"/>
            <a:ext cx="3743359" cy="1292662"/>
          </a:xfrm>
          <a:prstGeom prst="rect">
            <a:avLst/>
          </a:prstGeom>
          <a:noFill/>
          <a:ln>
            <a:solidFill>
              <a:schemeClr val="tx1"/>
            </a:solidFill>
          </a:ln>
        </p:spPr>
        <p:txBody>
          <a:bodyPr wrap="square" rtlCol="0">
            <a:spAutoFit/>
          </a:bodyPr>
          <a:lstStyle/>
          <a:p>
            <a:r>
              <a:rPr lang="nb-NO" sz="1100" b="1" dirty="0"/>
              <a:t>Programmeringstips</a:t>
            </a:r>
          </a:p>
          <a:p>
            <a:r>
              <a:rPr lang="nb-NO" sz="1100" dirty="0"/>
              <a:t>For å regne ut volumet til en kule, så vil dere trenge en kloss som er sammensatt på denne måten.</a:t>
            </a:r>
          </a:p>
          <a:p>
            <a:endParaRPr lang="nb-NO" sz="1100" dirty="0"/>
          </a:p>
          <a:p>
            <a:endParaRPr lang="nb-NO" sz="1100" dirty="0"/>
          </a:p>
          <a:p>
            <a:endParaRPr lang="nb-NO" sz="1100" dirty="0"/>
          </a:p>
          <a:p>
            <a:endParaRPr lang="nb-NO" sz="1200" dirty="0"/>
          </a:p>
        </p:txBody>
      </p:sp>
      <p:sp>
        <p:nvSpPr>
          <p:cNvPr id="3" name="Plassholder for lysbildenummer 2">
            <a:extLst>
              <a:ext uri="{FF2B5EF4-FFF2-40B4-BE49-F238E27FC236}">
                <a16:creationId xmlns:a16="http://schemas.microsoft.com/office/drawing/2014/main" id="{058D54D7-92D4-414D-8B64-F080C205CEF8}"/>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8" name="Bilde 7">
            <a:extLst>
              <a:ext uri="{FF2B5EF4-FFF2-40B4-BE49-F238E27FC236}">
                <a16:creationId xmlns:a16="http://schemas.microsoft.com/office/drawing/2014/main" id="{8D895827-FFF7-470E-91D0-BF129FBA0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8817" y="4562580"/>
            <a:ext cx="3181706" cy="2804389"/>
          </a:xfrm>
          <a:prstGeom prst="rect">
            <a:avLst/>
          </a:prstGeom>
        </p:spPr>
      </p:pic>
      <p:sp>
        <p:nvSpPr>
          <p:cNvPr id="18" name="TekstSylinder 17">
            <a:extLst>
              <a:ext uri="{FF2B5EF4-FFF2-40B4-BE49-F238E27FC236}">
                <a16:creationId xmlns:a16="http://schemas.microsoft.com/office/drawing/2014/main" id="{211830D4-680E-412E-AB5B-AE2709354F7C}"/>
              </a:ext>
            </a:extLst>
          </p:cNvPr>
          <p:cNvSpPr txBox="1"/>
          <p:nvPr/>
        </p:nvSpPr>
        <p:spPr>
          <a:xfrm>
            <a:off x="381215" y="3707157"/>
            <a:ext cx="6095568" cy="276999"/>
          </a:xfrm>
          <a:prstGeom prst="rect">
            <a:avLst/>
          </a:prstGeom>
          <a:noFill/>
        </p:spPr>
        <p:txBody>
          <a:bodyPr wrap="square" rtlCol="0">
            <a:spAutoFit/>
          </a:bodyPr>
          <a:lstStyle/>
          <a:p>
            <a:r>
              <a:rPr lang="nb-NO" sz="1200" dirty="0"/>
              <a:t>_____________________________________________________________________________</a:t>
            </a:r>
          </a:p>
        </p:txBody>
      </p:sp>
    </p:spTree>
    <p:extLst>
      <p:ext uri="{BB962C8B-B14F-4D97-AF65-F5344CB8AC3E}">
        <p14:creationId xmlns:p14="http://schemas.microsoft.com/office/powerpoint/2010/main" val="218298691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478155</TotalTime>
  <Words>667</Words>
  <Application>Microsoft Macintosh PowerPoint</Application>
  <PresentationFormat>A4 Paper (210x297 mm)</PresentationFormat>
  <Paragraphs>77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14 - Volum for ulike geometriske former</vt:lpstr>
      <vt:lpstr>Utforsk volum med en volummåler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1484</cp:revision>
  <dcterms:created xsi:type="dcterms:W3CDTF">2018-11-04T16:46:19Z</dcterms:created>
  <dcterms:modified xsi:type="dcterms:W3CDTF">2021-11-10T10:19:03Z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2021-08-29T11:45:57Z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53e74e7d-897b-4540-abb2-fb782f8b8563</vt:lpwstr>
  </property>
  <property fmtid="{D5CDD505-2E9C-101B-9397-08002B2CF9AE}" pid="9" name="MSIP_Label_531f9ef8-9444-4aee-b673-282240bf708b_ContentBits">
    <vt:lpwstr>0</vt:lpwstr>
  </property>
</Properties>
</file>