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6"/>
  </p:notesMasterIdLst>
  <p:sldIdLst>
    <p:sldId id="417" r:id="rId5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1A42B56F-79C7-4E96-9E1F-0D538217F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263" y="185613"/>
            <a:ext cx="5965474" cy="765367"/>
          </a:xfrm>
        </p:spPr>
        <p:txBody>
          <a:bodyPr>
            <a:normAutofit/>
          </a:bodyPr>
          <a:lstStyle/>
          <a:p>
            <a:r>
              <a:rPr lang="nb-NO" dirty="0"/>
              <a:t>Forsøk, </a:t>
            </a:r>
            <a:r>
              <a:rPr lang="nb-NO" dirty="0" err="1"/>
              <a:t>simuleringar</a:t>
            </a:r>
            <a:r>
              <a:rPr lang="nb-NO" dirty="0"/>
              <a:t> og </a:t>
            </a:r>
            <a:r>
              <a:rPr lang="nb-NO" dirty="0" err="1"/>
              <a:t>sannsyn</a:t>
            </a:r>
            <a:r>
              <a:rPr lang="nb-NO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Plassholder for innhold 2">
                <a:extLst>
                  <a:ext uri="{FF2B5EF4-FFF2-40B4-BE49-F238E27FC236}">
                    <a16:creationId xmlns:a16="http://schemas.microsoft.com/office/drawing/2014/main" id="{91012B93-25F6-4399-AB7A-D513712EA1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1488" y="940877"/>
                <a:ext cx="5915025" cy="540239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171450" indent="-171450" algn="l" defTabSz="685800" rtl="0" eaLnBrk="1" latinLnBrk="0" hangingPunct="1">
                  <a:lnSpc>
                    <a:spcPct val="90000"/>
                  </a:lnSpc>
                  <a:spcBef>
                    <a:spcPts val="750"/>
                  </a:spcBef>
                  <a:buFont typeface="Arial" panose="020B0604020202020204" pitchFamily="34" charset="0"/>
                  <a:buChar char="•"/>
                  <a:defRPr sz="21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143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572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5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2001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5430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8859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2288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5717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914650" indent="-171450" algn="l" defTabSz="685800" rtl="0" eaLnBrk="1" latinLnBrk="0" hangingPunct="1">
                  <a:lnSpc>
                    <a:spcPct val="90000"/>
                  </a:lnSpc>
                  <a:spcBef>
                    <a:spcPts val="375"/>
                  </a:spcBef>
                  <a:buFont typeface="Arial" panose="020B0604020202020204" pitchFamily="34" charset="0"/>
                  <a:buChar char="•"/>
                  <a:defRPr sz="135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nb-NO" sz="1200" dirty="0"/>
                  <a:t>Korleis finn vi sannsynet for at </a:t>
                </a:r>
                <a:r>
                  <a:rPr lang="nb-NO" sz="1200" dirty="0" err="1"/>
                  <a:t>noko</a:t>
                </a:r>
                <a:r>
                  <a:rPr lang="nb-NO" sz="1200" dirty="0"/>
                  <a:t> spesifikt skal hende? Dersom vi vil finne sannsynet for å få </a:t>
                </a:r>
                <a:r>
                  <a:rPr lang="nb-NO" sz="1200" dirty="0" err="1"/>
                  <a:t>ein</a:t>
                </a:r>
                <a:r>
                  <a:rPr lang="nb-NO" sz="1200" dirty="0"/>
                  <a:t> </a:t>
                </a:r>
                <a:r>
                  <a:rPr lang="nb-NO" sz="1200" dirty="0" err="1"/>
                  <a:t>seksar</a:t>
                </a:r>
                <a:r>
                  <a:rPr lang="nb-NO" sz="1200" dirty="0"/>
                  <a:t> på </a:t>
                </a:r>
                <a:r>
                  <a:rPr lang="nb-NO" sz="1200" dirty="0" err="1"/>
                  <a:t>eit</a:t>
                </a:r>
                <a:r>
                  <a:rPr lang="nb-NO" sz="1200" dirty="0"/>
                  <a:t> terningkast, kan vi kaste </a:t>
                </a:r>
                <a:r>
                  <a:rPr lang="nb-NO" sz="1200" dirty="0" err="1"/>
                  <a:t>ein</a:t>
                </a:r>
                <a:r>
                  <a:rPr lang="nb-NO" sz="1200" dirty="0"/>
                  <a:t> terning </a:t>
                </a:r>
                <a:r>
                  <a:rPr lang="nb-NO" sz="1200" dirty="0" err="1"/>
                  <a:t>fleire</a:t>
                </a:r>
                <a:r>
                  <a:rPr lang="nb-NO" sz="1200" dirty="0"/>
                  <a:t> gonger og telle opp kor mange gonger vi får </a:t>
                </a:r>
                <a:r>
                  <a:rPr lang="nb-NO" sz="1200" dirty="0" err="1"/>
                  <a:t>seksar</a:t>
                </a:r>
                <a:r>
                  <a:rPr lang="nb-NO" sz="1200" dirty="0"/>
                  <a:t>. Dersom du </a:t>
                </a:r>
                <a:r>
                  <a:rPr lang="nb-NO" sz="1200" dirty="0" err="1"/>
                  <a:t>kastar</a:t>
                </a:r>
                <a:r>
                  <a:rPr lang="nb-NO" sz="1200" dirty="0"/>
                  <a:t> terningen 50 gonger, og du får </a:t>
                </a:r>
                <a:r>
                  <a:rPr lang="nb-NO" sz="1200" dirty="0" err="1"/>
                  <a:t>seksar</a:t>
                </a:r>
                <a:r>
                  <a:rPr lang="nb-NO" sz="1200" dirty="0"/>
                  <a:t> 11 av gongene, kan vi finne sannsynet for å få </a:t>
                </a:r>
                <a:r>
                  <a:rPr lang="nb-NO" sz="1200" dirty="0" err="1"/>
                  <a:t>seksar</a:t>
                </a:r>
                <a:r>
                  <a:rPr lang="nb-NO" sz="1200" dirty="0"/>
                  <a:t> med å dele </a:t>
                </a:r>
                <a:r>
                  <a:rPr lang="nb-NO" sz="1200" dirty="0" err="1"/>
                  <a:t>talet</a:t>
                </a:r>
                <a:r>
                  <a:rPr lang="nb-NO" sz="1200" dirty="0"/>
                  <a:t>  </a:t>
                </a:r>
                <a:r>
                  <a:rPr lang="nb-NO" sz="1200" dirty="0" err="1"/>
                  <a:t>seksarar</a:t>
                </a:r>
                <a:r>
                  <a:rPr lang="nb-NO" sz="1200" dirty="0"/>
                  <a:t> på så mange gonger du kasta terningen.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𝑠𝑒𝑘𝑠𝑎𝑟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11</m:t>
                          </m:r>
                        </m:num>
                        <m:den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50</m:t>
                          </m:r>
                        </m:den>
                      </m:f>
                      <m:r>
                        <a:rPr lang="nb-NO" sz="1200" i="1">
                          <a:latin typeface="Cambria Math" panose="02040503050406030204" pitchFamily="18" charset="0"/>
                        </a:rPr>
                        <m:t>≈0,22</m:t>
                      </m:r>
                    </m:oMath>
                  </m:oMathPara>
                </a14:m>
                <a:endParaRPr lang="nb-NO" sz="1200" dirty="0"/>
              </a:p>
              <a:p>
                <a:pPr marL="0" indent="0">
                  <a:buNone/>
                </a:pPr>
                <a:r>
                  <a:rPr lang="nb-NO" sz="1200" dirty="0"/>
                  <a:t>Da har du gjort </a:t>
                </a:r>
                <a:r>
                  <a:rPr lang="nb-NO" sz="1200" dirty="0" err="1"/>
                  <a:t>eit</a:t>
                </a:r>
                <a:r>
                  <a:rPr lang="nb-NO" sz="1200" dirty="0"/>
                  <a:t> forsøk, og funne ut at sannsynet er 0,22 eller 22 % for å få </a:t>
                </a:r>
                <a:r>
                  <a:rPr lang="nb-NO" sz="1200" dirty="0" err="1"/>
                  <a:t>seksar</a:t>
                </a:r>
                <a:r>
                  <a:rPr lang="nb-NO" sz="1200" dirty="0"/>
                  <a:t>. Men dette høyrest vel litt rart? Burde det </a:t>
                </a:r>
                <a:r>
                  <a:rPr lang="nb-NO" sz="1200" dirty="0" err="1"/>
                  <a:t>ikkje</a:t>
                </a:r>
                <a:r>
                  <a:rPr lang="nb-NO" sz="1200" dirty="0"/>
                  <a:t> </a:t>
                </a:r>
                <a:r>
                  <a:rPr lang="nb-NO" sz="1200" dirty="0" err="1"/>
                  <a:t>vere</a:t>
                </a:r>
                <a:r>
                  <a:rPr lang="nb-NO" sz="1200" dirty="0"/>
                  <a:t> like stor sjanse for å få </a:t>
                </a:r>
                <a:r>
                  <a:rPr lang="nb-NO" sz="1200" dirty="0" err="1"/>
                  <a:t>seksar</a:t>
                </a:r>
                <a:r>
                  <a:rPr lang="nb-NO" sz="1200" dirty="0"/>
                  <a:t> som </a:t>
                </a:r>
                <a:r>
                  <a:rPr lang="nb-NO" sz="1200" dirty="0" err="1"/>
                  <a:t>einar</a:t>
                </a:r>
                <a:r>
                  <a:rPr lang="nb-NO" sz="1200" dirty="0"/>
                  <a:t> eller </a:t>
                </a:r>
                <a:r>
                  <a:rPr lang="nb-NO" sz="1200" dirty="0" err="1"/>
                  <a:t>firar</a:t>
                </a:r>
                <a:r>
                  <a:rPr lang="nb-NO" sz="1200" dirty="0"/>
                  <a:t>? Dersom det er like stor sjanse for å få </a:t>
                </a:r>
                <a:r>
                  <a:rPr lang="nb-NO" sz="1200" dirty="0" err="1"/>
                  <a:t>dei</a:t>
                </a:r>
                <a:r>
                  <a:rPr lang="nb-NO" sz="1200" dirty="0"/>
                  <a:t> ulike </a:t>
                </a:r>
                <a:r>
                  <a:rPr lang="nb-NO" sz="1200" dirty="0" err="1"/>
                  <a:t>verdiane</a:t>
                </a:r>
                <a:r>
                  <a:rPr lang="nb-NO" sz="1200" dirty="0"/>
                  <a:t> på terningen,  burde kvar av </a:t>
                </a:r>
                <a:r>
                  <a:rPr lang="nb-NO" sz="1200" dirty="0" err="1"/>
                  <a:t>dei</a:t>
                </a:r>
                <a:r>
                  <a:rPr lang="nb-NO" sz="1200" dirty="0"/>
                  <a:t> seks </a:t>
                </a:r>
                <a:r>
                  <a:rPr lang="nb-NO" sz="1200" dirty="0" err="1"/>
                  <a:t>sjansane</a:t>
                </a:r>
                <a:r>
                  <a:rPr lang="nb-NO" sz="1200" dirty="0"/>
                  <a:t> ha </a:t>
                </a:r>
                <a:r>
                  <a:rPr lang="nb-NO" sz="1200" dirty="0" err="1"/>
                  <a:t>sannsyn</a:t>
                </a:r>
                <a:r>
                  <a:rPr lang="nb-NO" sz="1200" dirty="0"/>
                  <a:t> på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nb-NO" sz="1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sz="12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nb-NO" sz="1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nb-NO" sz="1200" i="1">
                        <a:latin typeface="Cambria Math" panose="02040503050406030204" pitchFamily="18" charset="0"/>
                      </a:rPr>
                      <m:t>≈0,</m:t>
                    </m:r>
                    <m:r>
                      <a:rPr lang="nb-NO" sz="1200" b="0" i="1" smtClean="0">
                        <a:latin typeface="Cambria Math" panose="02040503050406030204" pitchFamily="18" charset="0"/>
                      </a:rPr>
                      <m:t>17=17 %</m:t>
                    </m:r>
                  </m:oMath>
                </a14:m>
                <a:r>
                  <a:rPr lang="nb-NO" sz="1200" dirty="0"/>
                  <a:t>.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nb-NO" sz="1200" i="1">
                        <a:latin typeface="Cambria Math" panose="02040503050406030204" pitchFamily="18" charset="0"/>
                      </a:rPr>
                      <m:t>0,17</m:t>
                    </m:r>
                    <m:r>
                      <a:rPr lang="nb-NO" sz="1200" i="1" smtClean="0">
                        <a:latin typeface="Cambria Math" panose="02040503050406030204" pitchFamily="18" charset="0"/>
                      </a:rPr>
                      <m:t>≠</m:t>
                    </m:r>
                  </m:oMath>
                </a14:m>
                <a:r>
                  <a:rPr lang="nb-NO" sz="1200" dirty="0"/>
                  <a:t> 0,22</a:t>
                </a:r>
              </a:p>
              <a:p>
                <a:pPr marL="0" indent="0">
                  <a:buNone/>
                </a:pPr>
                <a:r>
                  <a:rPr lang="nb-NO" sz="1200" dirty="0" err="1"/>
                  <a:t>Kvifor</a:t>
                </a:r>
                <a:r>
                  <a:rPr lang="nb-NO" sz="1200" dirty="0"/>
                  <a:t> blir det </a:t>
                </a:r>
                <a:r>
                  <a:rPr lang="nb-NO" sz="1200" dirty="0" err="1"/>
                  <a:t>ikkje</a:t>
                </a:r>
                <a:r>
                  <a:rPr lang="nb-NO" sz="1200" dirty="0"/>
                  <a:t> likt når vi </a:t>
                </a:r>
                <a:r>
                  <a:rPr lang="nb-NO" sz="1200" dirty="0" err="1"/>
                  <a:t>gjer</a:t>
                </a:r>
                <a:r>
                  <a:rPr lang="nb-NO" sz="1200" dirty="0"/>
                  <a:t> forsøket i røynda? Er terningen vår </a:t>
                </a:r>
                <a:r>
                  <a:rPr lang="nb-NO" sz="1200" dirty="0" err="1"/>
                  <a:t>ein</a:t>
                </a:r>
                <a:r>
                  <a:rPr lang="nb-NO" sz="1200" dirty="0"/>
                  <a:t> jukseterning? Nei, det er slik at dersom vi </a:t>
                </a:r>
                <a:r>
                  <a:rPr lang="nb-NO" sz="1200" dirty="0" err="1"/>
                  <a:t>gjer</a:t>
                </a:r>
                <a:r>
                  <a:rPr lang="nb-NO" sz="1200" dirty="0"/>
                  <a:t> </a:t>
                </a:r>
                <a:r>
                  <a:rPr lang="nb-NO" sz="1200" dirty="0" err="1"/>
                  <a:t>eit</a:t>
                </a:r>
                <a:r>
                  <a:rPr lang="nb-NO" sz="1200" dirty="0"/>
                  <a:t> forsøk i røynda, kan vi få litt rare svar om vi </a:t>
                </a:r>
                <a:r>
                  <a:rPr lang="nb-NO" sz="1200" dirty="0" err="1"/>
                  <a:t>ikkje</a:t>
                </a:r>
                <a:r>
                  <a:rPr lang="nb-NO" sz="1200" dirty="0"/>
                  <a:t> </a:t>
                </a:r>
                <a:r>
                  <a:rPr lang="nb-NO" sz="1200" dirty="0" err="1"/>
                  <a:t>gjer</a:t>
                </a:r>
                <a:r>
                  <a:rPr lang="nb-NO" sz="1200" dirty="0"/>
                  <a:t> forsøket så mange gonger. Dette kjem av at terningen </a:t>
                </a:r>
                <a:r>
                  <a:rPr lang="nb-NO" sz="1200" dirty="0" err="1"/>
                  <a:t>ikkje</a:t>
                </a:r>
                <a:r>
                  <a:rPr lang="nb-NO" sz="1200" dirty="0"/>
                  <a:t> veit kva han landa på siste gong, og det er </a:t>
                </a:r>
                <a:r>
                  <a:rPr lang="nb-NO" sz="1200" dirty="0" err="1"/>
                  <a:t>difor</a:t>
                </a:r>
                <a:r>
                  <a:rPr lang="nb-NO" sz="1200" dirty="0"/>
                  <a:t> heilt tilfeldig kva han </a:t>
                </a:r>
                <a:r>
                  <a:rPr lang="nb-NO" sz="1200" dirty="0" err="1"/>
                  <a:t>hamnar</a:t>
                </a:r>
                <a:r>
                  <a:rPr lang="nb-NO" sz="1200" dirty="0"/>
                  <a:t> på neste gong. Vi seier at </a:t>
                </a:r>
                <a:r>
                  <a:rPr lang="nb-NO" sz="1200" dirty="0" err="1"/>
                  <a:t>dei</a:t>
                </a:r>
                <a:r>
                  <a:rPr lang="nb-NO" sz="1200" dirty="0"/>
                  <a:t> to kasta er uavhengige av </a:t>
                </a:r>
                <a:r>
                  <a:rPr lang="nb-NO" sz="1200" dirty="0" err="1"/>
                  <a:t>kvarandre</a:t>
                </a:r>
                <a:r>
                  <a:rPr lang="nb-NO" sz="1200" dirty="0"/>
                  <a:t>. </a:t>
                </a:r>
              </a:p>
              <a:p>
                <a:pPr marL="0" indent="0">
                  <a:buNone/>
                </a:pPr>
                <a:r>
                  <a:rPr lang="nb-NO" sz="1200" dirty="0"/>
                  <a:t>Dersom du </a:t>
                </a:r>
                <a:r>
                  <a:rPr lang="nb-NO" sz="1200" dirty="0" err="1"/>
                  <a:t>kastar</a:t>
                </a:r>
                <a:r>
                  <a:rPr lang="nb-NO" sz="1200" dirty="0"/>
                  <a:t> terningen 100 gonger i staden, vil sannsynet for å få </a:t>
                </a:r>
                <a:r>
                  <a:rPr lang="nb-NO" sz="1200" dirty="0" err="1"/>
                  <a:t>seksar</a:t>
                </a:r>
                <a:r>
                  <a:rPr lang="nb-NO" sz="1200" dirty="0"/>
                  <a:t> bli </a:t>
                </a:r>
                <a:r>
                  <a:rPr lang="nb-NO" sz="1200" dirty="0" err="1"/>
                  <a:t>nærmare</a:t>
                </a:r>
                <a:r>
                  <a:rPr lang="nb-NO" sz="1200" dirty="0"/>
                  <a:t> 0,17. Men du må kan hende kaste nesten 10000 gonger før det blir nøyaktig nok. Det blir nok litt kjedelig!</a:t>
                </a:r>
              </a:p>
              <a:p>
                <a:pPr marL="0" indent="0">
                  <a:buNone/>
                </a:pPr>
                <a:r>
                  <a:rPr lang="nb-NO" sz="1200" dirty="0"/>
                  <a:t>Da kan </a:t>
                </a:r>
                <a:r>
                  <a:rPr lang="nb-NO" sz="1200" dirty="0" err="1"/>
                  <a:t>ein</a:t>
                </a:r>
                <a:r>
                  <a:rPr lang="nb-NO" sz="1200" dirty="0"/>
                  <a:t> bruke programmering i staden! Når </a:t>
                </a:r>
                <a:r>
                  <a:rPr lang="nb-NO" sz="1200" dirty="0" err="1"/>
                  <a:t>ein</a:t>
                </a:r>
                <a:r>
                  <a:rPr lang="nb-NO" sz="1200" dirty="0"/>
                  <a:t> </a:t>
                </a:r>
                <a:r>
                  <a:rPr lang="nb-NO" sz="1200" dirty="0" err="1"/>
                  <a:t>lagar</a:t>
                </a:r>
                <a:r>
                  <a:rPr lang="nb-NO" sz="1200" dirty="0"/>
                  <a:t> </a:t>
                </a:r>
                <a:r>
                  <a:rPr lang="nb-NO" sz="1200" dirty="0" err="1"/>
                  <a:t>eit</a:t>
                </a:r>
                <a:r>
                  <a:rPr lang="nb-NO" sz="1200" dirty="0"/>
                  <a:t> program som «</a:t>
                </a:r>
                <a:r>
                  <a:rPr lang="nb-NO" sz="1200" dirty="0" err="1"/>
                  <a:t>l</a:t>
                </a:r>
                <a:r>
                  <a:rPr lang="nb-NO" sz="1100" dirty="0" err="1"/>
                  <a:t>èt</a:t>
                </a:r>
                <a:r>
                  <a:rPr lang="nb-NO" sz="1200" dirty="0"/>
                  <a:t> som» om det </a:t>
                </a:r>
                <a:r>
                  <a:rPr lang="nb-NO" sz="1200" dirty="0" err="1"/>
                  <a:t>gjer</a:t>
                </a:r>
                <a:r>
                  <a:rPr lang="nb-NO" sz="1200" dirty="0"/>
                  <a:t> </a:t>
                </a:r>
                <a:r>
                  <a:rPr lang="nb-NO" sz="1200" dirty="0" err="1"/>
                  <a:t>eit</a:t>
                </a:r>
                <a:r>
                  <a:rPr lang="nb-NO" sz="1200" dirty="0"/>
                  <a:t> forsøk, så har vi laga ei simulering. Denne simuleringa (programmet vi laga) kan vi enkelt bruke for å simulere terningkast, og sjekke at det simulerte sannsynet blir </a:t>
                </a:r>
                <a:r>
                  <a:rPr lang="nb-NO" sz="1200" dirty="0" err="1"/>
                  <a:t>likare</a:t>
                </a:r>
                <a:r>
                  <a:rPr lang="nb-NO" sz="1200" dirty="0"/>
                  <a:t> og </a:t>
                </a:r>
                <a:r>
                  <a:rPr lang="nb-NO" sz="1200" dirty="0" err="1"/>
                  <a:t>likare</a:t>
                </a:r>
                <a:r>
                  <a:rPr lang="nb-NO" sz="1200" dirty="0"/>
                  <a:t> den verdien det burde ha, jo </a:t>
                </a:r>
                <a:r>
                  <a:rPr lang="nb-NO" sz="1200" dirty="0" err="1"/>
                  <a:t>fleire</a:t>
                </a:r>
                <a:r>
                  <a:rPr lang="nb-NO" sz="1200" dirty="0"/>
                  <a:t> </a:t>
                </a:r>
                <a:r>
                  <a:rPr lang="nb-NO" sz="1200" dirty="0" err="1"/>
                  <a:t>simuleringar</a:t>
                </a:r>
                <a:r>
                  <a:rPr lang="nb-NO" sz="1200" dirty="0"/>
                  <a:t> vi </a:t>
                </a:r>
                <a:r>
                  <a:rPr lang="nb-NO" sz="1200" dirty="0" err="1"/>
                  <a:t>gjer</a:t>
                </a:r>
                <a:r>
                  <a:rPr lang="nb-NO" sz="1200" dirty="0"/>
                  <a:t>.</a:t>
                </a:r>
              </a:p>
              <a:p>
                <a:pPr marL="0" indent="0">
                  <a:buNone/>
                </a:pPr>
                <a:r>
                  <a:rPr lang="nb-NO" sz="1200" dirty="0"/>
                  <a:t>Det </a:t>
                </a:r>
                <a:r>
                  <a:rPr lang="nb-NO" sz="1200" dirty="0" err="1"/>
                  <a:t>finst</a:t>
                </a:r>
                <a:r>
                  <a:rPr lang="nb-NO" sz="1200" dirty="0"/>
                  <a:t> altså </a:t>
                </a:r>
                <a:r>
                  <a:rPr lang="nb-NO" sz="1200" dirty="0" err="1"/>
                  <a:t>hovudsakleg</a:t>
                </a:r>
                <a:r>
                  <a:rPr lang="nb-NO" sz="1200" dirty="0"/>
                  <a:t> tre </a:t>
                </a:r>
                <a:r>
                  <a:rPr lang="nb-NO" sz="1200" dirty="0" err="1"/>
                  <a:t>måtar</a:t>
                </a:r>
                <a:r>
                  <a:rPr lang="nb-NO" sz="1200" dirty="0"/>
                  <a:t> for å finne kva </a:t>
                </a:r>
                <a:r>
                  <a:rPr lang="nb-NO" sz="1200" dirty="0" err="1"/>
                  <a:t>eit</a:t>
                </a:r>
                <a:r>
                  <a:rPr lang="nb-NO" sz="1200" dirty="0"/>
                  <a:t> </a:t>
                </a:r>
                <a:r>
                  <a:rPr lang="nb-NO" sz="1200" dirty="0" err="1"/>
                  <a:t>sannsyn</a:t>
                </a:r>
                <a:r>
                  <a:rPr lang="nb-NO" sz="1200" dirty="0"/>
                  <a:t> er. Vi kan tenke logisk, og så </a:t>
                </a:r>
                <a:r>
                  <a:rPr lang="nb-NO" sz="1200" dirty="0" err="1"/>
                  <a:t>gjere</a:t>
                </a:r>
                <a:r>
                  <a:rPr lang="nb-NO" sz="1200" dirty="0"/>
                  <a:t> </a:t>
                </a:r>
                <a:r>
                  <a:rPr lang="nb-NO" sz="1200" dirty="0" err="1"/>
                  <a:t>eit</a:t>
                </a:r>
                <a:r>
                  <a:rPr lang="nb-NO" sz="1200" dirty="0"/>
                  <a:t> forsøk (eller finne statistikk) eller ei simulering for å sjekke om det stemmer. Ofte er det upraktisk med forsøk, det tek gjerne for lang tid, da kan </a:t>
                </a:r>
                <a:r>
                  <a:rPr lang="nb-NO" sz="1200" dirty="0" err="1"/>
                  <a:t>ein</a:t>
                </a:r>
                <a:r>
                  <a:rPr lang="nb-NO" sz="1200" dirty="0"/>
                  <a:t> nytte simulering i staden.</a:t>
                </a:r>
              </a:p>
              <a:p>
                <a:pPr marL="0" indent="0">
                  <a:buNone/>
                </a:pPr>
                <a:endParaRPr lang="nb-NO" sz="1200" dirty="0"/>
              </a:p>
            </p:txBody>
          </p:sp>
        </mc:Choice>
        <mc:Fallback xmlns="">
          <p:sp>
            <p:nvSpPr>
              <p:cNvPr id="5" name="Plassholder for innhold 2">
                <a:extLst>
                  <a:ext uri="{FF2B5EF4-FFF2-40B4-BE49-F238E27FC236}">
                    <a16:creationId xmlns:a16="http://schemas.microsoft.com/office/drawing/2014/main" id="{91012B93-25F6-4399-AB7A-D513712EA1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488" y="940877"/>
                <a:ext cx="5915025" cy="5402396"/>
              </a:xfrm>
              <a:prstGeom prst="rect">
                <a:avLst/>
              </a:prstGeom>
              <a:blipFill>
                <a:blip r:embed="rId2"/>
                <a:stretch>
                  <a:fillRect t="-338" r="-30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ktangel 6">
            <a:extLst>
              <a:ext uri="{FF2B5EF4-FFF2-40B4-BE49-F238E27FC236}">
                <a16:creationId xmlns:a16="http://schemas.microsoft.com/office/drawing/2014/main" id="{9E40A67B-1029-4387-8974-777848087016}"/>
              </a:ext>
            </a:extLst>
          </p:cNvPr>
          <p:cNvSpPr/>
          <p:nvPr/>
        </p:nvSpPr>
        <p:spPr>
          <a:xfrm>
            <a:off x="375193" y="6459023"/>
            <a:ext cx="1471195" cy="8076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b="1" dirty="0"/>
              <a:t>Kva meiner du sannsynet burde bli?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116993EE-C5A5-4454-BB65-D35C33FCFBC9}"/>
              </a:ext>
            </a:extLst>
          </p:cNvPr>
          <p:cNvSpPr/>
          <p:nvPr/>
        </p:nvSpPr>
        <p:spPr>
          <a:xfrm>
            <a:off x="2613646" y="6459023"/>
            <a:ext cx="1564927" cy="8076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b="1" dirty="0"/>
              <a:t>Simuleringsprogram, forsøk eller statistikk for å finne sannsynet.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F56F8501-67A2-44DD-B6C4-FE427538057A}"/>
              </a:ext>
            </a:extLst>
          </p:cNvPr>
          <p:cNvSpPr/>
          <p:nvPr/>
        </p:nvSpPr>
        <p:spPr>
          <a:xfrm>
            <a:off x="4931348" y="6459023"/>
            <a:ext cx="1564928" cy="80767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 b="1" dirty="0"/>
              <a:t>Blei sannsyna like? Kva skjer om du </a:t>
            </a:r>
            <a:r>
              <a:rPr lang="nb-NO" sz="1200" b="1" dirty="0" err="1"/>
              <a:t>aukar</a:t>
            </a:r>
            <a:r>
              <a:rPr lang="nb-NO" sz="1200" b="1" dirty="0"/>
              <a:t> </a:t>
            </a:r>
            <a:r>
              <a:rPr lang="nb-NO" sz="1200" b="1" dirty="0" err="1"/>
              <a:t>talet</a:t>
            </a:r>
            <a:r>
              <a:rPr lang="nb-NO" sz="1200" b="1" dirty="0"/>
              <a:t> på forsøk eller </a:t>
            </a:r>
            <a:r>
              <a:rPr lang="nb-NO" sz="1200" b="1" dirty="0" err="1"/>
              <a:t>simuleringar</a:t>
            </a:r>
            <a:r>
              <a:rPr lang="nb-NO" sz="1200" b="1" dirty="0"/>
              <a:t>?</a:t>
            </a:r>
          </a:p>
        </p:txBody>
      </p:sp>
      <p:sp>
        <p:nvSpPr>
          <p:cNvPr id="10" name="Pil: høyre 9">
            <a:extLst>
              <a:ext uri="{FF2B5EF4-FFF2-40B4-BE49-F238E27FC236}">
                <a16:creationId xmlns:a16="http://schemas.microsoft.com/office/drawing/2014/main" id="{A84FC16C-3773-4559-8601-9E7A7B2B9E35}"/>
              </a:ext>
            </a:extLst>
          </p:cNvPr>
          <p:cNvSpPr/>
          <p:nvPr/>
        </p:nvSpPr>
        <p:spPr>
          <a:xfrm>
            <a:off x="1997172" y="6737382"/>
            <a:ext cx="465689" cy="3201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200"/>
          </a:p>
        </p:txBody>
      </p:sp>
      <p:sp>
        <p:nvSpPr>
          <p:cNvPr id="11" name="Pil: høyre 10">
            <a:extLst>
              <a:ext uri="{FF2B5EF4-FFF2-40B4-BE49-F238E27FC236}">
                <a16:creationId xmlns:a16="http://schemas.microsoft.com/office/drawing/2014/main" id="{B20C1A4B-CF00-4093-BE5D-D3B4DEA9CFB7}"/>
              </a:ext>
            </a:extLst>
          </p:cNvPr>
          <p:cNvSpPr/>
          <p:nvPr/>
        </p:nvSpPr>
        <p:spPr>
          <a:xfrm>
            <a:off x="4322116" y="6737382"/>
            <a:ext cx="465689" cy="3201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200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35AC669F-7185-411F-BDD3-D5F70EB29EF1}"/>
              </a:ext>
            </a:extLst>
          </p:cNvPr>
          <p:cNvSpPr txBox="1"/>
          <p:nvPr/>
        </p:nvSpPr>
        <p:spPr>
          <a:xfrm>
            <a:off x="331303" y="7461227"/>
            <a:ext cx="1742116" cy="201593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200" b="1" dirty="0"/>
              <a:t>Utfall-</a:t>
            </a:r>
          </a:p>
          <a:p>
            <a:r>
              <a:rPr lang="nb-NO" sz="1200" dirty="0"/>
              <a:t>det som kan skje når vi </a:t>
            </a:r>
            <a:r>
              <a:rPr lang="nb-NO" sz="1200" dirty="0" err="1"/>
              <a:t>gjer</a:t>
            </a:r>
            <a:r>
              <a:rPr lang="nb-NO" sz="1200" dirty="0"/>
              <a:t> </a:t>
            </a:r>
            <a:r>
              <a:rPr lang="nb-NO" sz="1200" dirty="0" err="1"/>
              <a:t>eit</a:t>
            </a:r>
            <a:r>
              <a:rPr lang="nb-NO" sz="1200" dirty="0"/>
              <a:t> statistisk forsøk. Det å kaste </a:t>
            </a:r>
            <a:r>
              <a:rPr lang="nb-NO" sz="1200" dirty="0" err="1"/>
              <a:t>ein</a:t>
            </a:r>
            <a:r>
              <a:rPr lang="nb-NO" sz="1200" dirty="0"/>
              <a:t> </a:t>
            </a:r>
            <a:r>
              <a:rPr lang="nb-NO" sz="1200" dirty="0" err="1"/>
              <a:t>einar</a:t>
            </a:r>
            <a:r>
              <a:rPr lang="nb-NO" sz="1200" dirty="0"/>
              <a:t> på terningen er </a:t>
            </a:r>
            <a:r>
              <a:rPr lang="nb-NO" sz="1200" dirty="0" err="1"/>
              <a:t>eit</a:t>
            </a:r>
            <a:r>
              <a:rPr lang="nb-NO" sz="1200" dirty="0"/>
              <a:t> utfall, og det å kaste en </a:t>
            </a:r>
            <a:r>
              <a:rPr lang="nb-NO" sz="1200" dirty="0" err="1"/>
              <a:t>firar</a:t>
            </a:r>
            <a:r>
              <a:rPr lang="nb-NO" sz="1200" dirty="0"/>
              <a:t> på terningen er </a:t>
            </a:r>
            <a:r>
              <a:rPr lang="nb-NO" sz="1200" dirty="0" err="1"/>
              <a:t>eit</a:t>
            </a:r>
            <a:r>
              <a:rPr lang="nb-NO" sz="1200" dirty="0"/>
              <a:t> anna utfall. Sannsynet for alle </a:t>
            </a:r>
            <a:r>
              <a:rPr lang="nb-NO" sz="1200" dirty="0" err="1"/>
              <a:t>moglege</a:t>
            </a:r>
            <a:r>
              <a:rPr lang="nb-NO" sz="1200" dirty="0"/>
              <a:t> utfall vil alltid til </a:t>
            </a:r>
            <a:r>
              <a:rPr lang="nb-NO" sz="1200" dirty="0" err="1"/>
              <a:t>saman</a:t>
            </a:r>
            <a:r>
              <a:rPr lang="nb-NO" sz="1200" dirty="0"/>
              <a:t> bli 1.</a:t>
            </a:r>
          </a:p>
          <a:p>
            <a:endParaRPr lang="nb-NO" sz="5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BAA38338-9356-4E19-85D8-71D848E8CE03}"/>
                  </a:ext>
                </a:extLst>
              </p:cNvPr>
              <p:cNvSpPr txBox="1"/>
              <p:nvPr/>
            </p:nvSpPr>
            <p:spPr>
              <a:xfrm>
                <a:off x="2172678" y="7460832"/>
                <a:ext cx="4447578" cy="219932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nb-NO" sz="1200" b="1" dirty="0"/>
                  <a:t>Korleis </a:t>
                </a:r>
                <a:r>
                  <a:rPr lang="nb-NO" sz="1200" b="1" dirty="0" err="1"/>
                  <a:t>rekne</a:t>
                </a:r>
                <a:r>
                  <a:rPr lang="nb-NO" sz="1200" b="1" dirty="0"/>
                  <a:t> ut </a:t>
                </a:r>
                <a:r>
                  <a:rPr lang="nb-NO" sz="1200" b="1" dirty="0" err="1"/>
                  <a:t>sannsyn</a:t>
                </a:r>
                <a:endParaRPr lang="nb-NO" sz="1200" dirty="0"/>
              </a:p>
              <a:p>
                <a:r>
                  <a:rPr lang="nb-NO" sz="1200" dirty="0"/>
                  <a:t>Vi skal kaste </a:t>
                </a:r>
                <a:r>
                  <a:rPr lang="nb-NO" sz="1200" dirty="0" err="1"/>
                  <a:t>ein</a:t>
                </a:r>
                <a:r>
                  <a:rPr lang="nb-NO" sz="1200" dirty="0"/>
                  <a:t> terning og finne sannsynet for å få </a:t>
                </a:r>
                <a:r>
                  <a:rPr lang="nb-NO" sz="1200" dirty="0" err="1"/>
                  <a:t>einar</a:t>
                </a:r>
                <a:r>
                  <a:rPr lang="nb-NO" sz="1200" dirty="0"/>
                  <a:t> eller </a:t>
                </a:r>
                <a:r>
                  <a:rPr lang="nb-NO" sz="1200" dirty="0" err="1"/>
                  <a:t>toar</a:t>
                </a:r>
                <a:r>
                  <a:rPr lang="nb-NO" sz="1200" dirty="0"/>
                  <a:t>. Først må vi telle opp kor mange utfall som er gunstige for resultatet vårt, altså kor mange utfall som gir oss </a:t>
                </a:r>
                <a:r>
                  <a:rPr lang="nb-NO" sz="1200" dirty="0" err="1"/>
                  <a:t>einar</a:t>
                </a:r>
                <a:r>
                  <a:rPr lang="nb-NO" sz="1200" dirty="0"/>
                  <a:t> eller </a:t>
                </a:r>
                <a:r>
                  <a:rPr lang="nb-NO" sz="1200" dirty="0" err="1"/>
                  <a:t>toar</a:t>
                </a:r>
                <a:r>
                  <a:rPr lang="nb-NO" sz="1200" dirty="0"/>
                  <a:t>. Det blir 2 utfall (</a:t>
                </a:r>
                <a:r>
                  <a:rPr lang="nb-NO" sz="1200" dirty="0" err="1"/>
                  <a:t>einar</a:t>
                </a:r>
                <a:r>
                  <a:rPr lang="nb-NO" sz="1200" dirty="0"/>
                  <a:t> er </a:t>
                </a:r>
                <a:r>
                  <a:rPr lang="nb-NO" sz="1200" dirty="0" err="1"/>
                  <a:t>eitt</a:t>
                </a:r>
                <a:r>
                  <a:rPr lang="nb-NO" sz="1200" dirty="0"/>
                  <a:t> utfall og </a:t>
                </a:r>
                <a:r>
                  <a:rPr lang="nb-NO" sz="1200" dirty="0" err="1"/>
                  <a:t>toar</a:t>
                </a:r>
                <a:r>
                  <a:rPr lang="nb-NO" sz="1200" dirty="0"/>
                  <a:t> er </a:t>
                </a:r>
                <a:r>
                  <a:rPr lang="nb-NO" sz="1200" dirty="0" err="1"/>
                  <a:t>eitt</a:t>
                </a:r>
                <a:r>
                  <a:rPr lang="nb-NO" sz="1200" dirty="0"/>
                  <a:t> til utfall, to til </a:t>
                </a:r>
                <a:r>
                  <a:rPr lang="nb-NO" sz="1200" dirty="0" err="1"/>
                  <a:t>saman</a:t>
                </a:r>
                <a:r>
                  <a:rPr lang="nb-NO" sz="1200" dirty="0"/>
                  <a:t>). Så må vi finne kor mange </a:t>
                </a:r>
                <a:r>
                  <a:rPr lang="nb-NO" sz="1200" dirty="0" err="1"/>
                  <a:t>moglege</a:t>
                </a:r>
                <a:r>
                  <a:rPr lang="nb-NO" sz="1200" dirty="0"/>
                  <a:t> utfall vi har, altså kor mange ulike sider  vi kan treffe på når vi </a:t>
                </a:r>
                <a:r>
                  <a:rPr lang="nb-NO" sz="1200" dirty="0" err="1"/>
                  <a:t>kastar</a:t>
                </a:r>
                <a:r>
                  <a:rPr lang="nb-NO" sz="1200" dirty="0"/>
                  <a:t> </a:t>
                </a:r>
                <a:r>
                  <a:rPr lang="nb-NO" sz="1200" dirty="0" err="1"/>
                  <a:t>ein</a:t>
                </a:r>
                <a:r>
                  <a:rPr lang="nb-NO" sz="1200" dirty="0"/>
                  <a:t> terning. Det er seks </a:t>
                </a:r>
                <a:r>
                  <a:rPr lang="nb-NO" sz="1200" dirty="0" err="1"/>
                  <a:t>moglege</a:t>
                </a:r>
                <a:r>
                  <a:rPr lang="nb-NO" sz="1200" dirty="0"/>
                  <a:t> utfall, </a:t>
                </a:r>
                <a:r>
                  <a:rPr lang="nb-NO" sz="1200" dirty="0" err="1"/>
                  <a:t>sidan</a:t>
                </a:r>
                <a:r>
                  <a:rPr lang="nb-NO" sz="1200" dirty="0"/>
                  <a:t> </a:t>
                </a:r>
                <a:r>
                  <a:rPr lang="nb-NO" sz="1200" dirty="0" err="1"/>
                  <a:t>ein</a:t>
                </a:r>
                <a:r>
                  <a:rPr lang="nb-NO" sz="1200" dirty="0"/>
                  <a:t> terning har seks sider. For å finne sannsynet må vi dividere gunstige utfall på </a:t>
                </a:r>
                <a:r>
                  <a:rPr lang="nb-NO" sz="1200" dirty="0" err="1"/>
                  <a:t>moglege</a:t>
                </a:r>
                <a:r>
                  <a:rPr lang="nb-NO" sz="1200" dirty="0"/>
                  <a:t> utfall:</a:t>
                </a:r>
              </a:p>
              <a:p>
                <a:endParaRPr lang="nb-NO" sz="400" dirty="0"/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i="1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𝑒𝑖𝑛𝑎𝑟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𝑒𝑙𝑙𝑒𝑟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𝑡𝑜𝑎𝑟</m:t>
                      </m:r>
                      <m:r>
                        <a:rPr lang="nb-NO" sz="1200" i="1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𝑔𝑢𝑛𝑠𝑡𝑖𝑔𝑒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𝑢𝑡𝑓𝑎𝑙𝑙</m:t>
                          </m:r>
                        </m:num>
                        <m:den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𝑚𝑢𝑙𝑖𝑔𝑒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𝑢𝑡𝑓𝑎𝑙𝑙</m:t>
                          </m:r>
                        </m:den>
                      </m:f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nb-NO" sz="1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nb-NO" sz="1200" dirty="0"/>
              </a:p>
            </p:txBody>
          </p:sp>
        </mc:Choice>
        <mc:Fallback xmlns=""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BAA38338-9356-4E19-85D8-71D848E8CE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678" y="7460832"/>
                <a:ext cx="4447578" cy="21993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09800DC5-8787-4A76-AF66-BD2316722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022869" y="9269778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12594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Props1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478712</TotalTime>
  <Words>631</Words>
  <Application>Microsoft Macintosh PowerPoint</Application>
  <PresentationFormat>A4 Paper (210x297 mm)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Cambria Math</vt:lpstr>
      <vt:lpstr>Office-tema</vt:lpstr>
      <vt:lpstr>Forsøk, simuleringar og sannsyn.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1512</cp:revision>
  <dcterms:created xsi:type="dcterms:W3CDTF">2018-11-04T16:46:19Z</dcterms:created>
  <dcterms:modified xsi:type="dcterms:W3CDTF">2021-11-10T11:29:25Z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</Properties>
</file>