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02" r:id="rId5"/>
    <p:sldId id="426"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900.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e 17">
            <a:extLst>
              <a:ext uri="{FF2B5EF4-FFF2-40B4-BE49-F238E27FC236}">
                <a16:creationId xmlns:a16="http://schemas.microsoft.com/office/drawing/2014/main" id="{E8513A58-3F6C-4C0A-B409-986740C21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91" y="8651631"/>
            <a:ext cx="1828983" cy="1214445"/>
          </a:xfrm>
          <a:prstGeom prst="rect">
            <a:avLst/>
          </a:prstGeom>
        </p:spPr>
      </p:pic>
      <p:pic>
        <p:nvPicPr>
          <p:cNvPr id="10" name="Bilde 9" descr="Et bilde som inneholder servise&#10;&#10;Automatisk generert beskrivelse">
            <a:extLst>
              <a:ext uri="{FF2B5EF4-FFF2-40B4-BE49-F238E27FC236}">
                <a16:creationId xmlns:a16="http://schemas.microsoft.com/office/drawing/2014/main" id="{BD93F3EF-9E3A-4709-A071-4B12C362F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6657" y="48161"/>
            <a:ext cx="1491343" cy="1085698"/>
          </a:xfrm>
          <a:prstGeom prst="rect">
            <a:avLst/>
          </a:prstGeom>
        </p:spPr>
      </p:pic>
      <p:sp>
        <p:nvSpPr>
          <p:cNvPr id="2" name="Tittel 1">
            <a:extLst>
              <a:ext uri="{FF2B5EF4-FFF2-40B4-BE49-F238E27FC236}">
                <a16:creationId xmlns:a16="http://schemas.microsoft.com/office/drawing/2014/main" id="{C3293C5E-6328-4513-B2EC-029E83DE1AA8}"/>
              </a:ext>
            </a:extLst>
          </p:cNvPr>
          <p:cNvSpPr>
            <a:spLocks noGrp="1"/>
          </p:cNvSpPr>
          <p:nvPr>
            <p:ph type="title"/>
          </p:nvPr>
        </p:nvSpPr>
        <p:spPr>
          <a:xfrm>
            <a:off x="471488" y="149814"/>
            <a:ext cx="5915025" cy="782016"/>
          </a:xfrm>
        </p:spPr>
        <p:txBody>
          <a:bodyPr>
            <a:normAutofit fontScale="90000"/>
          </a:bodyPr>
          <a:lstStyle/>
          <a:p>
            <a:r>
              <a:rPr lang="nb-NO" dirty="0"/>
              <a:t>Opplegg 18 - Antall mulige kombinasjoner</a:t>
            </a:r>
          </a:p>
        </p:txBody>
      </p:sp>
      <p:sp>
        <p:nvSpPr>
          <p:cNvPr id="3" name="Plassholder for innhold 2">
            <a:extLst>
              <a:ext uri="{FF2B5EF4-FFF2-40B4-BE49-F238E27FC236}">
                <a16:creationId xmlns:a16="http://schemas.microsoft.com/office/drawing/2014/main" id="{4AC57AA5-CCF0-40D1-B47A-A27616021C55}"/>
              </a:ext>
            </a:extLst>
          </p:cNvPr>
          <p:cNvSpPr>
            <a:spLocks noGrp="1"/>
          </p:cNvSpPr>
          <p:nvPr>
            <p:ph idx="1"/>
          </p:nvPr>
        </p:nvSpPr>
        <p:spPr>
          <a:xfrm>
            <a:off x="471487" y="2950307"/>
            <a:ext cx="5915025" cy="1206432"/>
          </a:xfrm>
        </p:spPr>
        <p:txBody>
          <a:bodyPr>
            <a:normAutofit/>
          </a:bodyPr>
          <a:lstStyle/>
          <a:p>
            <a:pPr marL="0" indent="0">
              <a:buNone/>
            </a:pPr>
            <a:r>
              <a:rPr lang="nb-NO" sz="1200" dirty="0"/>
              <a:t>For å bruke denne regelen, må vi kunne finne ut hvor mange gunstige utfall vi har, og hvor mange mulige utfall vi har. En måte å gjøre dette på, dersom man ikke har altfor mange utfall, er å tegne opp alle utfallene i en tabell og telle opp hvilke som er gunstige.</a:t>
            </a:r>
          </a:p>
          <a:p>
            <a:pPr marL="0" indent="0">
              <a:buNone/>
            </a:pPr>
            <a:r>
              <a:rPr lang="nb-NO" sz="1200" dirty="0"/>
              <a:t>Vi skal finne ut hvor stor sannsynlighet det er for at summen av øyne på terningene blir 9, når vi kaster to forskjellige terninger. En av terningene er vanlig og har seks sider, mens den andre har åtte sider. Vi lager en tabell (som en krysstabell for gener, men med flere utfall):</a:t>
            </a:r>
          </a:p>
        </p:txBody>
      </p:sp>
      <mc:AlternateContent xmlns:mc="http://schemas.openxmlformats.org/markup-compatibility/2006" xmlns:a14="http://schemas.microsoft.com/office/drawing/2010/main">
        <mc:Choice Requires="a14">
          <p:sp>
            <p:nvSpPr>
              <p:cNvPr id="5" name="TekstSylinder 4">
                <a:extLst>
                  <a:ext uri="{FF2B5EF4-FFF2-40B4-BE49-F238E27FC236}">
                    <a16:creationId xmlns:a16="http://schemas.microsoft.com/office/drawing/2014/main" id="{CF8F4D27-DB1A-4B5B-8D93-122B1E56B91D}"/>
                  </a:ext>
                </a:extLst>
              </p:cNvPr>
              <p:cNvSpPr txBox="1"/>
              <p:nvPr/>
            </p:nvSpPr>
            <p:spPr>
              <a:xfrm>
                <a:off x="584501" y="1016816"/>
                <a:ext cx="2399729" cy="1583767"/>
              </a:xfrm>
              <a:prstGeom prst="rect">
                <a:avLst/>
              </a:prstGeom>
              <a:noFill/>
              <a:ln>
                <a:solidFill>
                  <a:schemeClr val="tx1"/>
                </a:solidFill>
              </a:ln>
            </p:spPr>
            <p:txBody>
              <a:bodyPr wrap="square" rtlCol="0">
                <a:spAutoFit/>
              </a:bodyPr>
              <a:lstStyle/>
              <a:p>
                <a:r>
                  <a:rPr lang="nb-NO" sz="1200" b="1" dirty="0"/>
                  <a:t>Regel for sannsynlighet</a:t>
                </a:r>
              </a:p>
              <a:p>
                <a:endParaRPr lang="nb-NO" sz="1200" dirty="0"/>
              </a:p>
              <a:p>
                <a:r>
                  <a:rPr lang="nb-NO" sz="1200" dirty="0"/>
                  <a:t>Vi har alltid denne regelen for beregning av sannsynlighet:</a:t>
                </a:r>
              </a:p>
              <a:p>
                <a:endParaRPr lang="nb-NO" sz="1200" dirty="0"/>
              </a:p>
              <a:p>
                <a:pPr/>
                <a14:m>
                  <m:oMathPara xmlns:m="http://schemas.openxmlformats.org/officeDocument/2006/math">
                    <m:oMathParaPr>
                      <m:jc m:val="centerGroup"/>
                    </m:oMathParaPr>
                    <m:oMath xmlns:m="http://schemas.openxmlformats.org/officeDocument/2006/math">
                      <m:r>
                        <a:rPr lang="nb-NO" sz="1200" i="1">
                          <a:latin typeface="Cambria Math" panose="02040503050406030204" pitchFamily="18" charset="0"/>
                        </a:rPr>
                        <m:t>𝑃</m:t>
                      </m:r>
                      <m:r>
                        <a:rPr lang="nb-NO" sz="1200" i="1">
                          <a:latin typeface="Cambria Math" panose="02040503050406030204" pitchFamily="18" charset="0"/>
                        </a:rPr>
                        <m:t>(</m:t>
                      </m:r>
                      <m:r>
                        <a:rPr lang="nb-NO" sz="1200" i="1">
                          <a:latin typeface="Cambria Math" panose="02040503050406030204" pitchFamily="18" charset="0"/>
                        </a:rPr>
                        <m:t>𝑢𝑡𝑓𝑎𝑙𝑙</m:t>
                      </m:r>
                      <m:r>
                        <a:rPr lang="nb-NO" sz="1200" i="1">
                          <a:latin typeface="Cambria Math" panose="02040503050406030204" pitchFamily="18" charset="0"/>
                        </a:rPr>
                        <m:t>)=</m:t>
                      </m:r>
                      <m:f>
                        <m:fPr>
                          <m:ctrlPr>
                            <a:rPr lang="nb-NO" sz="1200" i="1">
                              <a:latin typeface="Cambria Math" panose="02040503050406030204" pitchFamily="18" charset="0"/>
                            </a:rPr>
                          </m:ctrlPr>
                        </m:fPr>
                        <m:num>
                          <m:r>
                            <a:rPr lang="nb-NO" sz="1200" i="1">
                              <a:latin typeface="Cambria Math" panose="02040503050406030204" pitchFamily="18" charset="0"/>
                            </a:rPr>
                            <m:t>𝑔𝑢𝑛𝑠𝑡𝑖𝑔𝑒</m:t>
                          </m:r>
                          <m:r>
                            <a:rPr lang="nb-NO" sz="1200" i="1">
                              <a:latin typeface="Cambria Math" panose="02040503050406030204" pitchFamily="18" charset="0"/>
                            </a:rPr>
                            <m:t> </m:t>
                          </m:r>
                          <m:r>
                            <a:rPr lang="nb-NO" sz="1200" i="1">
                              <a:latin typeface="Cambria Math" panose="02040503050406030204" pitchFamily="18" charset="0"/>
                            </a:rPr>
                            <m:t>𝑢𝑡𝑓𝑎𝑙𝑙</m:t>
                          </m:r>
                        </m:num>
                        <m:den>
                          <m:r>
                            <a:rPr lang="nb-NO" sz="1200" i="1">
                              <a:latin typeface="Cambria Math" panose="02040503050406030204" pitchFamily="18" charset="0"/>
                            </a:rPr>
                            <m:t>𝑚𝑢𝑙𝑖𝑔𝑒</m:t>
                          </m:r>
                          <m:r>
                            <a:rPr lang="nb-NO" sz="1200" i="1">
                              <a:latin typeface="Cambria Math" panose="02040503050406030204" pitchFamily="18" charset="0"/>
                            </a:rPr>
                            <m:t> </m:t>
                          </m:r>
                          <m:r>
                            <a:rPr lang="nb-NO" sz="1200" i="1">
                              <a:latin typeface="Cambria Math" panose="02040503050406030204" pitchFamily="18" charset="0"/>
                            </a:rPr>
                            <m:t>𝑢𝑡𝑓𝑎𝑙𝑙</m:t>
                          </m:r>
                        </m:den>
                      </m:f>
                    </m:oMath>
                  </m:oMathPara>
                </a14:m>
                <a:endParaRPr lang="nb-NO" sz="1200" dirty="0"/>
              </a:p>
              <a:p>
                <a:endParaRPr lang="nb-NO" sz="1200" dirty="0"/>
              </a:p>
            </p:txBody>
          </p:sp>
        </mc:Choice>
        <mc:Fallback xmlns="">
          <p:sp>
            <p:nvSpPr>
              <p:cNvPr id="5" name="TekstSylinder 4">
                <a:extLst>
                  <a:ext uri="{FF2B5EF4-FFF2-40B4-BE49-F238E27FC236}">
                    <a16:creationId xmlns:a16="http://schemas.microsoft.com/office/drawing/2014/main" id="{CF8F4D27-DB1A-4B5B-8D93-122B1E56B91D}"/>
                  </a:ext>
                </a:extLst>
              </p:cNvPr>
              <p:cNvSpPr txBox="1">
                <a:spLocks noRot="1" noChangeAspect="1" noMove="1" noResize="1" noEditPoints="1" noAdjustHandles="1" noChangeArrowheads="1" noChangeShapeType="1" noTextEdit="1"/>
              </p:cNvSpPr>
              <p:nvPr/>
            </p:nvSpPr>
            <p:spPr>
              <a:xfrm>
                <a:off x="584501" y="1016816"/>
                <a:ext cx="2399729" cy="1583767"/>
              </a:xfrm>
              <a:prstGeom prst="rect">
                <a:avLst/>
              </a:prstGeom>
              <a:blipFill>
                <a:blip r:embed="rId4"/>
                <a:stretch>
                  <a:fillRect/>
                </a:stretch>
              </a:blipFill>
              <a:ln>
                <a:solidFill>
                  <a:schemeClr val="tx1"/>
                </a:solidFill>
              </a:ln>
            </p:spPr>
            <p:txBody>
              <a:bodyPr/>
              <a:lstStyle/>
              <a:p>
                <a:r>
                  <a:rPr lang="nb-NO">
                    <a:noFill/>
                  </a:rPr>
                  <a:t> </a:t>
                </a:r>
              </a:p>
            </p:txBody>
          </p:sp>
        </mc:Fallback>
      </mc:AlternateContent>
      <p:graphicFrame>
        <p:nvGraphicFramePr>
          <p:cNvPr id="6" name="Tabell 5">
            <a:extLst>
              <a:ext uri="{FF2B5EF4-FFF2-40B4-BE49-F238E27FC236}">
                <a16:creationId xmlns:a16="http://schemas.microsoft.com/office/drawing/2014/main" id="{79BDA569-FC58-4FBA-A950-AF066C78BC18}"/>
              </a:ext>
            </a:extLst>
          </p:cNvPr>
          <p:cNvGraphicFramePr>
            <a:graphicFrameLocks noGrp="1"/>
          </p:cNvGraphicFramePr>
          <p:nvPr>
            <p:extLst>
              <p:ext uri="{D42A27DB-BD31-4B8C-83A1-F6EECF244321}">
                <p14:modId xmlns:p14="http://schemas.microsoft.com/office/powerpoint/2010/main" val="3647033952"/>
              </p:ext>
            </p:extLst>
          </p:nvPr>
        </p:nvGraphicFramePr>
        <p:xfrm>
          <a:off x="584501" y="4273706"/>
          <a:ext cx="2970432" cy="1706880"/>
        </p:xfrm>
        <a:graphic>
          <a:graphicData uri="http://schemas.openxmlformats.org/drawingml/2006/table">
            <a:tbl>
              <a:tblPr firstRow="1" bandRow="1">
                <a:tableStyleId>{5940675A-B579-460E-94D1-54222C63F5DA}</a:tableStyleId>
              </a:tblPr>
              <a:tblGrid>
                <a:gridCol w="330048">
                  <a:extLst>
                    <a:ext uri="{9D8B030D-6E8A-4147-A177-3AD203B41FA5}">
                      <a16:colId xmlns:a16="http://schemas.microsoft.com/office/drawing/2014/main" val="3420145784"/>
                    </a:ext>
                  </a:extLst>
                </a:gridCol>
                <a:gridCol w="330048">
                  <a:extLst>
                    <a:ext uri="{9D8B030D-6E8A-4147-A177-3AD203B41FA5}">
                      <a16:colId xmlns:a16="http://schemas.microsoft.com/office/drawing/2014/main" val="2821818564"/>
                    </a:ext>
                  </a:extLst>
                </a:gridCol>
                <a:gridCol w="330048">
                  <a:extLst>
                    <a:ext uri="{9D8B030D-6E8A-4147-A177-3AD203B41FA5}">
                      <a16:colId xmlns:a16="http://schemas.microsoft.com/office/drawing/2014/main" val="2118637234"/>
                    </a:ext>
                  </a:extLst>
                </a:gridCol>
                <a:gridCol w="330048">
                  <a:extLst>
                    <a:ext uri="{9D8B030D-6E8A-4147-A177-3AD203B41FA5}">
                      <a16:colId xmlns:a16="http://schemas.microsoft.com/office/drawing/2014/main" val="4197601562"/>
                    </a:ext>
                  </a:extLst>
                </a:gridCol>
                <a:gridCol w="330048">
                  <a:extLst>
                    <a:ext uri="{9D8B030D-6E8A-4147-A177-3AD203B41FA5}">
                      <a16:colId xmlns:a16="http://schemas.microsoft.com/office/drawing/2014/main" val="1796557021"/>
                    </a:ext>
                  </a:extLst>
                </a:gridCol>
                <a:gridCol w="330048">
                  <a:extLst>
                    <a:ext uri="{9D8B030D-6E8A-4147-A177-3AD203B41FA5}">
                      <a16:colId xmlns:a16="http://schemas.microsoft.com/office/drawing/2014/main" val="4238828661"/>
                    </a:ext>
                  </a:extLst>
                </a:gridCol>
                <a:gridCol w="330048">
                  <a:extLst>
                    <a:ext uri="{9D8B030D-6E8A-4147-A177-3AD203B41FA5}">
                      <a16:colId xmlns:a16="http://schemas.microsoft.com/office/drawing/2014/main" val="3158864213"/>
                    </a:ext>
                  </a:extLst>
                </a:gridCol>
                <a:gridCol w="330048">
                  <a:extLst>
                    <a:ext uri="{9D8B030D-6E8A-4147-A177-3AD203B41FA5}">
                      <a16:colId xmlns:a16="http://schemas.microsoft.com/office/drawing/2014/main" val="2137851218"/>
                    </a:ext>
                  </a:extLst>
                </a:gridCol>
                <a:gridCol w="330048">
                  <a:extLst>
                    <a:ext uri="{9D8B030D-6E8A-4147-A177-3AD203B41FA5}">
                      <a16:colId xmlns:a16="http://schemas.microsoft.com/office/drawing/2014/main" val="3350060970"/>
                    </a:ext>
                  </a:extLst>
                </a:gridCol>
              </a:tblGrid>
              <a:tr h="241369">
                <a:tc>
                  <a:txBody>
                    <a:bodyPr/>
                    <a:lstStyle/>
                    <a:p>
                      <a:r>
                        <a:rPr lang="nb-NO" sz="1000" dirty="0">
                          <a:highlight>
                            <a:srgbClr val="C1E0AE"/>
                          </a:highlight>
                        </a:rPr>
                        <a:t>+</a:t>
                      </a:r>
                    </a:p>
                  </a:txBody>
                  <a:tcPr/>
                </a:tc>
                <a:tc>
                  <a:txBody>
                    <a:bodyPr/>
                    <a:lstStyle/>
                    <a:p>
                      <a:r>
                        <a:rPr lang="nb-NO" sz="1000" dirty="0">
                          <a:highlight>
                            <a:srgbClr val="C1E0AE"/>
                          </a:highlight>
                        </a:rPr>
                        <a:t>1</a:t>
                      </a:r>
                    </a:p>
                  </a:txBody>
                  <a:tcPr/>
                </a:tc>
                <a:tc>
                  <a:txBody>
                    <a:bodyPr/>
                    <a:lstStyle/>
                    <a:p>
                      <a:r>
                        <a:rPr lang="nb-NO" sz="1000" dirty="0">
                          <a:highlight>
                            <a:srgbClr val="C1E0AE"/>
                          </a:highlight>
                        </a:rPr>
                        <a:t>2</a:t>
                      </a:r>
                    </a:p>
                  </a:txBody>
                  <a:tcPr/>
                </a:tc>
                <a:tc>
                  <a:txBody>
                    <a:bodyPr/>
                    <a:lstStyle/>
                    <a:p>
                      <a:r>
                        <a:rPr lang="nb-NO" sz="1000" dirty="0">
                          <a:highlight>
                            <a:srgbClr val="C1E0AE"/>
                          </a:highlight>
                        </a:rPr>
                        <a:t>3</a:t>
                      </a:r>
                    </a:p>
                  </a:txBody>
                  <a:tcPr/>
                </a:tc>
                <a:tc>
                  <a:txBody>
                    <a:bodyPr/>
                    <a:lstStyle/>
                    <a:p>
                      <a:r>
                        <a:rPr lang="nb-NO" sz="1000" dirty="0">
                          <a:highlight>
                            <a:srgbClr val="C1E0AE"/>
                          </a:highlight>
                        </a:rPr>
                        <a:t>4</a:t>
                      </a:r>
                    </a:p>
                  </a:txBody>
                  <a:tcPr/>
                </a:tc>
                <a:tc>
                  <a:txBody>
                    <a:bodyPr/>
                    <a:lstStyle/>
                    <a:p>
                      <a:r>
                        <a:rPr lang="nb-NO" sz="1000" dirty="0">
                          <a:highlight>
                            <a:srgbClr val="C1E0AE"/>
                          </a:highlight>
                        </a:rPr>
                        <a:t>5</a:t>
                      </a:r>
                    </a:p>
                  </a:txBody>
                  <a:tcPr/>
                </a:tc>
                <a:tc>
                  <a:txBody>
                    <a:bodyPr/>
                    <a:lstStyle/>
                    <a:p>
                      <a:r>
                        <a:rPr lang="nb-NO" sz="1000" dirty="0">
                          <a:highlight>
                            <a:srgbClr val="C1E0AE"/>
                          </a:highlight>
                        </a:rPr>
                        <a:t>6</a:t>
                      </a:r>
                    </a:p>
                  </a:txBody>
                  <a:tcPr/>
                </a:tc>
                <a:tc>
                  <a:txBody>
                    <a:bodyPr/>
                    <a:lstStyle/>
                    <a:p>
                      <a:r>
                        <a:rPr lang="nb-NO" sz="1000" dirty="0">
                          <a:highlight>
                            <a:srgbClr val="C1E0AE"/>
                          </a:highlight>
                        </a:rPr>
                        <a:t>7</a:t>
                      </a:r>
                    </a:p>
                  </a:txBody>
                  <a:tcPr/>
                </a:tc>
                <a:tc>
                  <a:txBody>
                    <a:bodyPr/>
                    <a:lstStyle/>
                    <a:p>
                      <a:r>
                        <a:rPr lang="nb-NO" sz="1000" dirty="0">
                          <a:highlight>
                            <a:srgbClr val="C1E0AE"/>
                          </a:highlight>
                        </a:rPr>
                        <a:t>8</a:t>
                      </a:r>
                    </a:p>
                  </a:txBody>
                  <a:tcPr/>
                </a:tc>
                <a:extLst>
                  <a:ext uri="{0D108BD9-81ED-4DB2-BD59-A6C34878D82A}">
                    <a16:rowId xmlns:a16="http://schemas.microsoft.com/office/drawing/2014/main" val="4162191409"/>
                  </a:ext>
                </a:extLst>
              </a:tr>
              <a:tr h="241369">
                <a:tc>
                  <a:txBody>
                    <a:bodyPr/>
                    <a:lstStyle/>
                    <a:p>
                      <a:r>
                        <a:rPr lang="nb-NO" sz="1000" dirty="0">
                          <a:highlight>
                            <a:srgbClr val="C1E0AE"/>
                          </a:highlight>
                        </a:rPr>
                        <a:t>1</a:t>
                      </a:r>
                    </a:p>
                  </a:txBody>
                  <a:tcPr/>
                </a:tc>
                <a:tc>
                  <a:txBody>
                    <a:bodyPr/>
                    <a:lstStyle/>
                    <a:p>
                      <a:r>
                        <a:rPr lang="nb-NO" sz="1000" dirty="0"/>
                        <a:t>2</a:t>
                      </a:r>
                    </a:p>
                  </a:txBody>
                  <a:tcPr/>
                </a:tc>
                <a:tc>
                  <a:txBody>
                    <a:bodyPr/>
                    <a:lstStyle/>
                    <a:p>
                      <a:r>
                        <a:rPr lang="nb-NO" sz="1000" dirty="0"/>
                        <a:t>3</a:t>
                      </a:r>
                    </a:p>
                  </a:txBody>
                  <a:tcPr/>
                </a:tc>
                <a:tc>
                  <a:txBody>
                    <a:bodyPr/>
                    <a:lstStyle/>
                    <a:p>
                      <a:r>
                        <a:rPr lang="nb-NO" sz="1000" dirty="0"/>
                        <a:t>4</a:t>
                      </a:r>
                    </a:p>
                  </a:txBody>
                  <a:tcPr/>
                </a:tc>
                <a:tc>
                  <a:txBody>
                    <a:bodyPr/>
                    <a:lstStyle/>
                    <a:p>
                      <a:r>
                        <a:rPr lang="nb-NO" sz="1000" dirty="0"/>
                        <a:t>5</a:t>
                      </a:r>
                    </a:p>
                  </a:txBody>
                  <a:tcPr/>
                </a:tc>
                <a:tc>
                  <a:txBody>
                    <a:bodyPr/>
                    <a:lstStyle/>
                    <a:p>
                      <a:r>
                        <a:rPr lang="nb-NO" sz="1000" dirty="0"/>
                        <a:t>6</a:t>
                      </a:r>
                    </a:p>
                  </a:txBody>
                  <a:tcPr/>
                </a:tc>
                <a:tc>
                  <a:txBody>
                    <a:bodyPr/>
                    <a:lstStyle/>
                    <a:p>
                      <a:r>
                        <a:rPr lang="nb-NO" sz="1000" dirty="0"/>
                        <a:t>7</a:t>
                      </a:r>
                    </a:p>
                  </a:txBody>
                  <a:tcPr/>
                </a:tc>
                <a:tc>
                  <a:txBody>
                    <a:bodyPr/>
                    <a:lstStyle/>
                    <a:p>
                      <a:r>
                        <a:rPr lang="nb-NO" sz="1000" dirty="0"/>
                        <a:t>8</a:t>
                      </a:r>
                    </a:p>
                  </a:txBody>
                  <a:tcPr/>
                </a:tc>
                <a:tc>
                  <a:txBody>
                    <a:bodyPr/>
                    <a:lstStyle/>
                    <a:p>
                      <a:r>
                        <a:rPr lang="nb-NO" sz="1000" dirty="0"/>
                        <a:t>9</a:t>
                      </a:r>
                    </a:p>
                  </a:txBody>
                  <a:tcPr/>
                </a:tc>
                <a:extLst>
                  <a:ext uri="{0D108BD9-81ED-4DB2-BD59-A6C34878D82A}">
                    <a16:rowId xmlns:a16="http://schemas.microsoft.com/office/drawing/2014/main" val="2821336275"/>
                  </a:ext>
                </a:extLst>
              </a:tr>
              <a:tr h="241369">
                <a:tc>
                  <a:txBody>
                    <a:bodyPr/>
                    <a:lstStyle/>
                    <a:p>
                      <a:r>
                        <a:rPr lang="nb-NO" sz="1000" dirty="0">
                          <a:highlight>
                            <a:srgbClr val="C1E0AE"/>
                          </a:highlight>
                        </a:rPr>
                        <a:t>2</a:t>
                      </a:r>
                    </a:p>
                  </a:txBody>
                  <a:tcPr/>
                </a:tc>
                <a:tc>
                  <a:txBody>
                    <a:bodyPr/>
                    <a:lstStyle/>
                    <a:p>
                      <a:r>
                        <a:rPr lang="nb-NO" sz="1000" dirty="0"/>
                        <a:t>3</a:t>
                      </a:r>
                    </a:p>
                  </a:txBody>
                  <a:tcPr/>
                </a:tc>
                <a:tc>
                  <a:txBody>
                    <a:bodyPr/>
                    <a:lstStyle/>
                    <a:p>
                      <a:r>
                        <a:rPr lang="nb-NO" sz="1000" dirty="0"/>
                        <a:t>4</a:t>
                      </a:r>
                    </a:p>
                  </a:txBody>
                  <a:tcPr/>
                </a:tc>
                <a:tc>
                  <a:txBody>
                    <a:bodyPr/>
                    <a:lstStyle/>
                    <a:p>
                      <a:r>
                        <a:rPr lang="nb-NO" sz="1000" dirty="0"/>
                        <a:t>5</a:t>
                      </a:r>
                    </a:p>
                  </a:txBody>
                  <a:tcPr/>
                </a:tc>
                <a:tc>
                  <a:txBody>
                    <a:bodyPr/>
                    <a:lstStyle/>
                    <a:p>
                      <a:r>
                        <a:rPr lang="nb-NO" sz="1000" dirty="0"/>
                        <a:t>6</a:t>
                      </a:r>
                    </a:p>
                  </a:txBody>
                  <a:tcPr/>
                </a:tc>
                <a:tc>
                  <a:txBody>
                    <a:bodyPr/>
                    <a:lstStyle/>
                    <a:p>
                      <a:r>
                        <a:rPr lang="nb-NO" sz="1000" dirty="0"/>
                        <a:t>7</a:t>
                      </a:r>
                    </a:p>
                  </a:txBody>
                  <a:tcPr/>
                </a:tc>
                <a:tc>
                  <a:txBody>
                    <a:bodyPr/>
                    <a:lstStyle/>
                    <a:p>
                      <a:r>
                        <a:rPr lang="nb-NO" sz="1000" dirty="0"/>
                        <a:t>8</a:t>
                      </a:r>
                    </a:p>
                  </a:txBody>
                  <a:tcPr/>
                </a:tc>
                <a:tc>
                  <a:txBody>
                    <a:bodyPr/>
                    <a:lstStyle/>
                    <a:p>
                      <a:r>
                        <a:rPr lang="nb-NO" sz="1000" dirty="0"/>
                        <a:t>9</a:t>
                      </a:r>
                    </a:p>
                  </a:txBody>
                  <a:tcPr/>
                </a:tc>
                <a:tc>
                  <a:txBody>
                    <a:bodyPr/>
                    <a:lstStyle/>
                    <a:p>
                      <a:r>
                        <a:rPr lang="nb-NO" sz="1000" dirty="0"/>
                        <a:t>10</a:t>
                      </a:r>
                    </a:p>
                  </a:txBody>
                  <a:tcPr/>
                </a:tc>
                <a:extLst>
                  <a:ext uri="{0D108BD9-81ED-4DB2-BD59-A6C34878D82A}">
                    <a16:rowId xmlns:a16="http://schemas.microsoft.com/office/drawing/2014/main" val="3574372727"/>
                  </a:ext>
                </a:extLst>
              </a:tr>
              <a:tr h="241369">
                <a:tc>
                  <a:txBody>
                    <a:bodyPr/>
                    <a:lstStyle/>
                    <a:p>
                      <a:r>
                        <a:rPr lang="nb-NO" sz="1000" dirty="0">
                          <a:highlight>
                            <a:srgbClr val="C1E0AE"/>
                          </a:highlight>
                        </a:rPr>
                        <a:t>3</a:t>
                      </a:r>
                    </a:p>
                  </a:txBody>
                  <a:tcPr/>
                </a:tc>
                <a:tc>
                  <a:txBody>
                    <a:bodyPr/>
                    <a:lstStyle/>
                    <a:p>
                      <a:r>
                        <a:rPr lang="nb-NO" sz="1000" dirty="0"/>
                        <a:t>4</a:t>
                      </a:r>
                    </a:p>
                  </a:txBody>
                  <a:tcPr/>
                </a:tc>
                <a:tc>
                  <a:txBody>
                    <a:bodyPr/>
                    <a:lstStyle/>
                    <a:p>
                      <a:r>
                        <a:rPr lang="nb-NO" sz="1000" dirty="0"/>
                        <a:t>5</a:t>
                      </a:r>
                    </a:p>
                  </a:txBody>
                  <a:tcPr/>
                </a:tc>
                <a:tc>
                  <a:txBody>
                    <a:bodyPr/>
                    <a:lstStyle/>
                    <a:p>
                      <a:r>
                        <a:rPr lang="nb-NO" sz="1000" dirty="0"/>
                        <a:t>6</a:t>
                      </a:r>
                    </a:p>
                  </a:txBody>
                  <a:tcPr/>
                </a:tc>
                <a:tc>
                  <a:txBody>
                    <a:bodyPr/>
                    <a:lstStyle/>
                    <a:p>
                      <a:r>
                        <a:rPr lang="nb-NO" sz="1000" dirty="0"/>
                        <a:t>7</a:t>
                      </a:r>
                    </a:p>
                  </a:txBody>
                  <a:tcPr/>
                </a:tc>
                <a:tc>
                  <a:txBody>
                    <a:bodyPr/>
                    <a:lstStyle/>
                    <a:p>
                      <a:r>
                        <a:rPr lang="nb-NO" sz="1000" dirty="0"/>
                        <a:t>8</a:t>
                      </a:r>
                    </a:p>
                  </a:txBody>
                  <a:tcPr/>
                </a:tc>
                <a:tc>
                  <a:txBody>
                    <a:bodyPr/>
                    <a:lstStyle/>
                    <a:p>
                      <a:r>
                        <a:rPr lang="nb-NO" sz="1000" dirty="0"/>
                        <a:t>9</a:t>
                      </a:r>
                    </a:p>
                  </a:txBody>
                  <a:tcPr/>
                </a:tc>
                <a:tc>
                  <a:txBody>
                    <a:bodyPr/>
                    <a:lstStyle/>
                    <a:p>
                      <a:r>
                        <a:rPr lang="nb-NO" sz="1000" dirty="0"/>
                        <a:t>10</a:t>
                      </a:r>
                    </a:p>
                  </a:txBody>
                  <a:tcPr/>
                </a:tc>
                <a:tc>
                  <a:txBody>
                    <a:bodyPr/>
                    <a:lstStyle/>
                    <a:p>
                      <a:r>
                        <a:rPr lang="nb-NO" sz="1000" dirty="0"/>
                        <a:t>11</a:t>
                      </a:r>
                    </a:p>
                  </a:txBody>
                  <a:tcPr/>
                </a:tc>
                <a:extLst>
                  <a:ext uri="{0D108BD9-81ED-4DB2-BD59-A6C34878D82A}">
                    <a16:rowId xmlns:a16="http://schemas.microsoft.com/office/drawing/2014/main" val="1203573151"/>
                  </a:ext>
                </a:extLst>
              </a:tr>
              <a:tr h="241369">
                <a:tc>
                  <a:txBody>
                    <a:bodyPr/>
                    <a:lstStyle/>
                    <a:p>
                      <a:r>
                        <a:rPr lang="nb-NO" sz="1000" dirty="0">
                          <a:highlight>
                            <a:srgbClr val="C1E0AE"/>
                          </a:highlight>
                        </a:rPr>
                        <a:t>4</a:t>
                      </a:r>
                    </a:p>
                  </a:txBody>
                  <a:tcPr/>
                </a:tc>
                <a:tc>
                  <a:txBody>
                    <a:bodyPr/>
                    <a:lstStyle/>
                    <a:p>
                      <a:r>
                        <a:rPr lang="nb-NO" sz="1000" dirty="0"/>
                        <a:t>5</a:t>
                      </a:r>
                    </a:p>
                  </a:txBody>
                  <a:tcPr/>
                </a:tc>
                <a:tc>
                  <a:txBody>
                    <a:bodyPr/>
                    <a:lstStyle/>
                    <a:p>
                      <a:r>
                        <a:rPr lang="nb-NO" sz="1000" dirty="0"/>
                        <a:t>6</a:t>
                      </a:r>
                    </a:p>
                  </a:txBody>
                  <a:tcPr/>
                </a:tc>
                <a:tc>
                  <a:txBody>
                    <a:bodyPr/>
                    <a:lstStyle/>
                    <a:p>
                      <a:r>
                        <a:rPr lang="nb-NO" sz="1000" dirty="0"/>
                        <a:t>7</a:t>
                      </a:r>
                    </a:p>
                  </a:txBody>
                  <a:tcPr/>
                </a:tc>
                <a:tc>
                  <a:txBody>
                    <a:bodyPr/>
                    <a:lstStyle/>
                    <a:p>
                      <a:r>
                        <a:rPr lang="nb-NO" sz="1000" dirty="0"/>
                        <a:t>8</a:t>
                      </a:r>
                    </a:p>
                  </a:txBody>
                  <a:tcPr/>
                </a:tc>
                <a:tc>
                  <a:txBody>
                    <a:bodyPr/>
                    <a:lstStyle/>
                    <a:p>
                      <a:r>
                        <a:rPr lang="nb-NO" sz="1000" dirty="0"/>
                        <a:t>9</a:t>
                      </a:r>
                    </a:p>
                  </a:txBody>
                  <a:tcPr/>
                </a:tc>
                <a:tc>
                  <a:txBody>
                    <a:bodyPr/>
                    <a:lstStyle/>
                    <a:p>
                      <a:r>
                        <a:rPr lang="nb-NO" sz="1000" dirty="0"/>
                        <a:t>10</a:t>
                      </a:r>
                    </a:p>
                  </a:txBody>
                  <a:tcPr/>
                </a:tc>
                <a:tc>
                  <a:txBody>
                    <a:bodyPr/>
                    <a:lstStyle/>
                    <a:p>
                      <a:r>
                        <a:rPr lang="nb-NO" sz="1000" dirty="0"/>
                        <a:t>11</a:t>
                      </a:r>
                    </a:p>
                  </a:txBody>
                  <a:tcPr/>
                </a:tc>
                <a:tc>
                  <a:txBody>
                    <a:bodyPr/>
                    <a:lstStyle/>
                    <a:p>
                      <a:r>
                        <a:rPr lang="nb-NO" sz="1000" dirty="0"/>
                        <a:t>12</a:t>
                      </a:r>
                    </a:p>
                  </a:txBody>
                  <a:tcPr/>
                </a:tc>
                <a:extLst>
                  <a:ext uri="{0D108BD9-81ED-4DB2-BD59-A6C34878D82A}">
                    <a16:rowId xmlns:a16="http://schemas.microsoft.com/office/drawing/2014/main" val="3013960231"/>
                  </a:ext>
                </a:extLst>
              </a:tr>
              <a:tr h="241369">
                <a:tc>
                  <a:txBody>
                    <a:bodyPr/>
                    <a:lstStyle/>
                    <a:p>
                      <a:r>
                        <a:rPr lang="nb-NO" sz="1000" dirty="0">
                          <a:highlight>
                            <a:srgbClr val="C1E0AE"/>
                          </a:highlight>
                        </a:rPr>
                        <a:t>5</a:t>
                      </a:r>
                    </a:p>
                  </a:txBody>
                  <a:tcPr/>
                </a:tc>
                <a:tc>
                  <a:txBody>
                    <a:bodyPr/>
                    <a:lstStyle/>
                    <a:p>
                      <a:r>
                        <a:rPr lang="nb-NO" sz="1000" dirty="0"/>
                        <a:t>6</a:t>
                      </a:r>
                    </a:p>
                  </a:txBody>
                  <a:tcPr/>
                </a:tc>
                <a:tc>
                  <a:txBody>
                    <a:bodyPr/>
                    <a:lstStyle/>
                    <a:p>
                      <a:r>
                        <a:rPr lang="nb-NO" sz="1000" dirty="0"/>
                        <a:t>7</a:t>
                      </a:r>
                    </a:p>
                  </a:txBody>
                  <a:tcPr/>
                </a:tc>
                <a:tc>
                  <a:txBody>
                    <a:bodyPr/>
                    <a:lstStyle/>
                    <a:p>
                      <a:r>
                        <a:rPr lang="nb-NO" sz="1000" dirty="0"/>
                        <a:t>8</a:t>
                      </a:r>
                    </a:p>
                  </a:txBody>
                  <a:tcPr/>
                </a:tc>
                <a:tc>
                  <a:txBody>
                    <a:bodyPr/>
                    <a:lstStyle/>
                    <a:p>
                      <a:r>
                        <a:rPr lang="nb-NO" sz="1000" dirty="0"/>
                        <a:t>9</a:t>
                      </a:r>
                    </a:p>
                  </a:txBody>
                  <a:tcPr/>
                </a:tc>
                <a:tc>
                  <a:txBody>
                    <a:bodyPr/>
                    <a:lstStyle/>
                    <a:p>
                      <a:r>
                        <a:rPr lang="nb-NO" sz="1000" dirty="0"/>
                        <a:t>10</a:t>
                      </a:r>
                    </a:p>
                  </a:txBody>
                  <a:tcPr/>
                </a:tc>
                <a:tc>
                  <a:txBody>
                    <a:bodyPr/>
                    <a:lstStyle/>
                    <a:p>
                      <a:r>
                        <a:rPr lang="nb-NO" sz="1000" dirty="0"/>
                        <a:t>11</a:t>
                      </a:r>
                    </a:p>
                  </a:txBody>
                  <a:tcPr/>
                </a:tc>
                <a:tc>
                  <a:txBody>
                    <a:bodyPr/>
                    <a:lstStyle/>
                    <a:p>
                      <a:r>
                        <a:rPr lang="nb-NO" sz="1000" dirty="0"/>
                        <a:t>12</a:t>
                      </a:r>
                    </a:p>
                  </a:txBody>
                  <a:tcPr/>
                </a:tc>
                <a:tc>
                  <a:txBody>
                    <a:bodyPr/>
                    <a:lstStyle/>
                    <a:p>
                      <a:r>
                        <a:rPr lang="nb-NO" sz="1000" dirty="0"/>
                        <a:t>13</a:t>
                      </a:r>
                    </a:p>
                  </a:txBody>
                  <a:tcPr/>
                </a:tc>
                <a:extLst>
                  <a:ext uri="{0D108BD9-81ED-4DB2-BD59-A6C34878D82A}">
                    <a16:rowId xmlns:a16="http://schemas.microsoft.com/office/drawing/2014/main" val="2712786023"/>
                  </a:ext>
                </a:extLst>
              </a:tr>
              <a:tr h="241369">
                <a:tc>
                  <a:txBody>
                    <a:bodyPr/>
                    <a:lstStyle/>
                    <a:p>
                      <a:r>
                        <a:rPr lang="nb-NO" sz="1000" dirty="0">
                          <a:highlight>
                            <a:srgbClr val="C1E0AE"/>
                          </a:highlight>
                        </a:rPr>
                        <a:t>6</a:t>
                      </a:r>
                    </a:p>
                  </a:txBody>
                  <a:tcPr/>
                </a:tc>
                <a:tc>
                  <a:txBody>
                    <a:bodyPr/>
                    <a:lstStyle/>
                    <a:p>
                      <a:r>
                        <a:rPr lang="nb-NO" sz="1000" dirty="0"/>
                        <a:t>7</a:t>
                      </a:r>
                    </a:p>
                  </a:txBody>
                  <a:tcPr/>
                </a:tc>
                <a:tc>
                  <a:txBody>
                    <a:bodyPr/>
                    <a:lstStyle/>
                    <a:p>
                      <a:r>
                        <a:rPr lang="nb-NO" sz="1000" dirty="0"/>
                        <a:t>8</a:t>
                      </a:r>
                    </a:p>
                  </a:txBody>
                  <a:tcPr/>
                </a:tc>
                <a:tc>
                  <a:txBody>
                    <a:bodyPr/>
                    <a:lstStyle/>
                    <a:p>
                      <a:r>
                        <a:rPr lang="nb-NO" sz="1000" dirty="0"/>
                        <a:t>9</a:t>
                      </a:r>
                    </a:p>
                  </a:txBody>
                  <a:tcPr/>
                </a:tc>
                <a:tc>
                  <a:txBody>
                    <a:bodyPr/>
                    <a:lstStyle/>
                    <a:p>
                      <a:r>
                        <a:rPr lang="nb-NO" sz="1000" dirty="0"/>
                        <a:t>10</a:t>
                      </a:r>
                    </a:p>
                  </a:txBody>
                  <a:tcPr/>
                </a:tc>
                <a:tc>
                  <a:txBody>
                    <a:bodyPr/>
                    <a:lstStyle/>
                    <a:p>
                      <a:r>
                        <a:rPr lang="nb-NO" sz="1000" dirty="0"/>
                        <a:t>11</a:t>
                      </a:r>
                    </a:p>
                  </a:txBody>
                  <a:tcPr/>
                </a:tc>
                <a:tc>
                  <a:txBody>
                    <a:bodyPr/>
                    <a:lstStyle/>
                    <a:p>
                      <a:r>
                        <a:rPr lang="nb-NO" sz="1000" dirty="0"/>
                        <a:t>12</a:t>
                      </a:r>
                    </a:p>
                  </a:txBody>
                  <a:tcPr/>
                </a:tc>
                <a:tc>
                  <a:txBody>
                    <a:bodyPr/>
                    <a:lstStyle/>
                    <a:p>
                      <a:r>
                        <a:rPr lang="nb-NO" sz="1000" dirty="0"/>
                        <a:t>13</a:t>
                      </a:r>
                    </a:p>
                  </a:txBody>
                  <a:tcPr/>
                </a:tc>
                <a:tc>
                  <a:txBody>
                    <a:bodyPr/>
                    <a:lstStyle/>
                    <a:p>
                      <a:r>
                        <a:rPr lang="nb-NO" sz="1000" dirty="0"/>
                        <a:t>14</a:t>
                      </a:r>
                    </a:p>
                  </a:txBody>
                  <a:tcPr/>
                </a:tc>
                <a:extLst>
                  <a:ext uri="{0D108BD9-81ED-4DB2-BD59-A6C34878D82A}">
                    <a16:rowId xmlns:a16="http://schemas.microsoft.com/office/drawing/2014/main" val="220612527"/>
                  </a:ext>
                </a:extLst>
              </a:tr>
            </a:tbl>
          </a:graphicData>
        </a:graphic>
      </p:graphicFrame>
      <p:sp>
        <p:nvSpPr>
          <p:cNvPr id="7" name="TekstSylinder 6">
            <a:extLst>
              <a:ext uri="{FF2B5EF4-FFF2-40B4-BE49-F238E27FC236}">
                <a16:creationId xmlns:a16="http://schemas.microsoft.com/office/drawing/2014/main" id="{A719D12F-078D-4B56-AB91-EDE6C7F4E612}"/>
              </a:ext>
            </a:extLst>
          </p:cNvPr>
          <p:cNvSpPr txBox="1"/>
          <p:nvPr/>
        </p:nvSpPr>
        <p:spPr>
          <a:xfrm>
            <a:off x="3629100" y="4241902"/>
            <a:ext cx="2970432" cy="1815882"/>
          </a:xfrm>
          <a:prstGeom prst="rect">
            <a:avLst/>
          </a:prstGeom>
          <a:noFill/>
        </p:spPr>
        <p:txBody>
          <a:bodyPr wrap="square" rtlCol="0">
            <a:spAutoFit/>
          </a:bodyPr>
          <a:lstStyle/>
          <a:p>
            <a:r>
              <a:rPr lang="nb-NO" sz="1200" dirty="0"/>
              <a:t>For å finne hvor mange gunstige utfall vi har, må vi telle alle utfallene der vi får at summen blir 9. Det blir 6 utfall.</a:t>
            </a:r>
          </a:p>
          <a:p>
            <a:endParaRPr lang="nb-NO" sz="400" dirty="0"/>
          </a:p>
          <a:p>
            <a:r>
              <a:rPr lang="nb-NO" sz="1200" dirty="0"/>
              <a:t>For å finne hvor mange mulige utfall vi har, så må vi telle alle utfallene i tabellen vår. Eller må vi det? Dersom vi skal finne ut hvor mange ruter det er i tabellen vår, så kan vi vel bare multiplisere antall utfall for hver av terningene? </a:t>
            </a:r>
          </a:p>
        </p:txBody>
      </p:sp>
      <p:sp>
        <p:nvSpPr>
          <p:cNvPr id="12" name="TekstSylinder 11">
            <a:extLst>
              <a:ext uri="{FF2B5EF4-FFF2-40B4-BE49-F238E27FC236}">
                <a16:creationId xmlns:a16="http://schemas.microsoft.com/office/drawing/2014/main" id="{F50C0093-DDF4-4E6D-A1AC-9F3948B83DDB}"/>
              </a:ext>
            </a:extLst>
          </p:cNvPr>
          <p:cNvSpPr txBox="1"/>
          <p:nvPr/>
        </p:nvSpPr>
        <p:spPr>
          <a:xfrm>
            <a:off x="3366582" y="1016816"/>
            <a:ext cx="2399729" cy="461665"/>
          </a:xfrm>
          <a:prstGeom prst="rect">
            <a:avLst/>
          </a:prstGeom>
          <a:noFill/>
          <a:ln>
            <a:solidFill>
              <a:schemeClr val="tx1"/>
            </a:solidFill>
          </a:ln>
        </p:spPr>
        <p:txBody>
          <a:bodyPr wrap="square" rtlCol="0">
            <a:spAutoFit/>
          </a:bodyPr>
          <a:lstStyle/>
          <a:p>
            <a:r>
              <a:rPr lang="nb-NO" sz="1200" b="1" dirty="0"/>
              <a:t>Hendelse</a:t>
            </a:r>
          </a:p>
          <a:p>
            <a:r>
              <a:rPr lang="nb-NO" sz="1200" dirty="0"/>
              <a:t>Satt sammen av ett eller flere utfall.</a:t>
            </a:r>
          </a:p>
        </p:txBody>
      </p:sp>
      <p:sp>
        <p:nvSpPr>
          <p:cNvPr id="13" name="TekstSylinder 12">
            <a:extLst>
              <a:ext uri="{FF2B5EF4-FFF2-40B4-BE49-F238E27FC236}">
                <a16:creationId xmlns:a16="http://schemas.microsoft.com/office/drawing/2014/main" id="{E27CCFB5-B6D5-49A1-9312-EC3FF8F95CDF}"/>
              </a:ext>
            </a:extLst>
          </p:cNvPr>
          <p:cNvSpPr txBox="1"/>
          <p:nvPr/>
        </p:nvSpPr>
        <p:spPr>
          <a:xfrm>
            <a:off x="3366582" y="1602830"/>
            <a:ext cx="2399729" cy="646331"/>
          </a:xfrm>
          <a:prstGeom prst="rect">
            <a:avLst/>
          </a:prstGeom>
          <a:noFill/>
          <a:ln>
            <a:solidFill>
              <a:schemeClr val="tx1"/>
            </a:solidFill>
          </a:ln>
        </p:spPr>
        <p:txBody>
          <a:bodyPr wrap="square" rtlCol="0">
            <a:spAutoFit/>
          </a:bodyPr>
          <a:lstStyle/>
          <a:p>
            <a:r>
              <a:rPr lang="nb-NO" sz="1200" b="1" dirty="0"/>
              <a:t>Gunstige utfall</a:t>
            </a:r>
          </a:p>
          <a:p>
            <a:r>
              <a:rPr lang="nb-NO" sz="1200" dirty="0"/>
              <a:t>Utfallene som er med i hendelsen du skal finne sannsynligheten til.  </a:t>
            </a:r>
          </a:p>
        </p:txBody>
      </p:sp>
      <p:sp>
        <p:nvSpPr>
          <p:cNvPr id="14" name="TekstSylinder 13">
            <a:extLst>
              <a:ext uri="{FF2B5EF4-FFF2-40B4-BE49-F238E27FC236}">
                <a16:creationId xmlns:a16="http://schemas.microsoft.com/office/drawing/2014/main" id="{CBFD8FD0-67FF-4390-B49D-CE365581A20D}"/>
              </a:ext>
            </a:extLst>
          </p:cNvPr>
          <p:cNvSpPr txBox="1"/>
          <p:nvPr/>
        </p:nvSpPr>
        <p:spPr>
          <a:xfrm>
            <a:off x="3366581" y="2391976"/>
            <a:ext cx="2399729" cy="461665"/>
          </a:xfrm>
          <a:prstGeom prst="rect">
            <a:avLst/>
          </a:prstGeom>
          <a:noFill/>
          <a:ln>
            <a:solidFill>
              <a:schemeClr val="tx1"/>
            </a:solidFill>
          </a:ln>
        </p:spPr>
        <p:txBody>
          <a:bodyPr wrap="square" rtlCol="0">
            <a:spAutoFit/>
          </a:bodyPr>
          <a:lstStyle/>
          <a:p>
            <a:r>
              <a:rPr lang="nb-NO" sz="1200" b="1" dirty="0"/>
              <a:t>Mulige utfall</a:t>
            </a:r>
          </a:p>
          <a:p>
            <a:r>
              <a:rPr lang="nb-NO" sz="1200" dirty="0"/>
              <a:t>Alle utfallene som er mulige å få.</a:t>
            </a:r>
          </a:p>
        </p:txBody>
      </p:sp>
      <mc:AlternateContent xmlns:mc="http://schemas.openxmlformats.org/markup-compatibility/2006" xmlns:a14="http://schemas.microsoft.com/office/drawing/2010/main">
        <mc:Choice Requires="a14">
          <p:sp>
            <p:nvSpPr>
              <p:cNvPr id="15" name="TekstSylinder 14">
                <a:extLst>
                  <a:ext uri="{FF2B5EF4-FFF2-40B4-BE49-F238E27FC236}">
                    <a16:creationId xmlns:a16="http://schemas.microsoft.com/office/drawing/2014/main" id="{B8787371-907C-4363-AFE3-22600E0C8A66}"/>
                  </a:ext>
                </a:extLst>
              </p:cNvPr>
              <p:cNvSpPr txBox="1"/>
              <p:nvPr/>
            </p:nvSpPr>
            <p:spPr>
              <a:xfrm>
                <a:off x="471486" y="6033945"/>
                <a:ext cx="5915025" cy="1583767"/>
              </a:xfrm>
              <a:prstGeom prst="rect">
                <a:avLst/>
              </a:prstGeom>
              <a:noFill/>
            </p:spPr>
            <p:txBody>
              <a:bodyPr wrap="square" rtlCol="0">
                <a:spAutoFit/>
              </a:bodyPr>
              <a:lstStyle/>
              <a:p>
                <a:r>
                  <a:rPr lang="nb-NO" sz="1200" dirty="0"/>
                  <a:t>Den ene terningen har 6 sider, og dermed 6 mulige utfall. Den andre terningen har 8 sider, og dermed 8 mulige utfall. For hver av de 6 sidene på den ene terningen, kan vi kombinere den med hver av de 8 sidene på den andre terningen. Altså blir det 8 mulige summer for hver utfall på den 6-sida terningen. Dermed kan vi multiplisere 8 med 6 for å finne alle de mulige utfallene: </a:t>
                </a:r>
                <a14:m>
                  <m:oMath xmlns:m="http://schemas.openxmlformats.org/officeDocument/2006/math">
                    <m:r>
                      <a:rPr lang="nb-NO" sz="1200" i="1">
                        <a:latin typeface="Cambria Math" panose="02040503050406030204" pitchFamily="18" charset="0"/>
                      </a:rPr>
                      <m:t>6∙8=48</m:t>
                    </m:r>
                  </m:oMath>
                </a14:m>
                <a:r>
                  <a:rPr lang="nb-NO" sz="1200" dirty="0"/>
                  <a:t>. Da kan vi regne ut sannsynligheten for at summen på terningene blir 9:</a:t>
                </a:r>
              </a:p>
              <a:p>
                <a:pPr/>
                <a14:m>
                  <m:oMathPara xmlns:m="http://schemas.openxmlformats.org/officeDocument/2006/math">
                    <m:oMathParaPr>
                      <m:jc m:val="centerGroup"/>
                    </m:oMathParaPr>
                    <m:oMath xmlns:m="http://schemas.openxmlformats.org/officeDocument/2006/math">
                      <m:r>
                        <a:rPr lang="nb-NO" sz="1200" i="1">
                          <a:latin typeface="Cambria Math" panose="02040503050406030204" pitchFamily="18" charset="0"/>
                        </a:rPr>
                        <m:t>𝑃</m:t>
                      </m:r>
                      <m:r>
                        <a:rPr lang="nb-NO" sz="1200" i="1">
                          <a:latin typeface="Cambria Math" panose="02040503050406030204" pitchFamily="18" charset="0"/>
                        </a:rPr>
                        <m:t>(</m:t>
                      </m:r>
                      <m:r>
                        <a:rPr lang="nb-NO" sz="1200" i="1">
                          <a:latin typeface="Cambria Math" panose="02040503050406030204" pitchFamily="18" charset="0"/>
                        </a:rPr>
                        <m:t>𝑠𝑢𝑚𝑚𝑒𝑛</m:t>
                      </m:r>
                      <m:r>
                        <a:rPr lang="nb-NO" sz="1200" i="1">
                          <a:latin typeface="Cambria Math" panose="02040503050406030204" pitchFamily="18" charset="0"/>
                        </a:rPr>
                        <m:t> </m:t>
                      </m:r>
                      <m:r>
                        <a:rPr lang="nb-NO" sz="1200" i="1">
                          <a:latin typeface="Cambria Math" panose="02040503050406030204" pitchFamily="18" charset="0"/>
                        </a:rPr>
                        <m:t>𝑒𝑟</m:t>
                      </m:r>
                      <m:r>
                        <a:rPr lang="nb-NO" sz="1200" i="1">
                          <a:latin typeface="Cambria Math" panose="02040503050406030204" pitchFamily="18" charset="0"/>
                        </a:rPr>
                        <m:t> 9)=</m:t>
                      </m:r>
                      <m:f>
                        <m:fPr>
                          <m:ctrlPr>
                            <a:rPr lang="nb-NO" sz="1200" i="1">
                              <a:latin typeface="Cambria Math" panose="02040503050406030204" pitchFamily="18" charset="0"/>
                            </a:rPr>
                          </m:ctrlPr>
                        </m:fPr>
                        <m:num>
                          <m:r>
                            <a:rPr lang="nb-NO" sz="1200" i="1">
                              <a:latin typeface="Cambria Math" panose="02040503050406030204" pitchFamily="18" charset="0"/>
                            </a:rPr>
                            <m:t>𝑔𝑢𝑛𝑠𝑡𝑖𝑔𝑒</m:t>
                          </m:r>
                          <m:r>
                            <a:rPr lang="nb-NO" sz="1200" i="1">
                              <a:latin typeface="Cambria Math" panose="02040503050406030204" pitchFamily="18" charset="0"/>
                            </a:rPr>
                            <m:t> </m:t>
                          </m:r>
                          <m:r>
                            <a:rPr lang="nb-NO" sz="1200" i="1">
                              <a:latin typeface="Cambria Math" panose="02040503050406030204" pitchFamily="18" charset="0"/>
                            </a:rPr>
                            <m:t>𝑢𝑡𝑓𝑎𝑙𝑙</m:t>
                          </m:r>
                        </m:num>
                        <m:den>
                          <m:r>
                            <a:rPr lang="nb-NO" sz="1200" i="1">
                              <a:latin typeface="Cambria Math" panose="02040503050406030204" pitchFamily="18" charset="0"/>
                            </a:rPr>
                            <m:t>𝑚𝑢𝑙𝑖𝑔𝑒</m:t>
                          </m:r>
                          <m:r>
                            <a:rPr lang="nb-NO" sz="1200" i="1">
                              <a:latin typeface="Cambria Math" panose="02040503050406030204" pitchFamily="18" charset="0"/>
                            </a:rPr>
                            <m:t> </m:t>
                          </m:r>
                          <m:r>
                            <a:rPr lang="nb-NO" sz="1200" i="1">
                              <a:latin typeface="Cambria Math" panose="02040503050406030204" pitchFamily="18" charset="0"/>
                            </a:rPr>
                            <m:t>𝑢𝑡𝑓𝑎𝑙𝑙</m:t>
                          </m:r>
                        </m:den>
                      </m:f>
                      <m:r>
                        <a:rPr lang="nb-NO" sz="1200" i="1">
                          <a:latin typeface="Cambria Math" panose="02040503050406030204" pitchFamily="18" charset="0"/>
                        </a:rPr>
                        <m:t>=</m:t>
                      </m:r>
                      <m:f>
                        <m:fPr>
                          <m:ctrlPr>
                            <a:rPr lang="nb-NO" sz="1200" i="1">
                              <a:latin typeface="Cambria Math" panose="02040503050406030204" pitchFamily="18" charset="0"/>
                            </a:rPr>
                          </m:ctrlPr>
                        </m:fPr>
                        <m:num>
                          <m:r>
                            <a:rPr lang="nb-NO" sz="1200" i="1">
                              <a:latin typeface="Cambria Math" panose="02040503050406030204" pitchFamily="18" charset="0"/>
                            </a:rPr>
                            <m:t>6</m:t>
                          </m:r>
                        </m:num>
                        <m:den>
                          <m:r>
                            <a:rPr lang="nb-NO" sz="1200" i="1">
                              <a:latin typeface="Cambria Math" panose="02040503050406030204" pitchFamily="18" charset="0"/>
                            </a:rPr>
                            <m:t>48</m:t>
                          </m:r>
                        </m:den>
                      </m:f>
                      <m:r>
                        <a:rPr lang="nb-NO" sz="1200" i="1">
                          <a:latin typeface="Cambria Math" panose="02040503050406030204" pitchFamily="18" charset="0"/>
                        </a:rPr>
                        <m:t>=</m:t>
                      </m:r>
                      <m:f>
                        <m:fPr>
                          <m:ctrlPr>
                            <a:rPr lang="nb-NO" sz="1200" i="1">
                              <a:latin typeface="Cambria Math" panose="02040503050406030204" pitchFamily="18" charset="0"/>
                            </a:rPr>
                          </m:ctrlPr>
                        </m:fPr>
                        <m:num>
                          <m:r>
                            <a:rPr lang="nb-NO" sz="1200" i="1">
                              <a:latin typeface="Cambria Math" panose="02040503050406030204" pitchFamily="18" charset="0"/>
                            </a:rPr>
                            <m:t>1</m:t>
                          </m:r>
                        </m:num>
                        <m:den>
                          <m:r>
                            <a:rPr lang="nb-NO" sz="1200" i="1">
                              <a:latin typeface="Cambria Math" panose="02040503050406030204" pitchFamily="18" charset="0"/>
                            </a:rPr>
                            <m:t>8</m:t>
                          </m:r>
                        </m:den>
                      </m:f>
                    </m:oMath>
                  </m:oMathPara>
                </a14:m>
                <a:endParaRPr lang="nb-NO" sz="1200" dirty="0"/>
              </a:p>
            </p:txBody>
          </p:sp>
        </mc:Choice>
        <mc:Fallback xmlns="">
          <p:sp>
            <p:nvSpPr>
              <p:cNvPr id="15" name="TekstSylinder 14">
                <a:extLst>
                  <a:ext uri="{FF2B5EF4-FFF2-40B4-BE49-F238E27FC236}">
                    <a16:creationId xmlns:a16="http://schemas.microsoft.com/office/drawing/2014/main" id="{B8787371-907C-4363-AFE3-22600E0C8A66}"/>
                  </a:ext>
                </a:extLst>
              </p:cNvPr>
              <p:cNvSpPr txBox="1">
                <a:spLocks noRot="1" noChangeAspect="1" noMove="1" noResize="1" noEditPoints="1" noAdjustHandles="1" noChangeArrowheads="1" noChangeShapeType="1" noTextEdit="1"/>
              </p:cNvSpPr>
              <p:nvPr/>
            </p:nvSpPr>
            <p:spPr>
              <a:xfrm>
                <a:off x="471486" y="6033945"/>
                <a:ext cx="5915025" cy="1583767"/>
              </a:xfrm>
              <a:prstGeom prst="rect">
                <a:avLst/>
              </a:prstGeom>
              <a:blipFill>
                <a:blip r:embed="rId5"/>
                <a:stretch>
                  <a:fillRect t="-385" b="-385"/>
                </a:stretch>
              </a:blipFill>
            </p:spPr>
            <p:txBody>
              <a:bodyPr/>
              <a:lstStyle/>
              <a:p>
                <a:r>
                  <a:rPr lang="nb-NO">
                    <a:noFill/>
                  </a:rPr>
                  <a:t> </a:t>
                </a:r>
              </a:p>
            </p:txBody>
          </p:sp>
        </mc:Fallback>
      </mc:AlternateContent>
      <p:sp>
        <p:nvSpPr>
          <p:cNvPr id="16" name="TekstSylinder 15">
            <a:extLst>
              <a:ext uri="{FF2B5EF4-FFF2-40B4-BE49-F238E27FC236}">
                <a16:creationId xmlns:a16="http://schemas.microsoft.com/office/drawing/2014/main" id="{48EA69FA-7B51-4B24-9C8E-3331EB4D5FCE}"/>
              </a:ext>
            </a:extLst>
          </p:cNvPr>
          <p:cNvSpPr txBox="1"/>
          <p:nvPr/>
        </p:nvSpPr>
        <p:spPr>
          <a:xfrm>
            <a:off x="519192" y="7709019"/>
            <a:ext cx="2390983" cy="1015663"/>
          </a:xfrm>
          <a:prstGeom prst="rect">
            <a:avLst/>
          </a:prstGeom>
          <a:noFill/>
          <a:ln>
            <a:solidFill>
              <a:schemeClr val="tx1"/>
            </a:solidFill>
          </a:ln>
        </p:spPr>
        <p:txBody>
          <a:bodyPr wrap="square" rtlCol="0">
            <a:spAutoFit/>
          </a:bodyPr>
          <a:lstStyle/>
          <a:p>
            <a:r>
              <a:rPr lang="nb-NO" sz="1200" b="1" dirty="0"/>
              <a:t>Regel for antall mulige utfall</a:t>
            </a:r>
          </a:p>
          <a:p>
            <a:r>
              <a:rPr lang="nb-NO" sz="1200" dirty="0"/>
              <a:t>For å beregne antall mulige utfall for en hendelse, kan vi multiplisere antall mulige hendelser for hvert av utfallene hendelsen består av.</a:t>
            </a:r>
          </a:p>
        </p:txBody>
      </p:sp>
      <p:sp>
        <p:nvSpPr>
          <p:cNvPr id="17" name="TekstSylinder 16">
            <a:extLst>
              <a:ext uri="{FF2B5EF4-FFF2-40B4-BE49-F238E27FC236}">
                <a16:creationId xmlns:a16="http://schemas.microsoft.com/office/drawing/2014/main" id="{BCB3A7B0-8C76-41DA-891A-3B557235BADE}"/>
              </a:ext>
            </a:extLst>
          </p:cNvPr>
          <p:cNvSpPr txBox="1"/>
          <p:nvPr/>
        </p:nvSpPr>
        <p:spPr>
          <a:xfrm>
            <a:off x="3140765" y="7709019"/>
            <a:ext cx="3458768" cy="1938992"/>
          </a:xfrm>
          <a:prstGeom prst="rect">
            <a:avLst/>
          </a:prstGeom>
          <a:noFill/>
          <a:ln>
            <a:solidFill>
              <a:schemeClr val="tx1"/>
            </a:solidFill>
          </a:ln>
        </p:spPr>
        <p:txBody>
          <a:bodyPr wrap="square" rtlCol="0">
            <a:spAutoFit/>
          </a:bodyPr>
          <a:lstStyle/>
          <a:p>
            <a:r>
              <a:rPr lang="nb-NO" sz="1200" b="1" dirty="0"/>
              <a:t>Oppgaver</a:t>
            </a:r>
          </a:p>
          <a:p>
            <a:pPr marL="228600" indent="-228600">
              <a:buFont typeface="+mj-lt"/>
              <a:buAutoNum type="arabicPeriod"/>
            </a:pPr>
            <a:r>
              <a:rPr lang="nb-NO" sz="1200" dirty="0"/>
              <a:t>Finn ut hvor stor sannsynlighet det er for å trekke et billedkort (inkludert ess) fra en vanlig kortstokk. Trenger du å tegne en tabell?</a:t>
            </a:r>
          </a:p>
          <a:p>
            <a:pPr marL="228600" indent="-228600">
              <a:buFont typeface="+mj-lt"/>
              <a:buAutoNum type="arabicPeriod"/>
            </a:pPr>
            <a:r>
              <a:rPr lang="nb-NO" sz="1200" dirty="0"/>
              <a:t>Finn ut hvor stor sannsynlighet det er for at produktet av øynene på to vanlige terninger blir 14. Trenger du å tegne en tabell?</a:t>
            </a:r>
          </a:p>
          <a:p>
            <a:pPr marL="228600" indent="-228600">
              <a:buFont typeface="+mj-lt"/>
              <a:buAutoNum type="arabicPeriod"/>
            </a:pPr>
            <a:r>
              <a:rPr lang="nb-NO" sz="1200" dirty="0"/>
              <a:t>Hva gjorde at du trengte å tegne tabell på en av oppgavene, men ikke den andre? Kan du lage en regel for når det er lurt å tegne en tabell?</a:t>
            </a:r>
          </a:p>
        </p:txBody>
      </p:sp>
      <p:sp>
        <p:nvSpPr>
          <p:cNvPr id="4" name="Plassholder for lysbildenummer 3">
            <a:extLst>
              <a:ext uri="{FF2B5EF4-FFF2-40B4-BE49-F238E27FC236}">
                <a16:creationId xmlns:a16="http://schemas.microsoft.com/office/drawing/2014/main" id="{CA873B94-DEFE-4AD5-BC6F-1D3B8BE3215C}"/>
              </a:ext>
            </a:extLst>
          </p:cNvPr>
          <p:cNvSpPr>
            <a:spLocks noGrp="1"/>
          </p:cNvSpPr>
          <p:nvPr>
            <p:ph type="sldNum" sz="quarter" idx="12"/>
          </p:nvPr>
        </p:nvSpPr>
        <p:spPr>
          <a:xfrm>
            <a:off x="4868864" y="9477734"/>
            <a:ext cx="1543050" cy="527403"/>
          </a:xfrm>
        </p:spPr>
        <p:txBody>
          <a:bodyPr/>
          <a:lstStyle/>
          <a:p>
            <a:fld id="{8BCDA449-1FD9-4B7A-9E85-B244E6DC9C56}" type="slidenum">
              <a:rPr lang="nb-NO" smtClean="0"/>
              <a:t>1</a:t>
            </a:fld>
            <a:endParaRPr lang="nb-NO"/>
          </a:p>
        </p:txBody>
      </p:sp>
    </p:spTree>
    <p:extLst>
      <p:ext uri="{BB962C8B-B14F-4D97-AF65-F5344CB8AC3E}">
        <p14:creationId xmlns:p14="http://schemas.microsoft.com/office/powerpoint/2010/main" val="267918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glassklokke&#10;&#10;Automatisk generert beskrivelse">
            <a:extLst>
              <a:ext uri="{FF2B5EF4-FFF2-40B4-BE49-F238E27FC236}">
                <a16:creationId xmlns:a16="http://schemas.microsoft.com/office/drawing/2014/main" id="{93DAB4EC-C639-4E90-B059-07371E0A6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7874" y="3146827"/>
            <a:ext cx="3048000" cy="3048000"/>
          </a:xfrm>
          <a:prstGeom prst="rect">
            <a:avLst/>
          </a:prstGeom>
        </p:spPr>
      </p:pic>
      <p:sp>
        <p:nvSpPr>
          <p:cNvPr id="2" name="Tittel 1">
            <a:extLst>
              <a:ext uri="{FF2B5EF4-FFF2-40B4-BE49-F238E27FC236}">
                <a16:creationId xmlns:a16="http://schemas.microsoft.com/office/drawing/2014/main" id="{E73A00FE-D248-4988-B1D6-ADB83C19DBD0}"/>
              </a:ext>
            </a:extLst>
          </p:cNvPr>
          <p:cNvSpPr>
            <a:spLocks noGrp="1"/>
          </p:cNvSpPr>
          <p:nvPr>
            <p:ph type="title"/>
          </p:nvPr>
        </p:nvSpPr>
        <p:spPr>
          <a:xfrm>
            <a:off x="408278" y="292992"/>
            <a:ext cx="5461139" cy="1075127"/>
          </a:xfrm>
        </p:spPr>
        <p:txBody>
          <a:bodyPr>
            <a:normAutofit fontScale="90000"/>
          </a:bodyPr>
          <a:lstStyle/>
          <a:p>
            <a:r>
              <a:rPr lang="nb-NO" sz="3200" dirty="0"/>
              <a:t>Lag en magisk krystallkule</a:t>
            </a:r>
            <a:br>
              <a:rPr lang="nb-NO" dirty="0"/>
            </a:br>
            <a:r>
              <a:rPr lang="nb-NO" sz="2000" dirty="0"/>
              <a:t>- og tilpass programmet som simulerer sannsynligheten</a:t>
            </a:r>
          </a:p>
        </p:txBody>
      </p:sp>
      <p:sp>
        <p:nvSpPr>
          <p:cNvPr id="14" name="TekstSylinder 13">
            <a:extLst>
              <a:ext uri="{FF2B5EF4-FFF2-40B4-BE49-F238E27FC236}">
                <a16:creationId xmlns:a16="http://schemas.microsoft.com/office/drawing/2014/main" id="{CAD66F9A-3E50-424D-B28B-D2561743CE3D}"/>
              </a:ext>
            </a:extLst>
          </p:cNvPr>
          <p:cNvSpPr txBox="1"/>
          <p:nvPr/>
        </p:nvSpPr>
        <p:spPr>
          <a:xfrm>
            <a:off x="439422" y="2780525"/>
            <a:ext cx="5924261" cy="461665"/>
          </a:xfrm>
          <a:prstGeom prst="rect">
            <a:avLst/>
          </a:prstGeom>
          <a:noFill/>
        </p:spPr>
        <p:txBody>
          <a:bodyPr wrap="square" rtlCol="0">
            <a:spAutoFit/>
          </a:bodyPr>
          <a:lstStyle/>
          <a:p>
            <a:r>
              <a:rPr lang="nb-NO" sz="1200" b="1" dirty="0"/>
              <a:t>Fase 1:</a:t>
            </a:r>
            <a:r>
              <a:rPr lang="nb-NO" sz="1200" dirty="0"/>
              <a:t> Finn inspirasjon til spådommene og hvordan «krystallkula» skal se ut. Hvilke materialer skal du bruke? Hvor mange spådommer skal du lage?</a:t>
            </a:r>
          </a:p>
        </p:txBody>
      </p:sp>
      <p:sp>
        <p:nvSpPr>
          <p:cNvPr id="16" name="TekstSylinder 15">
            <a:extLst>
              <a:ext uri="{FF2B5EF4-FFF2-40B4-BE49-F238E27FC236}">
                <a16:creationId xmlns:a16="http://schemas.microsoft.com/office/drawing/2014/main" id="{EB36E0C5-9B27-4E13-B8BC-5B3C10501E85}"/>
              </a:ext>
            </a:extLst>
          </p:cNvPr>
          <p:cNvSpPr txBox="1"/>
          <p:nvPr/>
        </p:nvSpPr>
        <p:spPr>
          <a:xfrm>
            <a:off x="408278" y="7565373"/>
            <a:ext cx="5915025" cy="1754326"/>
          </a:xfrm>
          <a:prstGeom prst="rect">
            <a:avLst/>
          </a:prstGeom>
          <a:noFill/>
        </p:spPr>
        <p:txBody>
          <a:bodyPr wrap="square" rtlCol="0">
            <a:spAutoFit/>
          </a:bodyPr>
          <a:lstStyle/>
          <a:p>
            <a:r>
              <a:rPr lang="nb-NO" sz="1200" b="1" dirty="0"/>
              <a:t>_________________________________________________________________________</a:t>
            </a:r>
          </a:p>
          <a:p>
            <a:endParaRPr lang="nb-NO" sz="1200" b="1" dirty="0"/>
          </a:p>
          <a:p>
            <a:r>
              <a:rPr lang="nb-NO" sz="1200" b="1" dirty="0"/>
              <a:t>Fase 4:</a:t>
            </a:r>
            <a:r>
              <a:rPr lang="nb-NO" sz="1200" dirty="0"/>
              <a:t> Test krystallkula og programmene dine. </a:t>
            </a:r>
          </a:p>
          <a:p>
            <a:r>
              <a:rPr lang="nb-NO" sz="1200" b="1" dirty="0"/>
              <a:t>Fase 5:</a:t>
            </a:r>
            <a:r>
              <a:rPr lang="nb-NO" sz="1200" dirty="0"/>
              <a:t> Virker alt slik det skal?</a:t>
            </a:r>
          </a:p>
          <a:p>
            <a:r>
              <a:rPr lang="nb-NO" sz="1200" b="1" dirty="0"/>
              <a:t>Fase 6:</a:t>
            </a:r>
            <a:r>
              <a:rPr lang="nb-NO" sz="1200" dirty="0"/>
              <a:t> Hopp gjerne tilbake til tidligere punkt og gjør forandringer for å få en best mulig krystallkule og </a:t>
            </a:r>
            <a:r>
              <a:rPr lang="nb-NO" sz="1200" dirty="0" err="1"/>
              <a:t>micro:bit-program</a:t>
            </a:r>
            <a:r>
              <a:rPr lang="nb-NO" sz="1200" dirty="0"/>
              <a:t>. Gjør gjerne endringer i simuleringsprogrammet ditt. Kan det gjøres mer effektivt eller ryddigere?</a:t>
            </a:r>
          </a:p>
          <a:p>
            <a:r>
              <a:rPr lang="nb-NO" sz="1200" b="1" dirty="0"/>
              <a:t>Fase 7: </a:t>
            </a:r>
            <a:r>
              <a:rPr lang="nb-NO" sz="1200" dirty="0"/>
              <a:t>Dokumenter hele prosessen sammen med resultatet for sannsynligheten til de forskjellige utfallene på en valgfri måte.</a:t>
            </a:r>
          </a:p>
        </p:txBody>
      </p:sp>
      <p:sp>
        <p:nvSpPr>
          <p:cNvPr id="27" name="TekstSylinder 26">
            <a:extLst>
              <a:ext uri="{FF2B5EF4-FFF2-40B4-BE49-F238E27FC236}">
                <a16:creationId xmlns:a16="http://schemas.microsoft.com/office/drawing/2014/main" id="{8FFF7D38-A050-4791-A862-A236A0B58864}"/>
              </a:ext>
            </a:extLst>
          </p:cNvPr>
          <p:cNvSpPr txBox="1"/>
          <p:nvPr/>
        </p:nvSpPr>
        <p:spPr>
          <a:xfrm>
            <a:off x="439422" y="1444968"/>
            <a:ext cx="5243572" cy="1077218"/>
          </a:xfrm>
          <a:prstGeom prst="rect">
            <a:avLst/>
          </a:prstGeom>
          <a:noFill/>
          <a:ln>
            <a:solidFill>
              <a:schemeClr val="tx1"/>
            </a:solidFill>
          </a:ln>
        </p:spPr>
        <p:txBody>
          <a:bodyPr wrap="square" rtlCol="0">
            <a:spAutoFit/>
          </a:bodyPr>
          <a:lstStyle/>
          <a:p>
            <a:r>
              <a:rPr lang="nb-NO" sz="1200" b="1" dirty="0"/>
              <a:t>Oppgave </a:t>
            </a:r>
          </a:p>
          <a:p>
            <a:endParaRPr lang="nb-NO" sz="400" b="1" dirty="0"/>
          </a:p>
          <a:p>
            <a:r>
              <a:rPr lang="nb-NO" sz="1200" dirty="0"/>
              <a:t>Bruk tilgjengelige materialer til å lage en «krystallkule» med plass til </a:t>
            </a:r>
            <a:r>
              <a:rPr lang="nb-NO" sz="1200" dirty="0" err="1"/>
              <a:t>micro:biten</a:t>
            </a:r>
            <a:r>
              <a:rPr lang="nb-NO" sz="1200" dirty="0"/>
              <a:t> inni. Den skal bruke et program som tilfeldig velger blant minst 8 spådommer. Du skal også lage et program som du kan bruke til å simulere trekning av spådommer og finne sannsynligheten for de forskjellige utfallene.</a:t>
            </a:r>
          </a:p>
        </p:txBody>
      </p:sp>
      <p:sp>
        <p:nvSpPr>
          <p:cNvPr id="29" name="TekstSylinder 28">
            <a:extLst>
              <a:ext uri="{FF2B5EF4-FFF2-40B4-BE49-F238E27FC236}">
                <a16:creationId xmlns:a16="http://schemas.microsoft.com/office/drawing/2014/main" id="{548A3246-E466-4979-A831-63E5862CFE37}"/>
              </a:ext>
            </a:extLst>
          </p:cNvPr>
          <p:cNvSpPr txBox="1"/>
          <p:nvPr/>
        </p:nvSpPr>
        <p:spPr>
          <a:xfrm>
            <a:off x="4597525" y="6156077"/>
            <a:ext cx="1766158" cy="1200329"/>
          </a:xfrm>
          <a:prstGeom prst="rect">
            <a:avLst/>
          </a:prstGeom>
          <a:noFill/>
          <a:ln>
            <a:solidFill>
              <a:schemeClr val="tx1"/>
            </a:solidFill>
          </a:ln>
        </p:spPr>
        <p:txBody>
          <a:bodyPr wrap="square" rtlCol="0">
            <a:spAutoFit/>
          </a:bodyPr>
          <a:lstStyle/>
          <a:p>
            <a:r>
              <a:rPr lang="nb-NO" sz="1200" dirty="0"/>
              <a:t>Hva tror du dette programmet gjør?</a:t>
            </a:r>
          </a:p>
          <a:p>
            <a:endParaRPr lang="nb-NO" sz="1200" dirty="0"/>
          </a:p>
          <a:p>
            <a:r>
              <a:rPr lang="nb-NO" sz="1200" dirty="0"/>
              <a:t>Hvordan kan du bruke noe av det i ditt program på </a:t>
            </a:r>
            <a:r>
              <a:rPr lang="nb-NO" sz="1200" dirty="0" err="1"/>
              <a:t>micro:biten</a:t>
            </a:r>
            <a:r>
              <a:rPr lang="nb-NO" sz="1200" dirty="0"/>
              <a:t>?</a:t>
            </a:r>
          </a:p>
        </p:txBody>
      </p:sp>
      <p:sp>
        <p:nvSpPr>
          <p:cNvPr id="7" name="TekstSylinder 6">
            <a:extLst>
              <a:ext uri="{FF2B5EF4-FFF2-40B4-BE49-F238E27FC236}">
                <a16:creationId xmlns:a16="http://schemas.microsoft.com/office/drawing/2014/main" id="{EFFB4C2F-698D-4560-9BB5-BD172B4A17F4}"/>
              </a:ext>
            </a:extLst>
          </p:cNvPr>
          <p:cNvSpPr txBox="1"/>
          <p:nvPr/>
        </p:nvSpPr>
        <p:spPr>
          <a:xfrm>
            <a:off x="439422" y="4015702"/>
            <a:ext cx="3854992" cy="1631216"/>
          </a:xfrm>
          <a:prstGeom prst="rect">
            <a:avLst/>
          </a:prstGeom>
          <a:noFill/>
        </p:spPr>
        <p:txBody>
          <a:bodyPr wrap="square" rtlCol="0">
            <a:spAutoFit/>
          </a:bodyPr>
          <a:lstStyle/>
          <a:p>
            <a:r>
              <a:rPr lang="nb-NO" sz="1200" b="1" dirty="0"/>
              <a:t>Fase 3: </a:t>
            </a:r>
            <a:r>
              <a:rPr lang="nb-NO" sz="1200" dirty="0"/>
              <a:t>Tid for å lage «krystallkula» og spådommene, i tillegg til programmene:</a:t>
            </a:r>
          </a:p>
          <a:p>
            <a:endParaRPr lang="nb-NO" sz="400" dirty="0"/>
          </a:p>
          <a:p>
            <a:pPr marL="171450" indent="-171450">
              <a:buFont typeface="Arial" panose="020B0604020202020204" pitchFamily="34" charset="0"/>
              <a:buChar char="•"/>
            </a:pPr>
            <a:r>
              <a:rPr lang="nb-NO" sz="1200" dirty="0"/>
              <a:t>Lage et program til </a:t>
            </a:r>
            <a:r>
              <a:rPr lang="nb-NO" sz="1200" dirty="0" err="1"/>
              <a:t>micro:biten</a:t>
            </a:r>
            <a:r>
              <a:rPr lang="nb-NO" sz="1200" dirty="0"/>
              <a:t> som velger tilfeldig blant spådommene dine, og viser resultatet.</a:t>
            </a:r>
          </a:p>
          <a:p>
            <a:pPr marL="171450" indent="-171450">
              <a:buFont typeface="Arial" panose="020B0604020202020204" pitchFamily="34" charset="0"/>
              <a:buChar char="•"/>
            </a:pPr>
            <a:r>
              <a:rPr lang="nb-NO" sz="1200" dirty="0"/>
              <a:t>Endre det tidligere simuleringsprogrammet ditt (fra opplegg 17) slik at det kan simulere trekking av spådommer, og beregning av sannsynligheten for de forskjellige utfallene.</a:t>
            </a:r>
          </a:p>
        </p:txBody>
      </p:sp>
      <p:pic>
        <p:nvPicPr>
          <p:cNvPr id="8" name="Bilde 7">
            <a:extLst>
              <a:ext uri="{FF2B5EF4-FFF2-40B4-BE49-F238E27FC236}">
                <a16:creationId xmlns:a16="http://schemas.microsoft.com/office/drawing/2014/main" id="{1508D525-7FD2-46EE-A57D-9C27BBE382A5}"/>
              </a:ext>
            </a:extLst>
          </p:cNvPr>
          <p:cNvPicPr>
            <a:picLocks noChangeAspect="1"/>
          </p:cNvPicPr>
          <p:nvPr/>
        </p:nvPicPr>
        <p:blipFill>
          <a:blip r:embed="rId3"/>
          <a:stretch>
            <a:fillRect/>
          </a:stretch>
        </p:blipFill>
        <p:spPr>
          <a:xfrm>
            <a:off x="439422" y="6147452"/>
            <a:ext cx="3747343" cy="1222363"/>
          </a:xfrm>
          <a:prstGeom prst="rect">
            <a:avLst/>
          </a:prstGeom>
        </p:spPr>
      </p:pic>
      <p:sp>
        <p:nvSpPr>
          <p:cNvPr id="9" name="TekstSylinder 8">
            <a:extLst>
              <a:ext uri="{FF2B5EF4-FFF2-40B4-BE49-F238E27FC236}">
                <a16:creationId xmlns:a16="http://schemas.microsoft.com/office/drawing/2014/main" id="{A24A9AB7-B8F8-4C16-8884-CBA8B6243071}"/>
              </a:ext>
            </a:extLst>
          </p:cNvPr>
          <p:cNvSpPr txBox="1"/>
          <p:nvPr/>
        </p:nvSpPr>
        <p:spPr>
          <a:xfrm>
            <a:off x="429483" y="3194728"/>
            <a:ext cx="4168042" cy="830997"/>
          </a:xfrm>
          <a:prstGeom prst="rect">
            <a:avLst/>
          </a:prstGeom>
          <a:noFill/>
        </p:spPr>
        <p:txBody>
          <a:bodyPr wrap="square" rtlCol="0">
            <a:spAutoFit/>
          </a:bodyPr>
          <a:lstStyle/>
          <a:p>
            <a:r>
              <a:rPr lang="nb-NO" sz="1200" b="1" dirty="0"/>
              <a:t>Fase 2:</a:t>
            </a:r>
            <a:r>
              <a:rPr lang="nb-NO" sz="1200" dirty="0"/>
              <a:t> Ha en </a:t>
            </a:r>
            <a:r>
              <a:rPr lang="nb-NO" sz="1200" dirty="0" err="1"/>
              <a:t>idèmyldring</a:t>
            </a:r>
            <a:r>
              <a:rPr lang="nb-NO" sz="1200" dirty="0"/>
              <a:t> for deg selv. Hvordan skal </a:t>
            </a:r>
            <a:r>
              <a:rPr lang="nb-NO" sz="1200" dirty="0" err="1"/>
              <a:t>micro:bit</a:t>
            </a:r>
            <a:r>
              <a:rPr lang="nb-NO" sz="1200" dirty="0"/>
              <a:t>- programmet ditt vise hvilken spådom som blir tilfeldig trukket? Tegn gjerne en skisse før du diskuterer med de andre. Deretter må gruppa bestemme hvordan krystallkula skal se ut. </a:t>
            </a:r>
          </a:p>
        </p:txBody>
      </p:sp>
      <p:sp>
        <p:nvSpPr>
          <p:cNvPr id="3" name="Plassholder for lysbildenummer 2">
            <a:extLst>
              <a:ext uri="{FF2B5EF4-FFF2-40B4-BE49-F238E27FC236}">
                <a16:creationId xmlns:a16="http://schemas.microsoft.com/office/drawing/2014/main" id="{710E9254-69C5-42B2-8439-A40BE0E87F03}"/>
              </a:ext>
            </a:extLst>
          </p:cNvPr>
          <p:cNvSpPr>
            <a:spLocks noGrp="1"/>
          </p:cNvSpPr>
          <p:nvPr>
            <p:ph type="sldNum" sz="quarter" idx="12"/>
          </p:nvPr>
        </p:nvSpPr>
        <p:spPr/>
        <p:txBody>
          <a:bodyPr/>
          <a:lstStyle/>
          <a:p>
            <a:fld id="{8BCDA449-1FD9-4B7A-9E85-B244E6DC9C56}" type="slidenum">
              <a:rPr lang="nb-NO" smtClean="0"/>
              <a:t>2</a:t>
            </a:fld>
            <a:endParaRPr lang="nb-NO"/>
          </a:p>
        </p:txBody>
      </p:sp>
    </p:spTree>
    <p:extLst>
      <p:ext uri="{BB962C8B-B14F-4D97-AF65-F5344CB8AC3E}">
        <p14:creationId xmlns:p14="http://schemas.microsoft.com/office/powerpoint/2010/main" val="2018448278"/>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478229</TotalTime>
  <Words>853</Words>
  <Application>Microsoft Macintosh PowerPoint</Application>
  <PresentationFormat>A4 Paper (210x297 mm)</PresentationFormat>
  <Paragraphs>109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18 - Antall mulige kombinasjoner</vt:lpstr>
      <vt:lpstr>Lag en magisk krystallkule - og tilpass programmet som simulerer sannsynligheten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1489</cp:revision>
  <dcterms:created xsi:type="dcterms:W3CDTF">2018-11-04T16:46:19Z</dcterms:created>
  <dcterms:modified xsi:type="dcterms:W3CDTF">2021-11-10T10:28:08Z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2021-08-29T11:53:39Z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884cd0fc-9aec-4c71-9a43-a2244a15ee29</vt:lpwstr>
  </property>
  <property fmtid="{D5CDD505-2E9C-101B-9397-08002B2CF9AE}" pid="9" name="MSIP_Label_531f9ef8-9444-4aee-b673-282240bf708b_ContentBits">
    <vt:lpwstr>0</vt:lpwstr>
  </property>
</Properties>
</file>