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66" r:id="rId5"/>
    <p:sldId id="365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139CB4-1F15-419C-892D-5BEAC781C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6" y="155032"/>
            <a:ext cx="5340667" cy="748502"/>
          </a:xfrm>
        </p:spPr>
        <p:txBody>
          <a:bodyPr>
            <a:normAutofit fontScale="90000"/>
          </a:bodyPr>
          <a:lstStyle/>
          <a:p>
            <a:r>
              <a:rPr lang="nb-NO" sz="2800" dirty="0"/>
              <a:t>Opplegg 21 - Frekvenstabell og sektordiagram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C60D127-AE49-4BDF-8955-64F75CDC3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87" y="4980761"/>
            <a:ext cx="2191251" cy="2106036"/>
          </a:xfrm>
          <a:prstGeom prst="rect">
            <a:avLst/>
          </a:prstGeom>
        </p:spPr>
      </p:pic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1CE89567-2C5D-4FAE-9FE8-E4CDD5F7C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67" y="914848"/>
            <a:ext cx="5915025" cy="30820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200" dirty="0"/>
              <a:t>Nå skal vi sjå på ulike </a:t>
            </a:r>
            <a:r>
              <a:rPr lang="nb-NO" sz="1200" dirty="0" err="1"/>
              <a:t>måtar</a:t>
            </a:r>
            <a:r>
              <a:rPr lang="nb-NO" sz="1200" dirty="0"/>
              <a:t> å vise fram data, med hjelp av frekvenstabell og sektordiagram.</a:t>
            </a:r>
          </a:p>
          <a:p>
            <a:pPr marL="0" indent="0">
              <a:lnSpc>
                <a:spcPct val="120000"/>
              </a:lnSpc>
              <a:buNone/>
            </a:pPr>
            <a:endParaRPr lang="nb-NO" sz="1200" dirty="0"/>
          </a:p>
          <a:p>
            <a:pPr marL="0" indent="0">
              <a:lnSpc>
                <a:spcPct val="120000"/>
              </a:lnSpc>
              <a:buNone/>
            </a:pPr>
            <a:endParaRPr lang="nb-NO" sz="1200" dirty="0"/>
          </a:p>
          <a:p>
            <a:pPr marL="0" indent="0">
              <a:lnSpc>
                <a:spcPct val="120000"/>
              </a:lnSpc>
              <a:buNone/>
            </a:pPr>
            <a:endParaRPr lang="nb-NO" sz="1200" dirty="0"/>
          </a:p>
          <a:p>
            <a:pPr marL="0" indent="0">
              <a:lnSpc>
                <a:spcPct val="120000"/>
              </a:lnSpc>
              <a:buNone/>
            </a:pPr>
            <a:endParaRPr lang="nb-NO" sz="12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2CEFFCF-827B-4772-9E52-641CD0B1D075}"/>
              </a:ext>
            </a:extLst>
          </p:cNvPr>
          <p:cNvSpPr txBox="1"/>
          <p:nvPr/>
        </p:nvSpPr>
        <p:spPr>
          <a:xfrm>
            <a:off x="471487" y="7044953"/>
            <a:ext cx="59150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___________________________________________________________________________</a:t>
            </a:r>
          </a:p>
          <a:p>
            <a:endParaRPr lang="nb-NO" sz="800" dirty="0"/>
          </a:p>
          <a:p>
            <a:r>
              <a:rPr lang="nb-NO" sz="1100" b="1" dirty="0" err="1"/>
              <a:t>Spørjeundersøkingar</a:t>
            </a:r>
            <a:r>
              <a:rPr lang="nb-NO" sz="1100" b="1" dirty="0"/>
              <a:t> – </a:t>
            </a:r>
            <a:r>
              <a:rPr lang="nb-NO" sz="1100" dirty="0"/>
              <a:t>Er </a:t>
            </a:r>
            <a:r>
              <a:rPr lang="nb-NO" sz="1100" dirty="0" err="1"/>
              <a:t>ein</a:t>
            </a:r>
            <a:r>
              <a:rPr lang="nb-NO" sz="1100" dirty="0"/>
              <a:t> metode for å samle inn data som vi kan handsame statistisk. Når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utviklar</a:t>
            </a:r>
            <a:r>
              <a:rPr lang="nb-NO" sz="1100" dirty="0"/>
              <a:t> ei </a:t>
            </a:r>
            <a:r>
              <a:rPr lang="nb-NO" sz="1100" dirty="0" err="1"/>
              <a:t>spørjeundersøking</a:t>
            </a:r>
            <a:r>
              <a:rPr lang="nb-NO" sz="1100" dirty="0"/>
              <a:t>, er det </a:t>
            </a:r>
            <a:r>
              <a:rPr lang="nb-NO" sz="1100" dirty="0" err="1"/>
              <a:t>fleire</a:t>
            </a:r>
            <a:r>
              <a:rPr lang="nb-NO" sz="1100" dirty="0"/>
              <a:t> ting </a:t>
            </a:r>
            <a:r>
              <a:rPr lang="nb-NO" sz="1100" dirty="0" err="1"/>
              <a:t>ein</a:t>
            </a:r>
            <a:r>
              <a:rPr lang="nb-NO" sz="1100" dirty="0"/>
              <a:t> bør tenke på.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1" dirty="0"/>
              <a:t>Ja-seing:</a:t>
            </a:r>
            <a:r>
              <a:rPr lang="nb-NO" sz="1100" dirty="0"/>
              <a:t> Menneske har </a:t>
            </a:r>
            <a:r>
              <a:rPr lang="nb-NO" sz="1100" dirty="0" err="1"/>
              <a:t>ein</a:t>
            </a:r>
            <a:r>
              <a:rPr lang="nb-NO" sz="1100" dirty="0"/>
              <a:t> tendens til å </a:t>
            </a:r>
            <a:r>
              <a:rPr lang="nb-NO" sz="1100" dirty="0" err="1"/>
              <a:t>vere</a:t>
            </a:r>
            <a:r>
              <a:rPr lang="nb-NO" sz="1100" dirty="0"/>
              <a:t> samd i </a:t>
            </a:r>
            <a:r>
              <a:rPr lang="nb-NO" sz="1100" dirty="0" err="1"/>
              <a:t>utsegner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får presentert. Det er </a:t>
            </a:r>
            <a:r>
              <a:rPr lang="nb-NO" sz="1100" dirty="0" err="1"/>
              <a:t>difor</a:t>
            </a:r>
            <a:r>
              <a:rPr lang="nb-NO" sz="1100" dirty="0"/>
              <a:t> best å </a:t>
            </a:r>
            <a:r>
              <a:rPr lang="nb-NO" sz="1100" dirty="0" err="1"/>
              <a:t>spørje</a:t>
            </a:r>
            <a:r>
              <a:rPr lang="nb-NO" sz="1100" dirty="0"/>
              <a:t> om same ting minst to gonger, men med motsett vinkling.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 err="1"/>
              <a:t>Eg</a:t>
            </a:r>
            <a:r>
              <a:rPr lang="nb-NO" sz="1100" dirty="0"/>
              <a:t> liker å lese bøker. / </a:t>
            </a:r>
            <a:r>
              <a:rPr lang="nb-NO" sz="1100" dirty="0" err="1"/>
              <a:t>Eg</a:t>
            </a:r>
            <a:r>
              <a:rPr lang="nb-NO" sz="1100" dirty="0"/>
              <a:t> misliker å lese bøker.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100" dirty="0" err="1"/>
              <a:t>Eg</a:t>
            </a:r>
            <a:r>
              <a:rPr lang="nb-NO" sz="1100" dirty="0"/>
              <a:t> synes det er </a:t>
            </a:r>
            <a:r>
              <a:rPr lang="nb-NO" sz="1100" dirty="0" err="1"/>
              <a:t>spennande</a:t>
            </a:r>
            <a:r>
              <a:rPr lang="nb-NO" sz="1100" dirty="0"/>
              <a:t> å finne ut av ting </a:t>
            </a:r>
            <a:r>
              <a:rPr lang="nb-NO" sz="1100" dirty="0" err="1"/>
              <a:t>eg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veit. / </a:t>
            </a:r>
            <a:r>
              <a:rPr lang="nb-NO" sz="1100" dirty="0" err="1"/>
              <a:t>Eg</a:t>
            </a:r>
            <a:r>
              <a:rPr lang="nb-NO" sz="1100" dirty="0"/>
              <a:t> er </a:t>
            </a:r>
            <a:r>
              <a:rPr lang="nb-NO" sz="1100" dirty="0" err="1"/>
              <a:t>ikkje</a:t>
            </a:r>
            <a:r>
              <a:rPr lang="nb-NO" sz="1100" dirty="0"/>
              <a:t> spesielt nyfiken.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b="1" dirty="0"/>
              <a:t>Skala:</a:t>
            </a:r>
            <a:r>
              <a:rPr lang="nb-NO" sz="1100" dirty="0"/>
              <a:t> Ofte </a:t>
            </a:r>
            <a:r>
              <a:rPr lang="nb-NO" sz="1100" dirty="0" err="1"/>
              <a:t>nyttar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det som </a:t>
            </a:r>
            <a:r>
              <a:rPr lang="nb-NO" sz="1100" dirty="0" err="1"/>
              <a:t>kallest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likert</a:t>
            </a:r>
            <a:r>
              <a:rPr lang="nb-NO" sz="1100" dirty="0"/>
              <a:t>-skala eller graderingsskala. Da har </a:t>
            </a:r>
            <a:r>
              <a:rPr lang="nb-NO" sz="1100" dirty="0" err="1"/>
              <a:t>ein</a:t>
            </a:r>
            <a:r>
              <a:rPr lang="nb-NO" sz="1100" dirty="0"/>
              <a:t> gjerne svaralternativ som </a:t>
            </a:r>
            <a:r>
              <a:rPr lang="nb-NO" sz="1100" dirty="0" err="1"/>
              <a:t>ueinig</a:t>
            </a:r>
            <a:r>
              <a:rPr lang="nb-NO" sz="1100" dirty="0"/>
              <a:t>, litt </a:t>
            </a:r>
            <a:r>
              <a:rPr lang="nb-NO" sz="1100" dirty="0" err="1"/>
              <a:t>ueinig</a:t>
            </a:r>
            <a:r>
              <a:rPr lang="nb-NO" sz="1100" dirty="0"/>
              <a:t>, nøytral, litt </a:t>
            </a:r>
            <a:r>
              <a:rPr lang="nb-NO" sz="1100" dirty="0" err="1"/>
              <a:t>einig</a:t>
            </a:r>
            <a:r>
              <a:rPr lang="nb-NO" sz="1100" dirty="0"/>
              <a:t> og </a:t>
            </a:r>
            <a:r>
              <a:rPr lang="nb-NO" sz="1100" dirty="0" err="1"/>
              <a:t>einig</a:t>
            </a:r>
            <a:r>
              <a:rPr lang="nb-NO" sz="1100" dirty="0"/>
              <a:t>, i tillegg til veit </a:t>
            </a:r>
            <a:r>
              <a:rPr lang="nb-NO" sz="1100" dirty="0" err="1"/>
              <a:t>ikkje</a:t>
            </a:r>
            <a:r>
              <a:rPr lang="nb-NO" sz="1100" dirty="0"/>
              <a:t>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15DF627-2ED4-4E2F-9ED0-8AD292EDCF24}"/>
              </a:ext>
            </a:extLst>
          </p:cNvPr>
          <p:cNvSpPr txBox="1"/>
          <p:nvPr/>
        </p:nvSpPr>
        <p:spPr>
          <a:xfrm>
            <a:off x="471488" y="3089456"/>
            <a:ext cx="5908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Sektordiagram – </a:t>
            </a:r>
            <a:r>
              <a:rPr lang="nb-NO" sz="1200" dirty="0" err="1"/>
              <a:t>Passar</a:t>
            </a:r>
            <a:r>
              <a:rPr lang="nb-NO" sz="1200" dirty="0"/>
              <a:t> for å vise fram </a:t>
            </a:r>
            <a:r>
              <a:rPr lang="nb-NO" sz="1200" dirty="0" err="1"/>
              <a:t>eit</a:t>
            </a:r>
            <a:r>
              <a:rPr lang="nb-NO" sz="1200" dirty="0"/>
              <a:t> datasett med et avgrensa tal på </a:t>
            </a:r>
            <a:r>
              <a:rPr lang="nb-NO" sz="1200" dirty="0" err="1"/>
              <a:t>verdiar</a:t>
            </a:r>
            <a:r>
              <a:rPr lang="nb-NO" sz="1200" dirty="0"/>
              <a:t> eller </a:t>
            </a:r>
            <a:r>
              <a:rPr lang="nb-NO" sz="1200" dirty="0" err="1"/>
              <a:t>kategoriar</a:t>
            </a:r>
            <a:r>
              <a:rPr lang="nb-NO" sz="1200" dirty="0"/>
              <a:t>. Det </a:t>
            </a:r>
            <a:r>
              <a:rPr lang="nb-NO" sz="1200" dirty="0" err="1"/>
              <a:t>passar</a:t>
            </a:r>
            <a:r>
              <a:rPr lang="nb-NO" sz="1200" dirty="0"/>
              <a:t> i sko-dømet vårt, der alle </a:t>
            </a:r>
            <a:r>
              <a:rPr lang="nb-NO" sz="1200" dirty="0" err="1"/>
              <a:t>verdiane</a:t>
            </a:r>
            <a:r>
              <a:rPr lang="nb-NO" sz="1200" dirty="0"/>
              <a:t> er </a:t>
            </a:r>
            <a:r>
              <a:rPr lang="nb-NO" sz="1200" dirty="0" err="1"/>
              <a:t>frå</a:t>
            </a:r>
            <a:r>
              <a:rPr lang="nb-NO" sz="1200" dirty="0"/>
              <a:t> 36 til 44. Det viser kor stor andel kvar måleverdi </a:t>
            </a:r>
            <a:r>
              <a:rPr lang="nb-NO" sz="1200" dirty="0" err="1"/>
              <a:t>svarar</a:t>
            </a:r>
            <a:r>
              <a:rPr lang="nb-NO" sz="1200" dirty="0"/>
              <a:t> til.</a:t>
            </a:r>
          </a:p>
          <a:p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266520E-7726-40A2-A0CE-8B58805700BA}"/>
              </a:ext>
            </a:extLst>
          </p:cNvPr>
          <p:cNvSpPr txBox="1"/>
          <p:nvPr/>
        </p:nvSpPr>
        <p:spPr>
          <a:xfrm>
            <a:off x="506567" y="1234365"/>
            <a:ext cx="26593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Frekvenstabell – </a:t>
            </a:r>
            <a:r>
              <a:rPr lang="nb-NO" sz="1200" dirty="0" err="1"/>
              <a:t>Passar</a:t>
            </a:r>
            <a:r>
              <a:rPr lang="nb-NO" sz="1200" dirty="0"/>
              <a:t> for å vise fram </a:t>
            </a:r>
            <a:r>
              <a:rPr lang="nb-NO" sz="1200" dirty="0" err="1"/>
              <a:t>eit</a:t>
            </a:r>
            <a:r>
              <a:rPr lang="nb-NO" sz="1200" dirty="0"/>
              <a:t> datasett med </a:t>
            </a:r>
            <a:r>
              <a:rPr lang="nb-NO" sz="1200" dirty="0" err="1"/>
              <a:t>eit</a:t>
            </a:r>
            <a:r>
              <a:rPr lang="nb-NO" sz="1200" dirty="0"/>
              <a:t> avgrensa tal på </a:t>
            </a:r>
            <a:r>
              <a:rPr lang="nb-NO" sz="1200" dirty="0" err="1"/>
              <a:t>verdiar</a:t>
            </a:r>
            <a:r>
              <a:rPr lang="nb-NO" sz="1200" dirty="0"/>
              <a:t>. Vi tel opp kor mange vi har av kvar måling og ordner det i </a:t>
            </a:r>
            <a:r>
              <a:rPr lang="nb-NO" sz="1200" dirty="0" err="1"/>
              <a:t>ein</a:t>
            </a:r>
            <a:r>
              <a:rPr lang="nb-NO" sz="1200" dirty="0"/>
              <a:t> tabell. Kor mange vi har av kvar måling blir kalla frekvensen til målinga. I  sko-dømet vårt er frekvensen til </a:t>
            </a:r>
            <a:r>
              <a:rPr lang="nb-NO" sz="1200" dirty="0" err="1"/>
              <a:t>skostorleik</a:t>
            </a:r>
            <a:r>
              <a:rPr lang="nb-NO" sz="1200" dirty="0"/>
              <a:t> 39 lik 5. Frekvenstabellen for sko-dømet blir slik.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C9C5DC0-6E47-4B40-BB87-9EA56D4C5241}"/>
              </a:ext>
            </a:extLst>
          </p:cNvPr>
          <p:cNvSpPr txBox="1"/>
          <p:nvPr/>
        </p:nvSpPr>
        <p:spPr>
          <a:xfrm>
            <a:off x="471487" y="3728132"/>
            <a:ext cx="5728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Vi </a:t>
            </a:r>
            <a:r>
              <a:rPr lang="nb-NO" sz="1200" dirty="0" err="1"/>
              <a:t>nyttar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frekvenstabell som utgangspunkt for å lage </a:t>
            </a:r>
            <a:r>
              <a:rPr lang="nb-NO" sz="1200" dirty="0" err="1"/>
              <a:t>eit</a:t>
            </a:r>
            <a:r>
              <a:rPr lang="nb-NO" sz="1200" dirty="0"/>
              <a:t> sektordiagram.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reknar</a:t>
            </a:r>
            <a:r>
              <a:rPr lang="nb-NO" sz="1200" dirty="0"/>
              <a:t> ut kor stor brøkdel kvar måling svarer til – kor stor del av </a:t>
            </a:r>
            <a:r>
              <a:rPr lang="nb-NO" sz="1200" dirty="0" err="1"/>
              <a:t>lærarane</a:t>
            </a:r>
            <a:r>
              <a:rPr lang="nb-NO" sz="1200" dirty="0"/>
              <a:t> som har kvar </a:t>
            </a:r>
            <a:r>
              <a:rPr lang="nb-NO" sz="1200" dirty="0" err="1"/>
              <a:t>skostorleik</a:t>
            </a:r>
            <a:r>
              <a:rPr lang="nb-NO" sz="1200" dirty="0"/>
              <a:t>. Denne brøkdelen kan vi multiplisere med vinkelsummen for </a:t>
            </a:r>
            <a:r>
              <a:rPr lang="nb-NO" sz="1200" dirty="0" err="1"/>
              <a:t>ein</a:t>
            </a:r>
            <a:r>
              <a:rPr lang="nb-NO" sz="1200" dirty="0"/>
              <a:t> sirkel, for da finn vi ut kor mange grader av sirkelen kvar </a:t>
            </a:r>
            <a:r>
              <a:rPr lang="nb-NO" sz="1200" dirty="0" err="1"/>
              <a:t>skostorleik</a:t>
            </a:r>
            <a:r>
              <a:rPr lang="nb-NO" sz="1200" dirty="0"/>
              <a:t> svarer til. Da kan vi til slutt </a:t>
            </a:r>
            <a:r>
              <a:rPr lang="nb-NO" sz="1200" dirty="0" err="1"/>
              <a:t>teikne</a:t>
            </a:r>
            <a:r>
              <a:rPr lang="nb-NO" sz="1200" dirty="0"/>
              <a:t> sektordiagrammet, og merke av storleiken på alle kakestykka vi </a:t>
            </a:r>
            <a:r>
              <a:rPr lang="nb-NO" sz="1200" dirty="0" err="1"/>
              <a:t>rekna</a:t>
            </a:r>
            <a:r>
              <a:rPr lang="nb-NO" sz="1200" dirty="0"/>
              <a:t> ut storleiken på, med hjelp av ei gradskive.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03F1F9-2925-4545-A6B6-E47CCAF3F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41" y="4980761"/>
            <a:ext cx="2659338" cy="2122052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EEA3D473-6BA2-4115-A2DC-688DABB42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313" y="1247221"/>
            <a:ext cx="1347399" cy="172861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5EB6AFA-D9D8-4E5E-9126-963AB219AB08}"/>
              </a:ext>
            </a:extLst>
          </p:cNvPr>
          <p:cNvSpPr txBox="1"/>
          <p:nvPr/>
        </p:nvSpPr>
        <p:spPr>
          <a:xfrm>
            <a:off x="3870504" y="8911459"/>
            <a:ext cx="2516009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</a:t>
            </a:r>
            <a:r>
              <a:rPr lang="nb-NO" sz="1100" b="1" dirty="0"/>
              <a:t>:</a:t>
            </a:r>
            <a:r>
              <a:rPr lang="nb-NO" sz="1100" dirty="0"/>
              <a:t> </a:t>
            </a:r>
            <a:r>
              <a:rPr lang="nb-NO" sz="1100" dirty="0" err="1"/>
              <a:t>Kvifor</a:t>
            </a:r>
            <a:r>
              <a:rPr lang="nb-NO" sz="1100" dirty="0"/>
              <a:t> trur de at det er </a:t>
            </a:r>
            <a:r>
              <a:rPr lang="nb-NO" sz="1100" dirty="0" err="1"/>
              <a:t>vanleg</a:t>
            </a:r>
            <a:r>
              <a:rPr lang="nb-NO" sz="1100" dirty="0"/>
              <a:t> med </a:t>
            </a:r>
            <a:r>
              <a:rPr lang="nb-NO" sz="1100" dirty="0" err="1"/>
              <a:t>likert</a:t>
            </a:r>
            <a:r>
              <a:rPr lang="nb-NO" sz="1100" dirty="0"/>
              <a:t>-skala? Kva meiner  de om dømet? Er det et godt eller </a:t>
            </a:r>
            <a:r>
              <a:rPr lang="nb-NO" sz="1100" dirty="0" err="1"/>
              <a:t>dårleg</a:t>
            </a:r>
            <a:r>
              <a:rPr lang="nb-NO" sz="1100" dirty="0"/>
              <a:t> døme?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63556A2-5FBD-4375-835F-8681DF18BA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141" y="8916275"/>
            <a:ext cx="2418246" cy="461665"/>
          </a:xfrm>
          <a:prstGeom prst="rect">
            <a:avLst/>
          </a:prstGeom>
        </p:spPr>
      </p:pic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D2D01B06-26D0-4B0D-B0C5-9C2A14784122}"/>
              </a:ext>
            </a:extLst>
          </p:cNvPr>
          <p:cNvCxnSpPr>
            <a:cxnSpLocks/>
          </p:cNvCxnSpPr>
          <p:nvPr/>
        </p:nvCxnSpPr>
        <p:spPr>
          <a:xfrm flipH="1" flipV="1">
            <a:off x="3139871" y="9175760"/>
            <a:ext cx="587098" cy="25201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9C70535-6FA0-4B8E-8406-BDDEAEA3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251247"/>
            <a:ext cx="1543050" cy="527403"/>
          </a:xfrm>
        </p:spPr>
        <p:txBody>
          <a:bodyPr/>
          <a:lstStyle/>
          <a:p>
            <a:r>
              <a:rPr lang="nb-NO" dirty="0"/>
              <a:t>i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795161A-A26C-44D6-B135-2EF5DBAD7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266" y="111852"/>
            <a:ext cx="1340237" cy="556198"/>
          </a:xfrm>
          <a:prstGeom prst="rect">
            <a:avLst/>
          </a:prstGeom>
        </p:spPr>
      </p:pic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509EAABE-635C-46D3-A247-F1B51811D910}"/>
              </a:ext>
            </a:extLst>
          </p:cNvPr>
          <p:cNvCxnSpPr>
            <a:cxnSpLocks/>
          </p:cNvCxnSpPr>
          <p:nvPr/>
        </p:nvCxnSpPr>
        <p:spPr>
          <a:xfrm flipV="1">
            <a:off x="1931937" y="2826508"/>
            <a:ext cx="1430070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09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A4ED86-E345-4991-96DA-402F4CC3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63" y="263353"/>
            <a:ext cx="5445531" cy="825766"/>
          </a:xfrm>
        </p:spPr>
        <p:txBody>
          <a:bodyPr>
            <a:normAutofit/>
          </a:bodyPr>
          <a:lstStyle/>
          <a:p>
            <a:r>
              <a:rPr lang="nb-NO" sz="3600" dirty="0"/>
              <a:t>   Lag ei </a:t>
            </a:r>
            <a:r>
              <a:rPr lang="nb-NO" sz="3600" dirty="0" err="1"/>
              <a:t>spørjeundersøking</a:t>
            </a:r>
            <a:endParaRPr lang="nb-NO" sz="20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D02AA41-71FA-4A34-AAEA-F01E9024E9F4}"/>
              </a:ext>
            </a:extLst>
          </p:cNvPr>
          <p:cNvSpPr txBox="1"/>
          <p:nvPr/>
        </p:nvSpPr>
        <p:spPr>
          <a:xfrm>
            <a:off x="478463" y="1261496"/>
            <a:ext cx="5445530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b="1" dirty="0"/>
          </a:p>
          <a:p>
            <a:r>
              <a:rPr lang="nb-NO" sz="1200" dirty="0"/>
              <a:t>Design ei </a:t>
            </a:r>
            <a:r>
              <a:rPr lang="nb-NO" sz="1200" dirty="0" err="1"/>
              <a:t>spørjeundersøking</a:t>
            </a:r>
            <a:r>
              <a:rPr lang="nb-NO" sz="1200" dirty="0"/>
              <a:t> som </a:t>
            </a:r>
            <a:r>
              <a:rPr lang="nb-NO" sz="1200" dirty="0" err="1"/>
              <a:t>samlar</a:t>
            </a:r>
            <a:r>
              <a:rPr lang="nb-NO" sz="1200" dirty="0"/>
              <a:t> inn data, og samle resultata i </a:t>
            </a:r>
            <a:r>
              <a:rPr lang="nb-NO" sz="1200" dirty="0" err="1"/>
              <a:t>ein</a:t>
            </a:r>
            <a:r>
              <a:rPr lang="nb-NO" sz="1200" dirty="0"/>
              <a:t> frekvenstabell og </a:t>
            </a:r>
            <a:r>
              <a:rPr lang="nb-NO" sz="1200" dirty="0" err="1"/>
              <a:t>eit</a:t>
            </a:r>
            <a:r>
              <a:rPr lang="nb-NO" sz="1200" dirty="0"/>
              <a:t> sektordiagram, for minst </a:t>
            </a:r>
            <a:r>
              <a:rPr lang="nb-NO" sz="1200" dirty="0" err="1"/>
              <a:t>eitt</a:t>
            </a:r>
            <a:r>
              <a:rPr lang="nb-NO" sz="1200" dirty="0"/>
              <a:t> spørsmål. Lag </a:t>
            </a:r>
            <a:r>
              <a:rPr lang="nb-NO" sz="1200" dirty="0" err="1"/>
              <a:t>eit</a:t>
            </a:r>
            <a:r>
              <a:rPr lang="nb-NO" sz="1200" dirty="0"/>
              <a:t> program som </a:t>
            </a:r>
            <a:r>
              <a:rPr lang="nb-NO" sz="1200" dirty="0" err="1"/>
              <a:t>bereknar</a:t>
            </a:r>
            <a:r>
              <a:rPr lang="nb-NO" sz="1200" dirty="0"/>
              <a:t> </a:t>
            </a:r>
            <a:r>
              <a:rPr lang="nb-NO" sz="1200" dirty="0" err="1"/>
              <a:t>vinklar</a:t>
            </a:r>
            <a:r>
              <a:rPr lang="nb-NO" sz="1200" dirty="0"/>
              <a:t> til sektordiagrammet ut </a:t>
            </a:r>
            <a:r>
              <a:rPr lang="nb-NO" sz="1200" dirty="0" err="1"/>
              <a:t>frå</a:t>
            </a:r>
            <a:r>
              <a:rPr lang="nb-NO" sz="1200" dirty="0"/>
              <a:t> </a:t>
            </a:r>
            <a:r>
              <a:rPr lang="nb-NO" sz="1200" dirty="0" err="1"/>
              <a:t>tala</a:t>
            </a:r>
            <a:r>
              <a:rPr lang="nb-NO" sz="1200" dirty="0"/>
              <a:t> i frekvenstabellen. Bruk resultata som </a:t>
            </a:r>
            <a:r>
              <a:rPr lang="nb-NO" sz="1200" dirty="0" err="1"/>
              <a:t>ein</a:t>
            </a:r>
            <a:r>
              <a:rPr lang="nb-NO" sz="1200" dirty="0"/>
              <a:t> del av statistikkutstillinga </a:t>
            </a:r>
            <a:r>
              <a:rPr lang="nb-NO" sz="1200" dirty="0" err="1"/>
              <a:t>dykkar</a:t>
            </a:r>
            <a:r>
              <a:rPr lang="nb-NO" sz="1200" dirty="0"/>
              <a:t>, med ei utgreiing om undersøkinga og resultatet.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0AB47033-FC05-4F1F-9DED-D47E132898EB}"/>
              </a:ext>
            </a:extLst>
          </p:cNvPr>
          <p:cNvSpPr txBox="1">
            <a:spLocks/>
          </p:cNvSpPr>
          <p:nvPr/>
        </p:nvSpPr>
        <p:spPr>
          <a:xfrm>
            <a:off x="471485" y="2840287"/>
            <a:ext cx="5915025" cy="2672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1: Undersøke og finne informasjon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Undersøk gjerne kva for </a:t>
            </a:r>
            <a:r>
              <a:rPr lang="nb-NO" sz="1200" dirty="0" err="1"/>
              <a:t>nokre</a:t>
            </a:r>
            <a:r>
              <a:rPr lang="nb-NO" sz="1200" dirty="0"/>
              <a:t> ulike </a:t>
            </a:r>
            <a:r>
              <a:rPr lang="nb-NO" sz="1200" dirty="0" err="1"/>
              <a:t>typar</a:t>
            </a:r>
            <a:r>
              <a:rPr lang="nb-NO" sz="1200" dirty="0"/>
              <a:t> data som kan </a:t>
            </a:r>
            <a:r>
              <a:rPr lang="nb-NO" sz="1200" dirty="0" err="1"/>
              <a:t>vere</a:t>
            </a:r>
            <a:r>
              <a:rPr lang="nb-NO" sz="1200" dirty="0"/>
              <a:t> fornuftig å samle inn? Er det </a:t>
            </a:r>
            <a:r>
              <a:rPr lang="nb-NO" sz="1200" dirty="0" err="1"/>
              <a:t>noko</a:t>
            </a:r>
            <a:r>
              <a:rPr lang="nb-NO" sz="1200" dirty="0"/>
              <a:t> spesielt de ønsker å finne ut av? Kva slags spørsmål kan </a:t>
            </a:r>
            <a:r>
              <a:rPr lang="nb-NO" sz="1200" dirty="0" err="1"/>
              <a:t>vere</a:t>
            </a:r>
            <a:r>
              <a:rPr lang="nb-NO" sz="1200" dirty="0"/>
              <a:t> bra å bruke?</a:t>
            </a:r>
          </a:p>
          <a:p>
            <a:pPr marL="0" indent="0">
              <a:buNone/>
            </a:pPr>
            <a:r>
              <a:rPr lang="nb-NO" sz="1200" u="sng" dirty="0"/>
              <a:t>Framlegg til datainnsamling – ulike </a:t>
            </a:r>
            <a:r>
              <a:rPr lang="nb-NO" sz="1200" u="sng" dirty="0" err="1"/>
              <a:t>typar</a:t>
            </a:r>
            <a:r>
              <a:rPr lang="nb-NO" sz="1200" u="sng" dirty="0"/>
              <a:t> spørsmål</a:t>
            </a:r>
          </a:p>
          <a:p>
            <a:pPr marL="0" indent="0">
              <a:buNone/>
            </a:pPr>
            <a:r>
              <a:rPr lang="nb-NO" sz="1200" dirty="0"/>
              <a:t>Kor mange </a:t>
            </a:r>
            <a:r>
              <a:rPr lang="nb-NO" sz="1200" dirty="0" err="1"/>
              <a:t>ein</a:t>
            </a:r>
            <a:r>
              <a:rPr lang="nb-NO" sz="1200" dirty="0"/>
              <a:t> har av </a:t>
            </a:r>
            <a:r>
              <a:rPr lang="nb-NO" sz="1200" dirty="0" err="1"/>
              <a:t>noko</a:t>
            </a:r>
            <a:r>
              <a:rPr lang="nb-NO" sz="1200" dirty="0"/>
              <a:t> (</a:t>
            </a:r>
            <a:r>
              <a:rPr lang="nb-NO" sz="1200" dirty="0" err="1"/>
              <a:t>talet</a:t>
            </a:r>
            <a:r>
              <a:rPr lang="nb-NO" sz="1200" dirty="0"/>
              <a:t> på):</a:t>
            </a:r>
          </a:p>
          <a:p>
            <a:r>
              <a:rPr lang="nb-NO" sz="1200" dirty="0"/>
              <a:t>Søsken, </a:t>
            </a:r>
            <a:r>
              <a:rPr lang="nb-NO" sz="1200" dirty="0" err="1"/>
              <a:t>skjermar</a:t>
            </a:r>
            <a:r>
              <a:rPr lang="nb-NO" sz="1200" dirty="0"/>
              <a:t> i heimen, bøker i heimen o.l.</a:t>
            </a:r>
          </a:p>
          <a:p>
            <a:pPr marL="0" indent="0">
              <a:buNone/>
            </a:pPr>
            <a:r>
              <a:rPr lang="nb-NO" sz="1200" dirty="0"/>
              <a:t>Kor tilfreds/</a:t>
            </a:r>
            <a:r>
              <a:rPr lang="nb-NO" sz="1200" dirty="0" err="1"/>
              <a:t>ikkje</a:t>
            </a:r>
            <a:r>
              <a:rPr lang="nb-NO" sz="1200" dirty="0"/>
              <a:t> tilfreds </a:t>
            </a:r>
            <a:r>
              <a:rPr lang="nb-NO" sz="1200" dirty="0" err="1"/>
              <a:t>ein</a:t>
            </a:r>
            <a:r>
              <a:rPr lang="nb-NO" sz="1200" dirty="0"/>
              <a:t> er med </a:t>
            </a:r>
            <a:r>
              <a:rPr lang="nb-NO" sz="1200" dirty="0" err="1"/>
              <a:t>noko</a:t>
            </a:r>
            <a:endParaRPr lang="nb-NO" sz="1200" dirty="0"/>
          </a:p>
          <a:p>
            <a:r>
              <a:rPr lang="nb-NO" sz="1200" dirty="0" err="1"/>
              <a:t>Fritidsaktivitetar</a:t>
            </a:r>
            <a:r>
              <a:rPr lang="nb-NO" sz="1200" dirty="0"/>
              <a:t>, leksene, klimapolitikk o.l.</a:t>
            </a:r>
          </a:p>
          <a:p>
            <a:pPr marL="0" indent="0">
              <a:buNone/>
            </a:pPr>
            <a:r>
              <a:rPr lang="nb-NO" sz="1200" dirty="0"/>
              <a:t>Kor villig </a:t>
            </a:r>
            <a:r>
              <a:rPr lang="nb-NO" sz="1200" dirty="0" err="1"/>
              <a:t>ein</a:t>
            </a:r>
            <a:r>
              <a:rPr lang="nb-NO" sz="1200" dirty="0"/>
              <a:t> er til å endre på </a:t>
            </a:r>
            <a:r>
              <a:rPr lang="nb-NO" sz="1200" dirty="0" err="1"/>
              <a:t>noko</a:t>
            </a:r>
            <a:endParaRPr lang="nb-NO" sz="1200" dirty="0"/>
          </a:p>
          <a:p>
            <a:pPr marL="0" indent="0">
              <a:buNone/>
            </a:pPr>
            <a:r>
              <a:rPr lang="nb-NO" sz="1200" dirty="0" err="1"/>
              <a:t>Talet</a:t>
            </a:r>
            <a:r>
              <a:rPr lang="nb-NO" sz="1200" dirty="0"/>
              <a:t> på flyreiser, kaste mindre mat, senke forbruket sitt o.l.</a:t>
            </a:r>
          </a:p>
          <a:p>
            <a:endParaRPr lang="nb-NO" sz="12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4B3D852-79FC-4201-88C9-7E923F00FA62}"/>
              </a:ext>
            </a:extLst>
          </p:cNvPr>
          <p:cNvSpPr txBox="1"/>
          <p:nvPr/>
        </p:nvSpPr>
        <p:spPr>
          <a:xfrm>
            <a:off x="478462" y="7227494"/>
            <a:ext cx="3283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Planlegg gjennomføringa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sz="1200" dirty="0"/>
              <a:t> Anslå kor lang tid kvar del tar.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sz="1200" dirty="0"/>
              <a:t> Har de tid til å </a:t>
            </a:r>
            <a:r>
              <a:rPr lang="nb-NO" sz="1200" dirty="0" err="1"/>
              <a:t>spørje</a:t>
            </a:r>
            <a:r>
              <a:rPr lang="nb-NO" sz="1200" dirty="0"/>
              <a:t> alle spørsmåla?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sz="1200" dirty="0"/>
              <a:t> Dersom </a:t>
            </a:r>
            <a:r>
              <a:rPr lang="nb-NO" sz="1200" dirty="0" err="1"/>
              <a:t>ikkje</a:t>
            </a:r>
            <a:r>
              <a:rPr lang="nb-NO" sz="1200" dirty="0"/>
              <a:t>, kva skal de kutte ut?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sz="1200" dirty="0"/>
              <a:t> Korleis skal de dele inn svaralternativa?</a:t>
            </a:r>
          </a:p>
          <a:p>
            <a:pPr lvl="1">
              <a:buFont typeface="Calibri" panose="020F0502020204030204" pitchFamily="34" charset="0"/>
              <a:buChar char="−"/>
            </a:pPr>
            <a:endParaRPr lang="nb-NO" sz="1200" dirty="0"/>
          </a:p>
          <a:p>
            <a:r>
              <a:rPr lang="nb-NO" sz="1200" dirty="0"/>
              <a:t>Følg resten av </a:t>
            </a:r>
            <a:r>
              <a:rPr lang="nb-NO" sz="1200" dirty="0" err="1"/>
              <a:t>fasane</a:t>
            </a:r>
            <a:r>
              <a:rPr lang="nb-NO" sz="1200" dirty="0"/>
              <a:t> for å </a:t>
            </a:r>
            <a:r>
              <a:rPr lang="nb-NO" sz="1200" dirty="0" err="1"/>
              <a:t>gjere</a:t>
            </a:r>
            <a:r>
              <a:rPr lang="nb-NO" sz="1200" dirty="0"/>
              <a:t> </a:t>
            </a:r>
            <a:r>
              <a:rPr lang="nb-NO" sz="1200" dirty="0" err="1"/>
              <a:t>oppgåva</a:t>
            </a:r>
            <a:r>
              <a:rPr lang="nb-NO" sz="1200" dirty="0"/>
              <a:t> ferdig.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D0481A2-ED8B-4084-9531-4E1F6BB8D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FCC7E2B2-CC9C-4A65-BAF1-C26C7821C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20" y="3747599"/>
            <a:ext cx="1760940" cy="1174547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999ED250-E0CE-4A69-97A6-D758AE04A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21" y="8091927"/>
            <a:ext cx="1760940" cy="104599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2DD1330-E647-4E8B-82F8-881832C09896}"/>
              </a:ext>
            </a:extLst>
          </p:cNvPr>
          <p:cNvSpPr txBox="1"/>
          <p:nvPr/>
        </p:nvSpPr>
        <p:spPr>
          <a:xfrm>
            <a:off x="3979817" y="5553923"/>
            <a:ext cx="2220143" cy="218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Etikk</a:t>
            </a:r>
          </a:p>
          <a:p>
            <a:endParaRPr lang="nb-NO" sz="400" b="1" dirty="0"/>
          </a:p>
          <a:p>
            <a:r>
              <a:rPr lang="nb-NO" sz="1200" dirty="0"/>
              <a:t>Pass på at du </a:t>
            </a:r>
            <a:r>
              <a:rPr lang="nb-NO" sz="1200" dirty="0" err="1"/>
              <a:t>ikkje</a:t>
            </a:r>
            <a:r>
              <a:rPr lang="nb-NO" sz="1200" dirty="0"/>
              <a:t> spør om </a:t>
            </a:r>
            <a:r>
              <a:rPr lang="nb-NO" sz="1200" dirty="0" err="1"/>
              <a:t>noko</a:t>
            </a:r>
            <a:r>
              <a:rPr lang="nb-NO" sz="1200" dirty="0"/>
              <a:t> som </a:t>
            </a:r>
            <a:r>
              <a:rPr lang="nb-NO" sz="1200" dirty="0" err="1"/>
              <a:t>kjennest</a:t>
            </a:r>
            <a:r>
              <a:rPr lang="nb-NO" sz="1200" dirty="0"/>
              <a:t> negativt eller sensitivt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personar</a:t>
            </a:r>
            <a:r>
              <a:rPr lang="nb-NO" sz="1200" dirty="0"/>
              <a:t>.</a:t>
            </a:r>
          </a:p>
          <a:p>
            <a:endParaRPr lang="nb-NO" sz="400" dirty="0"/>
          </a:p>
          <a:p>
            <a:r>
              <a:rPr lang="nb-NO" sz="1200" dirty="0"/>
              <a:t>Det må og </a:t>
            </a:r>
            <a:r>
              <a:rPr lang="nb-NO" sz="1200" dirty="0" err="1"/>
              <a:t>vere</a:t>
            </a:r>
            <a:r>
              <a:rPr lang="nb-NO" sz="1200" dirty="0"/>
              <a:t> helt frivillig å svare på </a:t>
            </a:r>
            <a:r>
              <a:rPr lang="nb-NO" sz="1200" dirty="0" err="1"/>
              <a:t>spørjeundersøkinga</a:t>
            </a:r>
            <a:r>
              <a:rPr lang="nb-NO" sz="1200" dirty="0"/>
              <a:t>.</a:t>
            </a:r>
          </a:p>
          <a:p>
            <a:endParaRPr lang="nb-NO" sz="400" dirty="0"/>
          </a:p>
          <a:p>
            <a:r>
              <a:rPr lang="nb-NO" sz="1200" dirty="0"/>
              <a:t>Kan hende kan undersøkinga </a:t>
            </a:r>
            <a:r>
              <a:rPr lang="nb-NO" sz="1200" dirty="0" err="1"/>
              <a:t>vere</a:t>
            </a:r>
            <a:r>
              <a:rPr lang="nb-NO" sz="1200" dirty="0"/>
              <a:t> anonym?</a:t>
            </a:r>
          </a:p>
          <a:p>
            <a:endParaRPr lang="nb-NO" sz="400" dirty="0"/>
          </a:p>
          <a:p>
            <a:r>
              <a:rPr lang="nb-NO" sz="1200" dirty="0" err="1"/>
              <a:t>Kvifor</a:t>
            </a:r>
            <a:r>
              <a:rPr lang="nb-NO" sz="1200" dirty="0"/>
              <a:t> er dette så viktig? Kva har det med forsking å </a:t>
            </a:r>
            <a:r>
              <a:rPr lang="nb-NO" sz="1200" dirty="0" err="1"/>
              <a:t>gjere</a:t>
            </a:r>
            <a:r>
              <a:rPr lang="nb-NO" sz="1200" dirty="0"/>
              <a:t>?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7B67940-56A6-4584-ACBD-363CB9012EAD}"/>
              </a:ext>
            </a:extLst>
          </p:cNvPr>
          <p:cNvSpPr txBox="1"/>
          <p:nvPr/>
        </p:nvSpPr>
        <p:spPr>
          <a:xfrm>
            <a:off x="478462" y="5553923"/>
            <a:ext cx="335330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2: Idémyldring og planlegging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400" b="1" dirty="0"/>
          </a:p>
          <a:p>
            <a:r>
              <a:rPr lang="nb-NO" sz="1200" dirty="0"/>
              <a:t>Ha ei idémyldring for deg </a:t>
            </a:r>
            <a:r>
              <a:rPr lang="nb-NO" sz="1200" dirty="0" err="1"/>
              <a:t>sjølv</a:t>
            </a:r>
            <a:r>
              <a:rPr lang="nb-NO" sz="1200" dirty="0"/>
              <a:t>. Kva for </a:t>
            </a:r>
            <a:r>
              <a:rPr lang="nb-NO" sz="1200" dirty="0" err="1"/>
              <a:t>nokre</a:t>
            </a:r>
            <a:r>
              <a:rPr lang="nb-NO" sz="1200" dirty="0"/>
              <a:t> data ønsker du å samle inn? </a:t>
            </a:r>
            <a:r>
              <a:rPr lang="nb-NO" sz="1200" dirty="0" err="1"/>
              <a:t>Kvifor</a:t>
            </a:r>
            <a:r>
              <a:rPr lang="nb-NO" sz="1200" dirty="0"/>
              <a:t> akkurat </a:t>
            </a:r>
            <a:r>
              <a:rPr lang="nb-NO" sz="1200" dirty="0" err="1"/>
              <a:t>desse</a:t>
            </a:r>
            <a:r>
              <a:rPr lang="nb-NO" sz="1200" dirty="0"/>
              <a:t>? Sjå etikkramma før du tek ei avgjerd.</a:t>
            </a:r>
          </a:p>
          <a:p>
            <a:endParaRPr lang="nb-NO" sz="400" dirty="0"/>
          </a:p>
          <a:p>
            <a:r>
              <a:rPr lang="nb-NO" sz="1200" dirty="0" err="1"/>
              <a:t>Teikne</a:t>
            </a:r>
            <a:r>
              <a:rPr lang="nb-NO" sz="1200" dirty="0"/>
              <a:t> gjerne ei skisse over statistikkutstillinga før du diskuterer med </a:t>
            </a:r>
            <a:r>
              <a:rPr lang="nb-NO" sz="1200" dirty="0" err="1"/>
              <a:t>dei</a:t>
            </a:r>
            <a:r>
              <a:rPr lang="nb-NO" sz="1200" dirty="0"/>
              <a:t> andre. Deretter må gruppa samla </a:t>
            </a:r>
            <a:r>
              <a:rPr lang="nb-NO" sz="1200" dirty="0" err="1"/>
              <a:t>avgjere</a:t>
            </a:r>
            <a:r>
              <a:rPr lang="nb-NO" sz="1200" dirty="0"/>
              <a:t> kva de skal </a:t>
            </a:r>
            <a:r>
              <a:rPr lang="nb-NO" sz="1200" dirty="0" err="1"/>
              <a:t>spørje</a:t>
            </a:r>
            <a:r>
              <a:rPr lang="nb-NO" sz="1200" dirty="0"/>
              <a:t> om og korleis utstillinga </a:t>
            </a:r>
            <a:r>
              <a:rPr lang="nb-NO" sz="1200" dirty="0" err="1"/>
              <a:t>dykkar</a:t>
            </a:r>
            <a:r>
              <a:rPr lang="nb-NO" sz="1200" dirty="0"/>
              <a:t> skal sjå ut.</a:t>
            </a:r>
          </a:p>
        </p:txBody>
      </p: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E1ACD44C-24C4-4B3E-AD4D-0905A3833201}"/>
              </a:ext>
            </a:extLst>
          </p:cNvPr>
          <p:cNvCxnSpPr>
            <a:cxnSpLocks/>
          </p:cNvCxnSpPr>
          <p:nvPr/>
        </p:nvCxnSpPr>
        <p:spPr>
          <a:xfrm flipV="1">
            <a:off x="3029217" y="6301231"/>
            <a:ext cx="802554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362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479474</TotalTime>
  <Words>721</Words>
  <Application>Microsoft Macintosh PowerPoint</Application>
  <PresentationFormat>A4 Paper (210x297 mm)</PresentationFormat>
  <Paragraphs>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21 - Frekvenstabell og sektordiagram</vt:lpstr>
      <vt:lpstr>   Lag ei spørjeundersøking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1511</cp:revision>
  <dcterms:created xsi:type="dcterms:W3CDTF">2018-11-04T16:46:19Z</dcterms:created>
  <dcterms:modified xsi:type="dcterms:W3CDTF">2021-11-10T11:33:47Z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