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376" r:id="rId5"/>
    <p:sldId id="377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7EEA97-16B2-423C-9AA3-64FB1F3EE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57670"/>
            <a:ext cx="5915025" cy="916706"/>
          </a:xfrm>
        </p:spPr>
        <p:txBody>
          <a:bodyPr>
            <a:normAutofit fontScale="90000"/>
          </a:bodyPr>
          <a:lstStyle/>
          <a:p>
            <a:r>
              <a:rPr lang="nb-NO" dirty="0"/>
              <a:t>Opplegg 24 - Statistikk og spreiingsmål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5464B756-75EF-457D-AC46-A930D3D656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1488" y="2658894"/>
                <a:ext cx="5915025" cy="7189955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nb-NO" sz="1200" dirty="0"/>
                  <a:t>På Bore skule er det 23 </a:t>
                </a:r>
                <a:r>
                  <a:rPr lang="nb-NO" sz="1200" dirty="0" err="1"/>
                  <a:t>lærarar</a:t>
                </a:r>
                <a:r>
                  <a:rPr lang="nb-NO" sz="1200" dirty="0"/>
                  <a:t>, og </a:t>
                </a:r>
                <a:r>
                  <a:rPr lang="nb-NO" sz="1200" dirty="0" err="1"/>
                  <a:t>desse</a:t>
                </a:r>
                <a:r>
                  <a:rPr lang="nb-NO" sz="1200" dirty="0"/>
                  <a:t> har alle notert kva for </a:t>
                </a:r>
                <a:r>
                  <a:rPr lang="nb-NO" sz="1200" dirty="0" err="1"/>
                  <a:t>ein</a:t>
                </a:r>
                <a:r>
                  <a:rPr lang="nb-NO" sz="1200" dirty="0"/>
                  <a:t> </a:t>
                </a:r>
                <a:r>
                  <a:rPr lang="nb-NO" sz="1200" dirty="0" err="1"/>
                  <a:t>skostorleik</a:t>
                </a:r>
                <a:r>
                  <a:rPr lang="nb-NO" sz="1200" dirty="0"/>
                  <a:t> </a:t>
                </a:r>
                <a:r>
                  <a:rPr lang="nb-NO" sz="1200" dirty="0" err="1"/>
                  <a:t>dei</a:t>
                </a:r>
                <a:r>
                  <a:rPr lang="nb-NO" sz="1200" dirty="0"/>
                  <a:t> bruker. Resultatet ble: 39, 40, 37, 37, 39, 38, 39, 36, 43, 38, 37, 38, 39, 42, 43, 38, 38, 38, 44, 40, 37, 39 og 43.</a:t>
                </a:r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nb-NO" sz="1200" dirty="0"/>
                  <a:t>Dette er ganske </a:t>
                </a:r>
                <a:r>
                  <a:rPr lang="nb-NO" sz="1200" dirty="0" err="1"/>
                  <a:t>uoversiktleg</a:t>
                </a:r>
                <a:r>
                  <a:rPr lang="nb-NO" sz="1200" dirty="0"/>
                  <a:t>, </a:t>
                </a:r>
                <a:r>
                  <a:rPr lang="nb-NO" sz="1200" dirty="0" err="1"/>
                  <a:t>difor</a:t>
                </a:r>
                <a:r>
                  <a:rPr lang="nb-NO" sz="1200" dirty="0"/>
                  <a:t> </a:t>
                </a:r>
                <a:r>
                  <a:rPr lang="nb-NO" sz="1200" dirty="0" err="1"/>
                  <a:t>finnest</a:t>
                </a:r>
                <a:r>
                  <a:rPr lang="nb-NO" sz="1200" dirty="0"/>
                  <a:t> det </a:t>
                </a:r>
                <a:r>
                  <a:rPr lang="nb-NO" sz="1200" dirty="0" err="1"/>
                  <a:t>fleire</a:t>
                </a:r>
                <a:r>
                  <a:rPr lang="nb-NO" sz="1200" dirty="0"/>
                  <a:t> </a:t>
                </a:r>
                <a:r>
                  <a:rPr lang="nb-NO" sz="1200" dirty="0" err="1"/>
                  <a:t>måtar</a:t>
                </a:r>
                <a:r>
                  <a:rPr lang="nb-NO" sz="1200" dirty="0"/>
                  <a:t> å få betre oversikt over innsamla data på. Vi kan til dømes sjå på ulike spreiingsmål. Dei seier </a:t>
                </a:r>
                <a:r>
                  <a:rPr lang="nb-NO" sz="1200" dirty="0" err="1"/>
                  <a:t>noko</a:t>
                </a:r>
                <a:r>
                  <a:rPr lang="nb-NO" sz="1200" dirty="0"/>
                  <a:t> om kor </a:t>
                </a:r>
                <a:r>
                  <a:rPr lang="nb-NO" sz="1200" dirty="0" err="1"/>
                  <a:t>mykje</a:t>
                </a:r>
                <a:r>
                  <a:rPr lang="nb-NO" sz="1200" dirty="0"/>
                  <a:t> </a:t>
                </a:r>
                <a:r>
                  <a:rPr lang="nb-NO" sz="1200" dirty="0" err="1"/>
                  <a:t>målingane</a:t>
                </a:r>
                <a:r>
                  <a:rPr lang="nb-NO" sz="1200" dirty="0"/>
                  <a:t> varierer.</a:t>
                </a:r>
              </a:p>
              <a:p>
                <a:pPr marL="0" indent="0">
                  <a:buNone/>
                </a:pPr>
                <a:endParaRPr lang="nb-NO" sz="1200" dirty="0"/>
              </a:p>
              <a:p>
                <a:pPr marL="0" indent="0">
                  <a:buNone/>
                </a:pPr>
                <a:r>
                  <a:rPr lang="nb-NO" sz="1200" b="1" u="sng" dirty="0"/>
                  <a:t>Spreiingsmål</a:t>
                </a:r>
              </a:p>
              <a:p>
                <a:pPr marL="0" indent="0">
                  <a:spcAft>
                    <a:spcPts val="750"/>
                  </a:spcAft>
                  <a:buNone/>
                </a:pPr>
                <a:r>
                  <a:rPr lang="nb-NO" sz="1200" b="1" dirty="0" err="1"/>
                  <a:t>Variasjonsbreidd</a:t>
                </a:r>
                <a:r>
                  <a:rPr lang="nb-NO" sz="1200" dirty="0"/>
                  <a:t> – er skilnaden mellom </a:t>
                </a:r>
                <a:r>
                  <a:rPr lang="nb-NO" sz="1200" dirty="0" err="1"/>
                  <a:t>høgaste</a:t>
                </a:r>
                <a:r>
                  <a:rPr lang="nb-NO" sz="1200" dirty="0"/>
                  <a:t> og </a:t>
                </a:r>
                <a:r>
                  <a:rPr lang="nb-NO" sz="1200" dirty="0" err="1"/>
                  <a:t>lågaste</a:t>
                </a:r>
                <a:r>
                  <a:rPr lang="nb-NO" sz="1200" dirty="0"/>
                  <a:t> måling. I dømet vårt blir det: </a:t>
                </a:r>
                <a:endParaRPr lang="nb-NO" sz="1200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</a:rPr>
                        <m:t>44−36=8</m:t>
                      </m:r>
                    </m:oMath>
                  </m:oMathPara>
                </a14:m>
                <a:endParaRPr lang="nb-NO" sz="1200" dirty="0"/>
              </a:p>
              <a:p>
                <a:pPr marL="0" indent="0">
                  <a:buNone/>
                </a:pPr>
                <a:r>
                  <a:rPr lang="nb-NO" sz="1200" b="1" dirty="0"/>
                  <a:t>Varians</a:t>
                </a:r>
                <a:r>
                  <a:rPr lang="nb-NO" sz="1200" dirty="0"/>
                  <a:t> – han seier </a:t>
                </a:r>
                <a:r>
                  <a:rPr lang="nb-NO" sz="1200" dirty="0" err="1"/>
                  <a:t>noko</a:t>
                </a:r>
                <a:r>
                  <a:rPr lang="nb-NO" sz="1200" dirty="0"/>
                  <a:t> om kor langt </a:t>
                </a:r>
                <a:r>
                  <a:rPr lang="nb-NO" sz="1200" dirty="0" err="1"/>
                  <a:t>frå</a:t>
                </a:r>
                <a:r>
                  <a:rPr lang="nb-NO" sz="1200" dirty="0"/>
                  <a:t> gjennomsnittet alle </a:t>
                </a:r>
                <a:r>
                  <a:rPr lang="nb-NO" sz="1200" dirty="0" err="1"/>
                  <a:t>målingane</a:t>
                </a:r>
                <a:r>
                  <a:rPr lang="nb-NO" sz="1200" dirty="0"/>
                  <a:t> er. Først må vi </a:t>
                </a:r>
                <a:r>
                  <a:rPr lang="nb-NO" sz="1200" dirty="0" err="1"/>
                  <a:t>rekne</a:t>
                </a:r>
                <a:r>
                  <a:rPr lang="nb-NO" sz="1200" dirty="0"/>
                  <a:t> ut gjennomsnittet, som i opplegg 20, der vi </a:t>
                </a:r>
                <a:r>
                  <a:rPr lang="nb-NO" sz="1200" dirty="0" err="1"/>
                  <a:t>fekk</a:t>
                </a:r>
                <a:r>
                  <a:rPr lang="nb-NO" sz="1200" dirty="0"/>
                  <a:t> at gjennomsnittet var 39.</a:t>
                </a:r>
              </a:p>
              <a:p>
                <a:pPr marL="0" indent="0">
                  <a:buNone/>
                </a:pPr>
                <a:r>
                  <a:rPr lang="nb-NO" sz="1200" dirty="0"/>
                  <a:t>Deretter må vi ta differansen mellom målinga og gjennomsnittet, og </a:t>
                </a:r>
                <a:r>
                  <a:rPr lang="nb-NO" sz="1200" dirty="0" err="1"/>
                  <a:t>opphøgje</a:t>
                </a:r>
                <a:r>
                  <a:rPr lang="nb-NO" sz="1200" dirty="0"/>
                  <a:t> det i andre. Dette multipliserer vi med frekvensen til målinga, for han seier kor mange av målinga vi har. Til slutt summerer vi svara vi får for alle </a:t>
                </a:r>
                <a:r>
                  <a:rPr lang="nb-NO" sz="1200" dirty="0" err="1"/>
                  <a:t>målingane</a:t>
                </a:r>
                <a:r>
                  <a:rPr lang="nb-NO" sz="1200" dirty="0"/>
                  <a:t> våre og dividerer med </a:t>
                </a:r>
                <a:r>
                  <a:rPr lang="nb-NO" sz="1200" dirty="0" err="1"/>
                  <a:t>talet</a:t>
                </a:r>
                <a:r>
                  <a:rPr lang="nb-NO" sz="1200" dirty="0"/>
                  <a:t> på </a:t>
                </a:r>
                <a:r>
                  <a:rPr lang="nb-NO" sz="1200" dirty="0" err="1"/>
                  <a:t>målingar</a:t>
                </a:r>
                <a:r>
                  <a:rPr lang="nb-NO" sz="1200" dirty="0"/>
                  <a:t>. Det er lurt å bruke </a:t>
                </a:r>
                <a:r>
                  <a:rPr lang="nb-NO" sz="1200" dirty="0" err="1"/>
                  <a:t>ein</a:t>
                </a:r>
                <a:r>
                  <a:rPr lang="nb-NO" sz="1200" dirty="0"/>
                  <a:t> frekvenstabell for å </a:t>
                </a:r>
                <a:r>
                  <a:rPr lang="nb-NO" sz="1200" dirty="0" err="1"/>
                  <a:t>gjere</a:t>
                </a:r>
                <a:r>
                  <a:rPr lang="nb-NO" sz="1200" dirty="0"/>
                  <a:t> dette, elles er det fort gjort å gå i surr. I dømet vårt  blir det slik:</a:t>
                </a:r>
              </a:p>
              <a:p>
                <a:pPr marL="0" indent="0">
                  <a:buNone/>
                </a:pPr>
                <a:endParaRPr lang="nb-NO" sz="1200" dirty="0"/>
              </a:p>
              <a:p>
                <a:pPr marL="0" indent="0">
                  <a:buNone/>
                </a:pPr>
                <a:endParaRPr lang="nb-NO" sz="1200" dirty="0"/>
              </a:p>
              <a:p>
                <a:pPr marL="0" indent="0">
                  <a:buNone/>
                </a:pPr>
                <a:endParaRPr lang="nb-NO" sz="1200" dirty="0"/>
              </a:p>
              <a:p>
                <a:pPr marL="0" indent="0">
                  <a:buNone/>
                </a:pPr>
                <a:endParaRPr lang="nb-NO" sz="1200" dirty="0"/>
              </a:p>
              <a:p>
                <a:pPr marL="0" indent="0">
                  <a:buNone/>
                </a:pPr>
                <a:endParaRPr lang="nb-NO" sz="1200" dirty="0"/>
              </a:p>
              <a:p>
                <a:pPr marL="0" indent="0">
                  <a:buNone/>
                </a:pPr>
                <a:endParaRPr lang="nb-NO" sz="1200" dirty="0"/>
              </a:p>
              <a:p>
                <a:pPr marL="0" indent="0">
                  <a:buNone/>
                </a:pPr>
                <a:endParaRPr lang="nb-NO" sz="1200" dirty="0"/>
              </a:p>
              <a:p>
                <a:pPr marL="0" indent="0">
                  <a:buNone/>
                </a:pPr>
                <a:endParaRPr lang="nb-NO" sz="1200" dirty="0"/>
              </a:p>
              <a:p>
                <a:pPr marL="0" indent="0">
                  <a:buNone/>
                </a:pPr>
                <a:endParaRPr lang="nb-NO" sz="1200" dirty="0"/>
              </a:p>
              <a:p>
                <a:pPr marL="0" indent="0">
                  <a:buNone/>
                </a:pPr>
                <a:r>
                  <a:rPr lang="nb-NO" sz="1200" dirty="0"/>
                  <a:t>Der vi til slutt må ta summen og dele på </a:t>
                </a:r>
                <a:r>
                  <a:rPr lang="nb-NO" sz="1200" dirty="0" err="1"/>
                  <a:t>talet</a:t>
                </a:r>
                <a:r>
                  <a:rPr lang="nb-NO" sz="1200" dirty="0"/>
                  <a:t> på </a:t>
                </a:r>
                <a:r>
                  <a:rPr lang="nb-NO" sz="1200" dirty="0" err="1"/>
                  <a:t>målingar</a:t>
                </a:r>
                <a:r>
                  <a:rPr lang="nb-NO" sz="1200" dirty="0"/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115</m:t>
                        </m:r>
                      </m:num>
                      <m:den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23</m:t>
                        </m:r>
                      </m:den>
                    </m:f>
                    <m:r>
                      <a:rPr lang="nb-NO" sz="1200" i="1">
                        <a:latin typeface="Cambria Math" panose="02040503050406030204" pitchFamily="18" charset="0"/>
                      </a:rPr>
                      <m:t>≈5</m:t>
                    </m:r>
                  </m:oMath>
                </a14:m>
                <a:endParaRPr lang="nb-NO" sz="1200" dirty="0"/>
              </a:p>
              <a:p>
                <a:pPr marL="0" indent="0">
                  <a:buNone/>
                </a:pPr>
                <a:endParaRPr lang="nb-NO" sz="400" dirty="0"/>
              </a:p>
              <a:p>
                <a:pPr marL="0" indent="0">
                  <a:buNone/>
                </a:pPr>
                <a:r>
                  <a:rPr lang="nb-NO" sz="1200" b="1" dirty="0"/>
                  <a:t>Standardavvik</a:t>
                </a:r>
                <a:r>
                  <a:rPr lang="nb-NO" sz="1200" dirty="0"/>
                  <a:t> – er kvadratrota av variansen. I dømet vårt  blir det:</a:t>
                </a:r>
              </a:p>
              <a:p>
                <a:pPr marL="0" indent="0">
                  <a:buNone/>
                </a:pPr>
                <a:endParaRPr lang="nb-NO" sz="12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nb-NO" sz="1200" i="1">
                          <a:latin typeface="Cambria Math" panose="02040503050406030204" pitchFamily="18" charset="0"/>
                        </a:rPr>
                        <m:t>≈2,2</m:t>
                      </m:r>
                    </m:oMath>
                  </m:oMathPara>
                </a14:m>
                <a:endParaRPr lang="nb-NO" sz="120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5464B756-75EF-457D-AC46-A930D3D656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1488" y="2658894"/>
                <a:ext cx="5915025" cy="718995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Bilde 4">
            <a:extLst>
              <a:ext uri="{FF2B5EF4-FFF2-40B4-BE49-F238E27FC236}">
                <a16:creationId xmlns:a16="http://schemas.microsoft.com/office/drawing/2014/main" id="{E00C53A0-F6A3-419E-981C-F6F13ACC4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928" y="6467675"/>
            <a:ext cx="3702144" cy="1871350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0A6CF92-15C0-44A4-B673-AA7F9CD18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C453CE4D-F65D-49E0-95EE-98374662B4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07" y="1131184"/>
            <a:ext cx="3544343" cy="147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744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 descr="Et bilde som inneholder elektronikk, krets&#10;&#10;Automatisk generert beskrivelse">
            <a:extLst>
              <a:ext uri="{FF2B5EF4-FFF2-40B4-BE49-F238E27FC236}">
                <a16:creationId xmlns:a16="http://schemas.microsoft.com/office/drawing/2014/main" id="{79350FEB-5C7D-4F14-A067-2085D2D12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90" y="3499495"/>
            <a:ext cx="1859929" cy="185992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3A4ED86-E345-4991-96DA-402F4CC3C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6" y="113451"/>
            <a:ext cx="5445531" cy="1044480"/>
          </a:xfrm>
        </p:spPr>
        <p:txBody>
          <a:bodyPr>
            <a:normAutofit fontScale="90000"/>
          </a:bodyPr>
          <a:lstStyle/>
          <a:p>
            <a:r>
              <a:rPr lang="nb-NO" sz="3600" dirty="0"/>
              <a:t>Lag </a:t>
            </a:r>
            <a:r>
              <a:rPr lang="nb-NO" sz="3600" dirty="0" err="1"/>
              <a:t>ein</a:t>
            </a:r>
            <a:r>
              <a:rPr lang="nb-NO" sz="3600" dirty="0"/>
              <a:t> standardavvikskalkulator</a:t>
            </a:r>
            <a:br>
              <a:rPr lang="nb-NO" dirty="0"/>
            </a:br>
            <a:r>
              <a:rPr lang="nb-NO" sz="2000" dirty="0"/>
              <a:t>- og </a:t>
            </a:r>
            <a:r>
              <a:rPr lang="nb-NO" sz="2000" dirty="0" err="1"/>
              <a:t>ein</a:t>
            </a:r>
            <a:r>
              <a:rPr lang="nb-NO" sz="2000" dirty="0"/>
              <a:t> del av statistikkutstillinga </a:t>
            </a:r>
            <a:r>
              <a:rPr lang="nb-NO" sz="2000" dirty="0" err="1"/>
              <a:t>dykkar</a:t>
            </a:r>
            <a:endParaRPr lang="nb-NO" sz="20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D02AA41-71FA-4A34-AAEA-F01E9024E9F4}"/>
              </a:ext>
            </a:extLst>
          </p:cNvPr>
          <p:cNvSpPr txBox="1"/>
          <p:nvPr/>
        </p:nvSpPr>
        <p:spPr>
          <a:xfrm>
            <a:off x="793566" y="1206393"/>
            <a:ext cx="5239930" cy="15081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/>
              <a:t>Oppgåve</a:t>
            </a:r>
            <a:endParaRPr lang="nb-NO" sz="1200" b="1" dirty="0"/>
          </a:p>
          <a:p>
            <a:endParaRPr lang="nb-NO" sz="400" b="1" dirty="0"/>
          </a:p>
          <a:p>
            <a:r>
              <a:rPr lang="nb-NO" sz="1200" dirty="0"/>
              <a:t>Design ei statistisk undersøking som </a:t>
            </a:r>
            <a:r>
              <a:rPr lang="nb-NO" sz="1200" dirty="0" err="1"/>
              <a:t>samlar</a:t>
            </a:r>
            <a:r>
              <a:rPr lang="nb-NO" sz="1200" dirty="0"/>
              <a:t> inn data i naturfag, samle resultata i </a:t>
            </a:r>
            <a:r>
              <a:rPr lang="nb-NO" sz="1200" dirty="0" err="1"/>
              <a:t>ein</a:t>
            </a:r>
            <a:r>
              <a:rPr lang="nb-NO" sz="1200" dirty="0"/>
              <a:t> frekvenstabell og lag </a:t>
            </a:r>
            <a:r>
              <a:rPr lang="nb-NO" sz="1200" dirty="0" err="1"/>
              <a:t>eit</a:t>
            </a:r>
            <a:r>
              <a:rPr lang="nb-NO" sz="1200" dirty="0"/>
              <a:t> program som </a:t>
            </a:r>
            <a:r>
              <a:rPr lang="nb-NO" sz="1200" dirty="0" err="1"/>
              <a:t>reknar</a:t>
            </a:r>
            <a:r>
              <a:rPr lang="nb-NO" sz="1200" dirty="0"/>
              <a:t> ut standardavviket.</a:t>
            </a:r>
          </a:p>
          <a:p>
            <a:endParaRPr lang="nb-NO" sz="400" dirty="0"/>
          </a:p>
          <a:p>
            <a:r>
              <a:rPr lang="nb-NO" sz="1200" dirty="0"/>
              <a:t>Lag </a:t>
            </a:r>
            <a:r>
              <a:rPr lang="nb-NO" sz="1200" dirty="0" err="1"/>
              <a:t>ein</a:t>
            </a:r>
            <a:r>
              <a:rPr lang="nb-NO" sz="1200" dirty="0"/>
              <a:t> del av utstillinga med ei utgreiing om undersøkinga og resultatet. Det kan </a:t>
            </a:r>
            <a:r>
              <a:rPr lang="nb-NO" sz="1200" dirty="0" err="1"/>
              <a:t>vere</a:t>
            </a:r>
            <a:r>
              <a:rPr lang="nb-NO" sz="1200" dirty="0"/>
              <a:t> </a:t>
            </a:r>
            <a:r>
              <a:rPr lang="nb-NO" sz="1200" dirty="0" err="1"/>
              <a:t>ein</a:t>
            </a:r>
            <a:r>
              <a:rPr lang="nb-NO" sz="1200" dirty="0"/>
              <a:t> plakat, </a:t>
            </a:r>
            <a:r>
              <a:rPr lang="nb-NO" sz="1200" dirty="0" err="1"/>
              <a:t>ein</a:t>
            </a:r>
            <a:r>
              <a:rPr lang="nb-NO" sz="1200" dirty="0"/>
              <a:t> tredimensjonal modell, ei skildring eller </a:t>
            </a:r>
            <a:r>
              <a:rPr lang="nb-NO" sz="1200" dirty="0" err="1"/>
              <a:t>noko</a:t>
            </a:r>
            <a:r>
              <a:rPr lang="nb-NO" sz="1200" dirty="0"/>
              <a:t> heilt anna. Tenk gjennom korleis de skal utforme utstillinga for å få fram det som de gjorde på </a:t>
            </a:r>
            <a:r>
              <a:rPr lang="nb-NO" sz="1200" dirty="0" err="1"/>
              <a:t>ein</a:t>
            </a:r>
            <a:r>
              <a:rPr lang="nb-NO" sz="1200" dirty="0"/>
              <a:t> god og effektiv måte.</a:t>
            </a:r>
          </a:p>
        </p:txBody>
      </p:sp>
      <p:sp>
        <p:nvSpPr>
          <p:cNvPr id="15" name="Tankeboble: sky 14">
            <a:extLst>
              <a:ext uri="{FF2B5EF4-FFF2-40B4-BE49-F238E27FC236}">
                <a16:creationId xmlns:a16="http://schemas.microsoft.com/office/drawing/2014/main" id="{F09D0EE8-174C-45A9-8244-917B9640925C}"/>
              </a:ext>
            </a:extLst>
          </p:cNvPr>
          <p:cNvSpPr/>
          <p:nvPr/>
        </p:nvSpPr>
        <p:spPr>
          <a:xfrm>
            <a:off x="3392159" y="5958958"/>
            <a:ext cx="1730271" cy="1443640"/>
          </a:xfrm>
          <a:prstGeom prst="cloud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CA6B847D-1C13-4BD0-83F2-700CD8D58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2304" y="6575053"/>
            <a:ext cx="687035" cy="559759"/>
          </a:xfrm>
          <a:prstGeom prst="rect">
            <a:avLst/>
          </a:prstGeom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8C311345-2626-4E64-B58E-4FAEB2BF2657}"/>
              </a:ext>
            </a:extLst>
          </p:cNvPr>
          <p:cNvSpPr txBox="1"/>
          <p:nvPr/>
        </p:nvSpPr>
        <p:spPr>
          <a:xfrm>
            <a:off x="3692497" y="6097604"/>
            <a:ext cx="1253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Kan du lage </a:t>
            </a:r>
            <a:r>
              <a:rPr lang="nb-NO" sz="1200" dirty="0" err="1"/>
              <a:t>eit</a:t>
            </a:r>
            <a:r>
              <a:rPr lang="nb-NO" sz="1200" dirty="0"/>
              <a:t> flytskjema her?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0D24079-15A8-4BF8-891B-7BF84619F198}"/>
              </a:ext>
            </a:extLst>
          </p:cNvPr>
          <p:cNvSpPr txBox="1"/>
          <p:nvPr/>
        </p:nvSpPr>
        <p:spPr>
          <a:xfrm>
            <a:off x="413433" y="5965871"/>
            <a:ext cx="23770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Fase 3: </a:t>
            </a:r>
            <a:r>
              <a:rPr lang="nb-NO" sz="1200" dirty="0"/>
              <a:t>Lag første versjon av programmet for å </a:t>
            </a:r>
            <a:r>
              <a:rPr lang="nb-NO" sz="1200" dirty="0" err="1"/>
              <a:t>berekne</a:t>
            </a:r>
            <a:r>
              <a:rPr lang="nb-NO" sz="1200" dirty="0"/>
              <a:t> standardavvik. Lag eventuelt </a:t>
            </a:r>
            <a:r>
              <a:rPr lang="nb-NO" sz="1200" dirty="0" err="1"/>
              <a:t>eit</a:t>
            </a:r>
            <a:r>
              <a:rPr lang="nb-NO" sz="1200" dirty="0"/>
              <a:t> program for å bruke </a:t>
            </a:r>
            <a:r>
              <a:rPr lang="nb-NO" sz="1200" dirty="0" err="1"/>
              <a:t>micro:biten</a:t>
            </a:r>
            <a:r>
              <a:rPr lang="nb-NO" sz="1200" dirty="0"/>
              <a:t> til å </a:t>
            </a:r>
            <a:r>
              <a:rPr lang="nb-NO" sz="1200" dirty="0" err="1"/>
              <a:t>gjere</a:t>
            </a:r>
            <a:r>
              <a:rPr lang="nb-NO" sz="1200" dirty="0"/>
              <a:t> </a:t>
            </a:r>
            <a:r>
              <a:rPr lang="nb-NO" sz="1200" dirty="0" err="1"/>
              <a:t>målingar</a:t>
            </a:r>
            <a:r>
              <a:rPr lang="nb-NO" sz="1200" dirty="0"/>
              <a:t>. Lag det som trengs til utstillinga.</a:t>
            </a:r>
          </a:p>
          <a:p>
            <a:endParaRPr lang="nb-NO" sz="400" dirty="0"/>
          </a:p>
          <a:p>
            <a:r>
              <a:rPr lang="nb-NO" sz="1200" b="1" dirty="0"/>
              <a:t>Fase 4:</a:t>
            </a:r>
            <a:r>
              <a:rPr lang="nb-NO" sz="1200" dirty="0"/>
              <a:t> Test programmet, får de </a:t>
            </a:r>
            <a:r>
              <a:rPr lang="nb-NO" sz="1200" dirty="0" err="1"/>
              <a:t>eit</a:t>
            </a:r>
            <a:r>
              <a:rPr lang="nb-NO" sz="1200" dirty="0"/>
              <a:t> svar som </a:t>
            </a:r>
            <a:r>
              <a:rPr lang="nb-NO" sz="1200" dirty="0" err="1"/>
              <a:t>verkar</a:t>
            </a:r>
            <a:r>
              <a:rPr lang="nb-NO" sz="1200" dirty="0"/>
              <a:t> fornuftig?</a:t>
            </a:r>
          </a:p>
          <a:p>
            <a:endParaRPr lang="nb-NO" sz="12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FBD724F-71C0-4B84-8F61-0769B8486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7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D90E443C-32A6-4F16-A5C3-B4CBEFD955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589" y="3710494"/>
            <a:ext cx="1887182" cy="1235281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6A51BEC3-0AF0-436E-88E1-B88DED36B6CD}"/>
              </a:ext>
            </a:extLst>
          </p:cNvPr>
          <p:cNvSpPr txBox="1"/>
          <p:nvPr/>
        </p:nvSpPr>
        <p:spPr>
          <a:xfrm>
            <a:off x="413433" y="2915429"/>
            <a:ext cx="5973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Fase 1: </a:t>
            </a:r>
            <a:r>
              <a:rPr lang="nb-NO" sz="1200" dirty="0"/>
              <a:t>Undersøk gjerne kva ulike </a:t>
            </a:r>
            <a:r>
              <a:rPr lang="nb-NO" sz="1200" dirty="0" err="1"/>
              <a:t>typar</a:t>
            </a:r>
            <a:r>
              <a:rPr lang="nb-NO" sz="1200" dirty="0"/>
              <a:t> data som kan </a:t>
            </a:r>
            <a:r>
              <a:rPr lang="nb-NO" sz="1200" dirty="0" err="1"/>
              <a:t>vere</a:t>
            </a:r>
            <a:r>
              <a:rPr lang="nb-NO" sz="1200" dirty="0"/>
              <a:t> fornuftig å samle inn. Vil de bruke </a:t>
            </a:r>
            <a:r>
              <a:rPr lang="nb-NO" sz="1200" dirty="0" err="1"/>
              <a:t>micro:bit</a:t>
            </a:r>
            <a:r>
              <a:rPr lang="nb-NO" sz="1200" dirty="0"/>
              <a:t> til dette, eller ei </a:t>
            </a:r>
            <a:r>
              <a:rPr lang="nb-NO" sz="1200" dirty="0" err="1"/>
              <a:t>spørjeundersøking</a:t>
            </a:r>
            <a:r>
              <a:rPr lang="nb-NO" sz="1200" dirty="0"/>
              <a:t>? Korleis skal denne delen av utstillinga sjå ut? Leit etter inspirasjon </a:t>
            </a:r>
            <a:r>
              <a:rPr lang="nb-NO" sz="1200" dirty="0" err="1"/>
              <a:t>frå</a:t>
            </a:r>
            <a:r>
              <a:rPr lang="nb-NO" sz="1200" dirty="0"/>
              <a:t> ulike </a:t>
            </a:r>
            <a:r>
              <a:rPr lang="nb-NO" sz="1200" dirty="0" err="1"/>
              <a:t>typar</a:t>
            </a:r>
            <a:r>
              <a:rPr lang="nb-NO" sz="1200" dirty="0"/>
              <a:t> kjelder.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CCBB5C5A-2B34-4D0F-ADB0-1E30584094BD}"/>
              </a:ext>
            </a:extLst>
          </p:cNvPr>
          <p:cNvSpPr txBox="1"/>
          <p:nvPr/>
        </p:nvSpPr>
        <p:spPr>
          <a:xfrm>
            <a:off x="413433" y="5104533"/>
            <a:ext cx="60001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Fase 2: </a:t>
            </a:r>
            <a:r>
              <a:rPr lang="nb-NO" sz="1200" dirty="0"/>
              <a:t>Kva for </a:t>
            </a:r>
            <a:r>
              <a:rPr lang="nb-NO" sz="1200" dirty="0" err="1"/>
              <a:t>nokre</a:t>
            </a:r>
            <a:r>
              <a:rPr lang="nb-NO" sz="1200" dirty="0"/>
              <a:t> </a:t>
            </a:r>
            <a:r>
              <a:rPr lang="nb-NO" sz="1200" dirty="0" err="1"/>
              <a:t>fargar</a:t>
            </a:r>
            <a:r>
              <a:rPr lang="nb-NO" sz="1200" dirty="0"/>
              <a:t> vil de bruke i utstillinga? Skal de bruke </a:t>
            </a:r>
            <a:r>
              <a:rPr lang="nb-NO" sz="1200" dirty="0" err="1"/>
              <a:t>noko</a:t>
            </a:r>
            <a:r>
              <a:rPr lang="nb-NO" sz="1200" dirty="0"/>
              <a:t> spesielt materiale? Vil de </a:t>
            </a:r>
            <a:r>
              <a:rPr lang="nb-NO" sz="1200" dirty="0" err="1"/>
              <a:t>berre</a:t>
            </a:r>
            <a:r>
              <a:rPr lang="nb-NO" sz="1200" dirty="0"/>
              <a:t> bruke papir i </a:t>
            </a:r>
            <a:r>
              <a:rPr lang="nb-NO" sz="1200" dirty="0" err="1"/>
              <a:t>fleire</a:t>
            </a:r>
            <a:r>
              <a:rPr lang="nb-NO" sz="1200" dirty="0"/>
              <a:t> </a:t>
            </a:r>
            <a:r>
              <a:rPr lang="nb-NO" sz="1200" dirty="0" err="1"/>
              <a:t>fargar</a:t>
            </a:r>
            <a:r>
              <a:rPr lang="nb-NO" sz="1200" dirty="0"/>
              <a:t>, eller materiale som silkepapir, </a:t>
            </a:r>
            <a:r>
              <a:rPr lang="nb-NO" sz="1200" dirty="0" err="1"/>
              <a:t>stoffbitar</a:t>
            </a:r>
            <a:r>
              <a:rPr lang="nb-NO" sz="1200" dirty="0"/>
              <a:t>, garn, papp? Skal de bygge </a:t>
            </a:r>
            <a:r>
              <a:rPr lang="nb-NO" sz="1200" dirty="0" err="1"/>
              <a:t>ein</a:t>
            </a:r>
            <a:r>
              <a:rPr lang="nb-NO" sz="1200" dirty="0"/>
              <a:t> modell av </a:t>
            </a:r>
            <a:r>
              <a:rPr lang="nb-NO" sz="1200" dirty="0" err="1"/>
              <a:t>noko</a:t>
            </a:r>
            <a:r>
              <a:rPr lang="nb-NO" sz="1200" dirty="0"/>
              <a:t>? Lag ei skisse over korleis de ønsker at utstillinga skal bli til slutt.</a:t>
            </a:r>
          </a:p>
          <a:p>
            <a:endParaRPr lang="nb-NO" sz="1200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3738D4B-7E5D-48CA-A72B-A69DE2903B7A}"/>
              </a:ext>
            </a:extLst>
          </p:cNvPr>
          <p:cNvSpPr txBox="1"/>
          <p:nvPr/>
        </p:nvSpPr>
        <p:spPr>
          <a:xfrm>
            <a:off x="413432" y="7662969"/>
            <a:ext cx="5916483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nb-NO" sz="1200" b="1" dirty="0"/>
              <a:t>Fase 5: </a:t>
            </a:r>
            <a:r>
              <a:rPr lang="nb-NO" sz="1200" dirty="0" err="1"/>
              <a:t>Samanlikne</a:t>
            </a:r>
            <a:r>
              <a:rPr lang="nb-NO" sz="1200" dirty="0"/>
              <a:t> gjerne med </a:t>
            </a:r>
            <a:r>
              <a:rPr lang="nb-NO" sz="1200" dirty="0" err="1"/>
              <a:t>dei</a:t>
            </a:r>
            <a:r>
              <a:rPr lang="nb-NO" sz="1200" dirty="0"/>
              <a:t> andre i klassen, er det </a:t>
            </a:r>
            <a:r>
              <a:rPr lang="nb-NO" sz="1200" dirty="0" err="1"/>
              <a:t>nokon</a:t>
            </a:r>
            <a:r>
              <a:rPr lang="nb-NO" sz="1200" dirty="0"/>
              <a:t> som har ei betre utstilling? </a:t>
            </a:r>
            <a:r>
              <a:rPr lang="nb-NO" sz="1200" dirty="0" err="1"/>
              <a:t>Kvifor</a:t>
            </a:r>
            <a:r>
              <a:rPr lang="nb-NO" sz="1200" dirty="0"/>
              <a:t> meiner de at </a:t>
            </a:r>
            <a:r>
              <a:rPr lang="nb-NO" sz="1200" dirty="0" err="1"/>
              <a:t>deira</a:t>
            </a:r>
            <a:r>
              <a:rPr lang="nb-NO" sz="1200" dirty="0"/>
              <a:t> er betre? Kan de bruke </a:t>
            </a:r>
            <a:r>
              <a:rPr lang="nb-NO" sz="1200" dirty="0" err="1"/>
              <a:t>noko</a:t>
            </a:r>
            <a:r>
              <a:rPr lang="nb-NO" sz="1200" dirty="0"/>
              <a:t> av </a:t>
            </a:r>
            <a:r>
              <a:rPr lang="nb-NO" sz="1200" dirty="0" err="1"/>
              <a:t>dei</a:t>
            </a:r>
            <a:r>
              <a:rPr lang="nb-NO" sz="1200" dirty="0"/>
              <a:t> same grepa i utstillinga  </a:t>
            </a:r>
            <a:r>
              <a:rPr lang="nb-NO" sz="1200" dirty="0" err="1"/>
              <a:t>dykkar</a:t>
            </a:r>
            <a:r>
              <a:rPr lang="nb-NO" sz="1200" dirty="0"/>
              <a:t>?	</a:t>
            </a:r>
            <a:endParaRPr lang="nb-NO" sz="1200" b="1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nb-NO" sz="1200" b="1" dirty="0"/>
              <a:t>Fase 6: </a:t>
            </a:r>
            <a:r>
              <a:rPr lang="nb-NO" sz="1200" dirty="0"/>
              <a:t>Hopp gjerne attende til </a:t>
            </a:r>
            <a:r>
              <a:rPr lang="nb-NO" sz="1200" dirty="0" err="1"/>
              <a:t>tidlegare</a:t>
            </a:r>
            <a:r>
              <a:rPr lang="nb-NO" sz="1200" dirty="0"/>
              <a:t> punkt og </a:t>
            </a:r>
            <a:r>
              <a:rPr lang="nb-NO" sz="1200" dirty="0" err="1"/>
              <a:t>gjer</a:t>
            </a:r>
            <a:r>
              <a:rPr lang="nb-NO" sz="1200" dirty="0"/>
              <a:t> </a:t>
            </a:r>
            <a:r>
              <a:rPr lang="nb-NO" sz="1200" dirty="0" err="1"/>
              <a:t>endringar</a:t>
            </a:r>
            <a:r>
              <a:rPr lang="nb-NO" sz="1200" dirty="0"/>
              <a:t> for å få ei best </a:t>
            </a:r>
            <a:r>
              <a:rPr lang="nb-NO" sz="1200" dirty="0" err="1"/>
              <a:t>mogleg</a:t>
            </a:r>
            <a:r>
              <a:rPr lang="nb-NO" sz="1200" dirty="0"/>
              <a:t> utstilling. </a:t>
            </a:r>
            <a:r>
              <a:rPr lang="nb-NO" sz="1200" dirty="0" err="1"/>
              <a:t>Gjer</a:t>
            </a:r>
            <a:r>
              <a:rPr lang="nb-NO" sz="1200" dirty="0"/>
              <a:t> gjerne </a:t>
            </a:r>
            <a:r>
              <a:rPr lang="nb-NO" sz="1200" dirty="0" err="1"/>
              <a:t>endringar</a:t>
            </a:r>
            <a:r>
              <a:rPr lang="nb-NO" sz="1200" dirty="0"/>
              <a:t> i programmet </a:t>
            </a:r>
            <a:r>
              <a:rPr lang="nb-NO" sz="1200" dirty="0" err="1"/>
              <a:t>dykkar</a:t>
            </a:r>
            <a:r>
              <a:rPr lang="nb-NO" sz="1200" dirty="0"/>
              <a:t> om det trengs.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nb-NO" sz="12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nb-NO" sz="1200" b="1" dirty="0"/>
              <a:t>Fase 7: </a:t>
            </a:r>
            <a:r>
              <a:rPr lang="nb-NO" sz="1200" dirty="0"/>
              <a:t>Pass på å ta vare på </a:t>
            </a:r>
            <a:r>
              <a:rPr lang="nb-NO" sz="1200" dirty="0" err="1"/>
              <a:t>bilete</a:t>
            </a:r>
            <a:r>
              <a:rPr lang="nb-NO" sz="1200" dirty="0"/>
              <a:t> og notat de har gjort undervegs, slik at de kan vise kva de har tenkt. I denne </a:t>
            </a:r>
            <a:r>
              <a:rPr lang="nb-NO" sz="1200" dirty="0" err="1"/>
              <a:t>oppgåva</a:t>
            </a:r>
            <a:r>
              <a:rPr lang="nb-NO" sz="1200" dirty="0"/>
              <a:t> går dokumenteringa ut på å lage sjølve utstillinga.</a:t>
            </a:r>
          </a:p>
        </p:txBody>
      </p:sp>
    </p:spTree>
    <p:extLst>
      <p:ext uri="{BB962C8B-B14F-4D97-AF65-F5344CB8AC3E}">
        <p14:creationId xmlns:p14="http://schemas.microsoft.com/office/powerpoint/2010/main" val="2401440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479474</TotalTime>
  <Words>646</Words>
  <Application>Microsoft Macintosh PowerPoint</Application>
  <PresentationFormat>A4 Paper (210x297 mm)</PresentationFormat>
  <Paragraphs>41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Office-tema</vt:lpstr>
      <vt:lpstr>Opplegg 24 - Statistikk og spreiingsmål</vt:lpstr>
      <vt:lpstr>Lag ein standardavvikskalkulator - og ein del av statistikkutstillinga dykkar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1511</cp:revision>
  <dcterms:created xsi:type="dcterms:W3CDTF">2018-11-04T16:46:19Z</dcterms:created>
  <dcterms:modified xsi:type="dcterms:W3CDTF">2021-11-10T11:36:12Z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