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475" r:id="rId5"/>
    <p:sldId id="436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http://www.ssb.no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217A6B60-11D2-4E7B-B4F5-1EECAF212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19" y="3547640"/>
            <a:ext cx="5901465" cy="74749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AD79782-C508-485A-A053-49AEF739D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946" y="2352252"/>
            <a:ext cx="1226504" cy="111691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C67DB4E-E59A-4D35-A739-AC46FD0F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827" y="118075"/>
            <a:ext cx="6194280" cy="874243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26 - Laste ned data </a:t>
            </a:r>
            <a:r>
              <a:rPr lang="nb-NO" dirty="0" err="1"/>
              <a:t>frå</a:t>
            </a:r>
            <a:r>
              <a:rPr lang="nb-NO" dirty="0"/>
              <a:t> statistisk sentralbyrå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4150264-0C83-422E-90E3-7EF781DB2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153" y="2289806"/>
            <a:ext cx="1861903" cy="103815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B0C9899-B643-40EC-AF41-95A6368ED9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827" y="5220824"/>
            <a:ext cx="2668364" cy="2307945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78612AF8-B373-491E-B87A-ADF517283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5614" y="8559234"/>
            <a:ext cx="1371923" cy="959744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85F9687F-3238-476C-9129-BCAD4F528A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9033" y="8402067"/>
            <a:ext cx="1560329" cy="111691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8DD28B0C-420B-48E4-B049-21DF5E7A97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827" y="8559234"/>
            <a:ext cx="1373218" cy="959744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1064AABA-77F8-4870-BBAB-4D2E6337FC65}"/>
              </a:ext>
            </a:extLst>
          </p:cNvPr>
          <p:cNvSpPr/>
          <p:nvPr/>
        </p:nvSpPr>
        <p:spPr>
          <a:xfrm>
            <a:off x="1209368" y="3783409"/>
            <a:ext cx="3310582" cy="29872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97100B3D-A25B-447E-AB06-A3E55B4A42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6610" y="5225497"/>
            <a:ext cx="3456668" cy="1340185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F73E44F-73BA-4B15-AF8E-0ABB728F86E3}"/>
              </a:ext>
            </a:extLst>
          </p:cNvPr>
          <p:cNvSpPr txBox="1"/>
          <p:nvPr/>
        </p:nvSpPr>
        <p:spPr>
          <a:xfrm>
            <a:off x="455495" y="1079632"/>
            <a:ext cx="59996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Mange </a:t>
            </a:r>
            <a:r>
              <a:rPr lang="nb-NO" sz="1100" dirty="0" err="1"/>
              <a:t>forskarar</a:t>
            </a:r>
            <a:r>
              <a:rPr lang="nb-NO" sz="1100" dirty="0"/>
              <a:t> bruker data </a:t>
            </a:r>
            <a:r>
              <a:rPr lang="nb-NO" sz="1100" dirty="0" err="1"/>
              <a:t>frå</a:t>
            </a:r>
            <a:r>
              <a:rPr lang="nb-NO" sz="1100" dirty="0"/>
              <a:t> statistisk sentralbyrå (SSB) til å forske på mange ulike tema. Det kan du og </a:t>
            </a:r>
            <a:r>
              <a:rPr lang="nb-NO" sz="1100" dirty="0" err="1"/>
              <a:t>gjere</a:t>
            </a:r>
            <a:r>
              <a:rPr lang="nb-NO" sz="1100" dirty="0"/>
              <a:t>! Men da treng du å vite korleis du kan laste ned data </a:t>
            </a:r>
            <a:r>
              <a:rPr lang="nb-NO" sz="1100" dirty="0" err="1"/>
              <a:t>frå</a:t>
            </a:r>
            <a:r>
              <a:rPr lang="nb-NO" sz="1100" dirty="0"/>
              <a:t> SSB, og korleis du kan bruke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vidare</a:t>
            </a:r>
            <a:r>
              <a:rPr lang="nb-NO" sz="1100" dirty="0"/>
              <a:t>. Det får du </a:t>
            </a:r>
            <a:r>
              <a:rPr lang="nb-NO" sz="1100" dirty="0" err="1"/>
              <a:t>eit</a:t>
            </a:r>
            <a:r>
              <a:rPr lang="nb-NO" sz="1100" dirty="0"/>
              <a:t> oversyn over her (eller en algoritme, om du vil):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E819DD1-8C66-438B-93EB-A4BBFF866AF0}"/>
              </a:ext>
            </a:extLst>
          </p:cNvPr>
          <p:cNvSpPr txBox="1"/>
          <p:nvPr/>
        </p:nvSpPr>
        <p:spPr>
          <a:xfrm>
            <a:off x="3720380" y="7846304"/>
            <a:ext cx="26651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6. Lagre filen i same mappe som du skal lagre Geogebra, Excel- eller </a:t>
            </a:r>
            <a:r>
              <a:rPr lang="nb-NO" sz="1100" dirty="0" err="1"/>
              <a:t>Pythonfila</a:t>
            </a:r>
            <a:r>
              <a:rPr lang="nb-NO" sz="1100" dirty="0"/>
              <a:t> di.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2D2C23B-B53D-4E76-9B4E-475A62BA9C73}"/>
              </a:ext>
            </a:extLst>
          </p:cNvPr>
          <p:cNvSpPr txBox="1"/>
          <p:nvPr/>
        </p:nvSpPr>
        <p:spPr>
          <a:xfrm>
            <a:off x="730153" y="1906019"/>
            <a:ext cx="18619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1. Gå inn på </a:t>
            </a:r>
            <a:r>
              <a:rPr lang="nb-NO" sz="1100" dirty="0">
                <a:hlinkClick r:id="rId10"/>
              </a:rPr>
              <a:t>www.ssb.no</a:t>
            </a:r>
            <a:r>
              <a:rPr lang="nb-NO" sz="1100" dirty="0"/>
              <a:t> og trykk på statistikkbanken. 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BEC9442-4987-46AC-9CD5-122A689FA361}"/>
              </a:ext>
            </a:extLst>
          </p:cNvPr>
          <p:cNvSpPr txBox="1"/>
          <p:nvPr/>
        </p:nvSpPr>
        <p:spPr>
          <a:xfrm>
            <a:off x="3570510" y="1903345"/>
            <a:ext cx="251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2. Vel den kategorien du vil finne data for, og så kva for </a:t>
            </a:r>
            <a:r>
              <a:rPr lang="nb-NO" sz="1100" dirty="0" err="1"/>
              <a:t>ein</a:t>
            </a:r>
            <a:r>
              <a:rPr lang="nb-NO" sz="1100" dirty="0"/>
              <a:t> tabell du vil sjå på.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C79EA4D-4C14-4768-9397-ADD538C48FF1}"/>
              </a:ext>
            </a:extLst>
          </p:cNvPr>
          <p:cNvSpPr/>
          <p:nvPr/>
        </p:nvSpPr>
        <p:spPr>
          <a:xfrm>
            <a:off x="4534644" y="3314458"/>
            <a:ext cx="520300" cy="13782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BFC0FF72-FB1E-4D14-A136-4215F28A64C9}"/>
              </a:ext>
            </a:extLst>
          </p:cNvPr>
          <p:cNvSpPr txBox="1"/>
          <p:nvPr/>
        </p:nvSpPr>
        <p:spPr>
          <a:xfrm>
            <a:off x="3298056" y="4751411"/>
            <a:ext cx="27826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4. Da visest tabellen, og du kan laste han ned. Trykk på «Lagre fil som», og vel filtype. 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1E9EA3D-829A-40EA-A8D5-AEA0D691C2C8}"/>
              </a:ext>
            </a:extLst>
          </p:cNvPr>
          <p:cNvSpPr txBox="1"/>
          <p:nvPr/>
        </p:nvSpPr>
        <p:spPr>
          <a:xfrm>
            <a:off x="355008" y="4751412"/>
            <a:ext cx="2605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3. Vel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variablane</a:t>
            </a:r>
            <a:r>
              <a:rPr lang="nb-NO" sz="1100" dirty="0"/>
              <a:t> du vil ha med i tabellen din, og trykk på fortsett-knappen. 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207E1CA1-CA21-4468-8DC6-F00793713D1A}"/>
              </a:ext>
            </a:extLst>
          </p:cNvPr>
          <p:cNvSpPr/>
          <p:nvPr/>
        </p:nvSpPr>
        <p:spPr>
          <a:xfrm>
            <a:off x="1729514" y="7367422"/>
            <a:ext cx="520300" cy="13782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7044F49-777E-496C-AA56-66B3712BBB59}"/>
              </a:ext>
            </a:extLst>
          </p:cNvPr>
          <p:cNvSpPr/>
          <p:nvPr/>
        </p:nvSpPr>
        <p:spPr>
          <a:xfrm>
            <a:off x="4247208" y="5227484"/>
            <a:ext cx="520300" cy="13782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0D5381A7-2613-427E-A7FA-2AC7202F9BB9}"/>
              </a:ext>
            </a:extLst>
          </p:cNvPr>
          <p:cNvSpPr txBox="1"/>
          <p:nvPr/>
        </p:nvSpPr>
        <p:spPr>
          <a:xfrm>
            <a:off x="355008" y="7846304"/>
            <a:ext cx="278261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5. Dersom du skal bruke data 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Geogebra eller Excel </a:t>
            </a:r>
            <a:r>
              <a:rPr lang="nb-NO" sz="1100" dirty="0">
                <a:sym typeface="Symbol" panose="05050102010706020507" pitchFamily="18" charset="2"/>
              </a:rPr>
              <a:t></a:t>
            </a:r>
            <a:r>
              <a:rPr lang="nb-NO" sz="1100" dirty="0"/>
              <a:t> bruk .</a:t>
            </a:r>
            <a:r>
              <a:rPr lang="nb-NO" sz="1100" dirty="0" err="1"/>
              <a:t>xlsx</a:t>
            </a:r>
            <a:r>
              <a:rPr lang="nb-NO" sz="1100" dirty="0"/>
              <a:t>-filer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Python </a:t>
            </a:r>
            <a:r>
              <a:rPr lang="nb-NO" sz="1100" dirty="0">
                <a:sym typeface="Symbol" panose="05050102010706020507" pitchFamily="18" charset="2"/>
              </a:rPr>
              <a:t></a:t>
            </a:r>
            <a:r>
              <a:rPr lang="nb-NO" sz="1100" dirty="0"/>
              <a:t> bruk .</a:t>
            </a:r>
            <a:r>
              <a:rPr lang="nb-NO" sz="1100" dirty="0" err="1"/>
              <a:t>txt</a:t>
            </a:r>
            <a:r>
              <a:rPr lang="nb-NO" sz="1100" dirty="0"/>
              <a:t>-filer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6E4F82AA-DD4A-431A-9F25-D892A83B16B5}"/>
              </a:ext>
            </a:extLst>
          </p:cNvPr>
          <p:cNvSpPr txBox="1"/>
          <p:nvPr/>
        </p:nvSpPr>
        <p:spPr>
          <a:xfrm>
            <a:off x="353683" y="4253520"/>
            <a:ext cx="62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FCAFBD76-1CC6-4AD1-95C9-3D5659C4685C}"/>
              </a:ext>
            </a:extLst>
          </p:cNvPr>
          <p:cNvSpPr txBox="1"/>
          <p:nvPr/>
        </p:nvSpPr>
        <p:spPr>
          <a:xfrm>
            <a:off x="353683" y="7463445"/>
            <a:ext cx="62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____________________________________________________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5562EEC-84E1-47DC-BDEB-57680AE0C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786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DBA3A1-3672-446C-8647-E6BFC0A1C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89" y="195414"/>
            <a:ext cx="6213621" cy="1433601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Lag </a:t>
            </a:r>
            <a:r>
              <a:rPr lang="nb-NO" sz="4000" dirty="0" err="1"/>
              <a:t>figurar</a:t>
            </a:r>
            <a:r>
              <a:rPr lang="nb-NO" sz="4000" dirty="0"/>
              <a:t> som illustrerer</a:t>
            </a:r>
            <a:br>
              <a:rPr lang="nb-NO" sz="4000" dirty="0"/>
            </a:br>
            <a:r>
              <a:rPr lang="nb-NO" sz="4000" dirty="0" err="1"/>
              <a:t>dataa</a:t>
            </a:r>
            <a:r>
              <a:rPr lang="nb-NO" sz="4000" dirty="0"/>
              <a:t> du bruker</a:t>
            </a:r>
            <a:r>
              <a:rPr lang="nb-NO" sz="3600" dirty="0"/>
              <a:t> </a:t>
            </a:r>
            <a:br>
              <a:rPr lang="nb-NO" dirty="0"/>
            </a:br>
            <a:r>
              <a:rPr lang="nb-NO" sz="2000" dirty="0"/>
              <a:t>- Bruk statistikk </a:t>
            </a:r>
            <a:r>
              <a:rPr lang="nb-NO" sz="2000" dirty="0" err="1"/>
              <a:t>frå</a:t>
            </a:r>
            <a:r>
              <a:rPr lang="nb-NO" sz="2000" dirty="0"/>
              <a:t> SSB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6EA3AF5-6269-4889-8993-8B835A7688F7}"/>
              </a:ext>
            </a:extLst>
          </p:cNvPr>
          <p:cNvSpPr txBox="1"/>
          <p:nvPr/>
        </p:nvSpPr>
        <p:spPr>
          <a:xfrm>
            <a:off x="742732" y="1772966"/>
            <a:ext cx="4874297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400" b="1" dirty="0"/>
          </a:p>
          <a:p>
            <a:r>
              <a:rPr lang="nb-NO" sz="1100" dirty="0"/>
              <a:t>Finn </a:t>
            </a:r>
            <a:r>
              <a:rPr lang="nb-NO" sz="1100" dirty="0" err="1"/>
              <a:t>eit</a:t>
            </a:r>
            <a:r>
              <a:rPr lang="nb-NO" sz="1100" dirty="0"/>
              <a:t> datasett hos statistisk sentralbyrå (sjå oppskrift på </a:t>
            </a:r>
            <a:r>
              <a:rPr lang="nb-NO" sz="1100" dirty="0" err="1"/>
              <a:t>førre</a:t>
            </a:r>
            <a:r>
              <a:rPr lang="nb-NO" sz="1100" dirty="0"/>
              <a:t> side), og plott </a:t>
            </a:r>
            <a:r>
              <a:rPr lang="nb-NO" sz="1100" dirty="0" err="1"/>
              <a:t>ein</a:t>
            </a:r>
            <a:r>
              <a:rPr lang="nb-NO" sz="1100" dirty="0"/>
              <a:t> graf av </a:t>
            </a:r>
            <a:r>
              <a:rPr lang="nb-NO" sz="1100" dirty="0" err="1"/>
              <a:t>dataa</a:t>
            </a:r>
            <a:r>
              <a:rPr lang="nb-NO" sz="1100" dirty="0"/>
              <a:t>. Lag </a:t>
            </a:r>
            <a:r>
              <a:rPr lang="nb-NO" sz="1100" dirty="0" err="1"/>
              <a:t>ein</a:t>
            </a:r>
            <a:r>
              <a:rPr lang="nb-NO" sz="1100" dirty="0"/>
              <a:t> lineær matematisk modell for datasettet ditt og vurder om modellen er god. Til slutt skal de lage </a:t>
            </a:r>
            <a:r>
              <a:rPr lang="nb-NO" sz="1100" dirty="0" err="1"/>
              <a:t>figurar</a:t>
            </a:r>
            <a:r>
              <a:rPr lang="nb-NO" sz="1100" dirty="0"/>
              <a:t> som illustrerer kva for </a:t>
            </a:r>
            <a:r>
              <a:rPr lang="nb-NO" sz="1100" dirty="0" err="1"/>
              <a:t>nokre</a:t>
            </a:r>
            <a:r>
              <a:rPr lang="nb-NO" sz="1100" dirty="0"/>
              <a:t> data de har brukt, som skal </a:t>
            </a:r>
            <a:r>
              <a:rPr lang="nb-NO" sz="1100" dirty="0" err="1"/>
              <a:t>nyttast</a:t>
            </a:r>
            <a:r>
              <a:rPr lang="nb-NO" sz="1100" dirty="0"/>
              <a:t> i ei utstilling </a:t>
            </a:r>
            <a:r>
              <a:rPr lang="nb-NO" sz="1100" dirty="0" err="1"/>
              <a:t>saman</a:t>
            </a:r>
            <a:r>
              <a:rPr lang="nb-NO" sz="1100" dirty="0"/>
              <a:t> med grafen og modellen.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29B7E57-A077-4201-BBD4-1448D2D74925}"/>
              </a:ext>
            </a:extLst>
          </p:cNvPr>
          <p:cNvSpPr txBox="1"/>
          <p:nvPr/>
        </p:nvSpPr>
        <p:spPr>
          <a:xfrm>
            <a:off x="435349" y="8207194"/>
            <a:ext cx="591502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5: </a:t>
            </a:r>
            <a:r>
              <a:rPr lang="nb-NO" sz="1100" dirty="0" err="1"/>
              <a:t>Samanlikne</a:t>
            </a:r>
            <a:r>
              <a:rPr lang="nb-NO" sz="1100" dirty="0"/>
              <a:t> gjerne med </a:t>
            </a:r>
            <a:r>
              <a:rPr lang="nb-NO" sz="1100" dirty="0" err="1"/>
              <a:t>dei</a:t>
            </a:r>
            <a:r>
              <a:rPr lang="nb-NO" sz="1100" dirty="0"/>
              <a:t> andre i klassen, er det </a:t>
            </a:r>
            <a:r>
              <a:rPr lang="nb-NO" sz="1100" dirty="0" err="1"/>
              <a:t>nokon</a:t>
            </a:r>
            <a:r>
              <a:rPr lang="nb-NO" sz="1100" dirty="0"/>
              <a:t> som har ei betre utstilling? </a:t>
            </a:r>
            <a:r>
              <a:rPr lang="nb-NO" sz="1100" dirty="0" err="1"/>
              <a:t>Kvifor</a:t>
            </a:r>
            <a:r>
              <a:rPr lang="nb-NO" sz="1100" dirty="0"/>
              <a:t> meiner de at ho er betre? Kan de bruke </a:t>
            </a:r>
            <a:r>
              <a:rPr lang="nb-NO" sz="1100" dirty="0" err="1"/>
              <a:t>nokre</a:t>
            </a:r>
            <a:r>
              <a:rPr lang="nb-NO" sz="1100" dirty="0"/>
              <a:t> av </a:t>
            </a:r>
            <a:r>
              <a:rPr lang="nb-NO" sz="1100" dirty="0" err="1"/>
              <a:t>dei</a:t>
            </a:r>
            <a:r>
              <a:rPr lang="nb-NO" sz="1100" dirty="0"/>
              <a:t> same grepa i utstillinga </a:t>
            </a:r>
            <a:r>
              <a:rPr lang="nb-NO" sz="1100" dirty="0" err="1"/>
              <a:t>dykkar</a:t>
            </a:r>
            <a:r>
              <a:rPr lang="nb-NO" sz="1100" dirty="0"/>
              <a:t>?</a:t>
            </a:r>
          </a:p>
          <a:p>
            <a:r>
              <a:rPr lang="nb-NO" sz="400" dirty="0"/>
              <a:t>	</a:t>
            </a:r>
          </a:p>
          <a:p>
            <a:r>
              <a:rPr lang="nb-NO" sz="1100" b="1" dirty="0"/>
              <a:t>Fase 6: </a:t>
            </a:r>
            <a:r>
              <a:rPr lang="nb-NO" sz="1100" dirty="0"/>
              <a:t>Hopp gjerne attende til </a:t>
            </a:r>
            <a:r>
              <a:rPr lang="nb-NO" sz="1100" dirty="0" err="1"/>
              <a:t>tidlegare</a:t>
            </a:r>
            <a:r>
              <a:rPr lang="nb-NO" sz="1100" dirty="0"/>
              <a:t> punkt,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for å få ei best </a:t>
            </a:r>
            <a:r>
              <a:rPr lang="nb-NO" sz="1100" dirty="0" err="1"/>
              <a:t>mogleg</a:t>
            </a:r>
            <a:r>
              <a:rPr lang="nb-NO" sz="1100" dirty="0"/>
              <a:t> utstilling. </a:t>
            </a:r>
          </a:p>
          <a:p>
            <a:endParaRPr lang="nb-NO" sz="400" dirty="0"/>
          </a:p>
          <a:p>
            <a:r>
              <a:rPr lang="nb-NO" sz="1100" b="1" dirty="0"/>
              <a:t>Fase 7: </a:t>
            </a:r>
            <a:r>
              <a:rPr lang="nb-NO" sz="1100" dirty="0"/>
              <a:t>Pass på å ta vare på </a:t>
            </a:r>
            <a:r>
              <a:rPr lang="nb-NO" sz="1100" dirty="0" err="1"/>
              <a:t>bilete</a:t>
            </a:r>
            <a:r>
              <a:rPr lang="nb-NO" sz="1100" dirty="0"/>
              <a:t> og notat de har gjort undervegs, slik at de kan vise kva de har tenkt. I denne </a:t>
            </a:r>
            <a:r>
              <a:rPr lang="nb-NO" sz="1100" dirty="0" err="1"/>
              <a:t>oppgåva</a:t>
            </a:r>
            <a:r>
              <a:rPr lang="nb-NO" sz="1100" dirty="0"/>
              <a:t> går dokumenteringa ut på å lage sjølve utstillinga.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B4605E5-5E37-4CFE-928E-F72E207C3358}"/>
              </a:ext>
            </a:extLst>
          </p:cNvPr>
          <p:cNvSpPr txBox="1"/>
          <p:nvPr/>
        </p:nvSpPr>
        <p:spPr>
          <a:xfrm>
            <a:off x="435349" y="5064181"/>
            <a:ext cx="5915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2: </a:t>
            </a:r>
            <a:r>
              <a:rPr lang="nb-NO" sz="1100" dirty="0"/>
              <a:t>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Kva for </a:t>
            </a:r>
            <a:r>
              <a:rPr lang="nb-NO" sz="1100" dirty="0" err="1"/>
              <a:t>nokre</a:t>
            </a:r>
            <a:r>
              <a:rPr lang="nb-NO" sz="1100" dirty="0"/>
              <a:t> data ønsker du å samle inn? </a:t>
            </a:r>
            <a:r>
              <a:rPr lang="nb-NO" sz="1100" dirty="0" err="1"/>
              <a:t>Kvifor</a:t>
            </a:r>
            <a:r>
              <a:rPr lang="nb-NO" sz="1100" dirty="0"/>
              <a:t> akkurat </a:t>
            </a:r>
            <a:r>
              <a:rPr lang="nb-NO" sz="1100" dirty="0" err="1"/>
              <a:t>desse</a:t>
            </a:r>
            <a:r>
              <a:rPr lang="nb-NO" sz="1100" dirty="0"/>
              <a:t>? </a:t>
            </a:r>
            <a:r>
              <a:rPr lang="nb-NO" sz="1100" dirty="0" err="1"/>
              <a:t>Teikne</a:t>
            </a:r>
            <a:r>
              <a:rPr lang="nb-NO" sz="1100" dirty="0"/>
              <a:t> gjerne ei skisse over </a:t>
            </a:r>
            <a:r>
              <a:rPr lang="nb-NO" sz="1100" dirty="0" err="1"/>
              <a:t>figurane</a:t>
            </a:r>
            <a:r>
              <a:rPr lang="nb-NO" sz="1100" dirty="0"/>
              <a:t> før du diskuterer med </a:t>
            </a:r>
            <a:r>
              <a:rPr lang="nb-NO" sz="1100" dirty="0" err="1"/>
              <a:t>dei</a:t>
            </a:r>
            <a:r>
              <a:rPr lang="nb-NO" sz="1100" dirty="0"/>
              <a:t> andre. Deretter må gruppa samla </a:t>
            </a:r>
            <a:r>
              <a:rPr lang="nb-NO" sz="1100" dirty="0" err="1"/>
              <a:t>avgjere</a:t>
            </a:r>
            <a:r>
              <a:rPr lang="nb-NO" sz="1100" dirty="0"/>
              <a:t> kva for </a:t>
            </a:r>
            <a:r>
              <a:rPr lang="nb-NO" sz="1100" dirty="0" err="1"/>
              <a:t>nokre</a:t>
            </a:r>
            <a:r>
              <a:rPr lang="nb-NO" sz="1100" dirty="0"/>
              <a:t> data de skal bruke, og korleis </a:t>
            </a:r>
            <a:r>
              <a:rPr lang="nb-NO" sz="1100" dirty="0" err="1"/>
              <a:t>dykkar</a:t>
            </a:r>
            <a:r>
              <a:rPr lang="nb-NO" sz="1100" dirty="0"/>
              <a:t> </a:t>
            </a:r>
            <a:r>
              <a:rPr lang="nb-NO" sz="1100" dirty="0" err="1"/>
              <a:t>figurar</a:t>
            </a:r>
            <a:r>
              <a:rPr lang="nb-NO" sz="1100" dirty="0"/>
              <a:t> og utstilling skal sjå ut.</a:t>
            </a:r>
          </a:p>
          <a:p>
            <a:endParaRPr lang="nb-NO" sz="400" dirty="0"/>
          </a:p>
          <a:p>
            <a:r>
              <a:rPr lang="nb-NO" sz="1100" b="1" dirty="0"/>
              <a:t>Fase 3: </a:t>
            </a:r>
            <a:r>
              <a:rPr lang="nb-NO" sz="1100" dirty="0"/>
              <a:t>Lag første versjon av grafen og den matematiske modellen. Lag figuren/</a:t>
            </a:r>
            <a:r>
              <a:rPr lang="nb-NO" sz="1100" dirty="0" err="1"/>
              <a:t>figurane</a:t>
            </a:r>
            <a:r>
              <a:rPr lang="nb-NO" sz="1100" dirty="0"/>
              <a:t> de treng til utstillinga.</a:t>
            </a:r>
          </a:p>
          <a:p>
            <a:endParaRPr lang="nb-NO" sz="400" dirty="0"/>
          </a:p>
          <a:p>
            <a:r>
              <a:rPr lang="nb-NO" sz="1100" b="1" dirty="0"/>
              <a:t>Fase 4:</a:t>
            </a:r>
            <a:r>
              <a:rPr lang="nb-NO" sz="1100" dirty="0"/>
              <a:t> Test grafen og modellen, får de </a:t>
            </a:r>
            <a:r>
              <a:rPr lang="nb-NO" sz="1100" dirty="0" err="1"/>
              <a:t>ein</a:t>
            </a:r>
            <a:r>
              <a:rPr lang="nb-NO" sz="1100" dirty="0"/>
              <a:t> modell som </a:t>
            </a:r>
            <a:r>
              <a:rPr lang="nb-NO" sz="1100" dirty="0" err="1"/>
              <a:t>verkar</a:t>
            </a:r>
            <a:r>
              <a:rPr lang="nb-NO" sz="1100" dirty="0"/>
              <a:t> fornuftig? Spør andre i klassen om utstillinga </a:t>
            </a:r>
            <a:r>
              <a:rPr lang="nb-NO" sz="1100" dirty="0" err="1"/>
              <a:t>dykkar</a:t>
            </a:r>
            <a:r>
              <a:rPr lang="nb-NO" sz="1100" dirty="0"/>
              <a:t> er </a:t>
            </a:r>
            <a:r>
              <a:rPr lang="nb-NO" sz="1100" dirty="0" err="1"/>
              <a:t>tydeleg</a:t>
            </a:r>
            <a:r>
              <a:rPr lang="nb-NO" sz="1100" dirty="0"/>
              <a:t> og god.</a:t>
            </a:r>
          </a:p>
          <a:p>
            <a:endParaRPr lang="nb-NO" sz="11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ED74BED-89B4-49B8-83FD-841B82E9FF68}"/>
              </a:ext>
            </a:extLst>
          </p:cNvPr>
          <p:cNvSpPr txBox="1"/>
          <p:nvPr/>
        </p:nvSpPr>
        <p:spPr>
          <a:xfrm>
            <a:off x="435349" y="2992100"/>
            <a:ext cx="323761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</a:t>
            </a:r>
            <a:r>
              <a:rPr lang="nb-NO" sz="1100" dirty="0"/>
              <a:t> Tenk gjerne kva for </a:t>
            </a:r>
            <a:r>
              <a:rPr lang="nb-NO" sz="1100" dirty="0" err="1"/>
              <a:t>nokre</a:t>
            </a:r>
            <a:r>
              <a:rPr lang="nb-NO" sz="1100" dirty="0"/>
              <a:t> data som kan </a:t>
            </a:r>
            <a:r>
              <a:rPr lang="nb-NO" sz="1100" dirty="0" err="1"/>
              <a:t>vere</a:t>
            </a:r>
            <a:r>
              <a:rPr lang="nb-NO" sz="1100" dirty="0"/>
              <a:t> fornuftig å bruke. </a:t>
            </a:r>
            <a:r>
              <a:rPr lang="nb-NO" sz="1100" dirty="0" err="1"/>
              <a:t>Sidan</a:t>
            </a:r>
            <a:r>
              <a:rPr lang="nb-NO" sz="1100" dirty="0"/>
              <a:t> de skal bruke SSB som kjelde for data, må det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datasett som </a:t>
            </a:r>
            <a:r>
              <a:rPr lang="nb-NO" sz="1100" dirty="0" err="1"/>
              <a:t>finnest</a:t>
            </a:r>
            <a:r>
              <a:rPr lang="nb-NO" sz="1100" dirty="0"/>
              <a:t> der.</a:t>
            </a:r>
          </a:p>
          <a:p>
            <a:endParaRPr lang="nb-NO" sz="400" dirty="0"/>
          </a:p>
          <a:p>
            <a:r>
              <a:rPr lang="nb-NO" sz="1100" dirty="0"/>
              <a:t>Husk at de skal lage </a:t>
            </a:r>
            <a:r>
              <a:rPr lang="nb-NO" sz="1100" dirty="0" err="1"/>
              <a:t>figurar</a:t>
            </a:r>
            <a:r>
              <a:rPr lang="nb-NO" sz="1100" dirty="0"/>
              <a:t> som illustrerer datasettet til slutt, så det kan </a:t>
            </a:r>
            <a:r>
              <a:rPr lang="nb-NO" sz="1100" dirty="0" err="1"/>
              <a:t>vere</a:t>
            </a:r>
            <a:r>
              <a:rPr lang="nb-NO" sz="1100" dirty="0"/>
              <a:t> lurt å tenke på kva type </a:t>
            </a:r>
            <a:r>
              <a:rPr lang="nb-NO" sz="1100" dirty="0" err="1"/>
              <a:t>figurar</a:t>
            </a:r>
            <a:r>
              <a:rPr lang="nb-NO" sz="1100" dirty="0"/>
              <a:t> som kan passe til datasetta de ser på.</a:t>
            </a:r>
          </a:p>
          <a:p>
            <a:endParaRPr lang="nb-NO" sz="1100" b="1" dirty="0"/>
          </a:p>
          <a:p>
            <a:r>
              <a:rPr lang="nb-NO" sz="1100" b="1" dirty="0"/>
              <a:t>Kan hende kan </a:t>
            </a:r>
            <a:r>
              <a:rPr lang="nb-NO" sz="1100" b="1" dirty="0" err="1"/>
              <a:t>ein</a:t>
            </a:r>
            <a:r>
              <a:rPr lang="nb-NO" sz="1100" b="1" dirty="0"/>
              <a:t> </a:t>
            </a:r>
            <a:r>
              <a:rPr lang="nb-NO" sz="1100" b="1" dirty="0" err="1"/>
              <a:t>smeltande</a:t>
            </a:r>
            <a:r>
              <a:rPr lang="nb-NO" sz="1100" b="1" dirty="0"/>
              <a:t> snømann illustrere utslepp av CO</a:t>
            </a:r>
            <a:r>
              <a:rPr lang="nb-NO" sz="1100" b="1" baseline="-25000" dirty="0"/>
              <a:t>2</a:t>
            </a:r>
            <a:r>
              <a:rPr lang="nb-NO" sz="1100" b="1" dirty="0"/>
              <a:t> eller </a:t>
            </a:r>
            <a:r>
              <a:rPr lang="nb-NO" sz="1100" b="1" dirty="0" err="1"/>
              <a:t>stigande</a:t>
            </a:r>
            <a:r>
              <a:rPr lang="nb-NO" sz="1100" b="1" dirty="0"/>
              <a:t> </a:t>
            </a:r>
            <a:r>
              <a:rPr lang="nb-NO" sz="1100" b="1" dirty="0" err="1"/>
              <a:t>gjennomsnittstemperaturar</a:t>
            </a:r>
            <a:r>
              <a:rPr lang="nb-NO" sz="1100" b="1" dirty="0"/>
              <a:t>?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F7777F11-D5C6-4C55-95E2-73331C264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854" y="6917807"/>
            <a:ext cx="1530810" cy="1005421"/>
          </a:xfrm>
          <a:prstGeom prst="rect">
            <a:avLst/>
          </a:prstGeom>
        </p:spPr>
      </p:pic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C9108A78-704C-461B-9706-5AE63B34F1F3}"/>
              </a:ext>
            </a:extLst>
          </p:cNvPr>
          <p:cNvCxnSpPr/>
          <p:nvPr/>
        </p:nvCxnSpPr>
        <p:spPr>
          <a:xfrm>
            <a:off x="2129659" y="7387004"/>
            <a:ext cx="5584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B9EBAACD-E15E-456F-BF35-52ACE80AAE9A}"/>
              </a:ext>
            </a:extLst>
          </p:cNvPr>
          <p:cNvCxnSpPr>
            <a:cxnSpLocks/>
          </p:cNvCxnSpPr>
          <p:nvPr/>
        </p:nvCxnSpPr>
        <p:spPr>
          <a:xfrm>
            <a:off x="4397463" y="7493300"/>
            <a:ext cx="643263" cy="10444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C346A68D-E93A-4723-A689-E4B6A5F6EE50}"/>
              </a:ext>
            </a:extLst>
          </p:cNvPr>
          <p:cNvCxnSpPr>
            <a:cxnSpLocks/>
          </p:cNvCxnSpPr>
          <p:nvPr/>
        </p:nvCxnSpPr>
        <p:spPr>
          <a:xfrm flipV="1">
            <a:off x="4382095" y="6785002"/>
            <a:ext cx="697051" cy="6020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9922203-456B-4E35-81C3-F2DEF989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1" name="Bilde 10" descr="Et bilde som inneholder dekorert&#10;&#10;Automatisk generert beskrivelse">
            <a:extLst>
              <a:ext uri="{FF2B5EF4-FFF2-40B4-BE49-F238E27FC236}">
                <a16:creationId xmlns:a16="http://schemas.microsoft.com/office/drawing/2014/main" id="{0A51D847-3A81-447D-A1D1-867C1A35A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602" y="3052357"/>
            <a:ext cx="2541770" cy="1695361"/>
          </a:xfrm>
          <a:prstGeom prst="rect">
            <a:avLst/>
          </a:prstGeom>
        </p:spPr>
      </p:pic>
      <p:pic>
        <p:nvPicPr>
          <p:cNvPr id="15" name="Bilde 14" descr="Et bilde som inneholder utklipp&#10;&#10;Automatisk generert beskrivelse">
            <a:extLst>
              <a:ext uri="{FF2B5EF4-FFF2-40B4-BE49-F238E27FC236}">
                <a16:creationId xmlns:a16="http://schemas.microsoft.com/office/drawing/2014/main" id="{955F6F88-776A-4EF4-95A1-32FB691199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279" y="155172"/>
            <a:ext cx="1232896" cy="641886"/>
          </a:xfrm>
          <a:prstGeom prst="rect">
            <a:avLst/>
          </a:prstGeom>
        </p:spPr>
      </p:pic>
      <p:pic>
        <p:nvPicPr>
          <p:cNvPr id="17" name="Bilde 16" descr="Et bilde som inneholder tekst, utklipp, servise&#10;&#10;Automatisk generert beskrivelse">
            <a:extLst>
              <a:ext uri="{FF2B5EF4-FFF2-40B4-BE49-F238E27FC236}">
                <a16:creationId xmlns:a16="http://schemas.microsoft.com/office/drawing/2014/main" id="{EFAC0227-A83F-48C4-A1B1-119C59E43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61" y="6955798"/>
            <a:ext cx="1529097" cy="862411"/>
          </a:xfrm>
          <a:prstGeom prst="rect">
            <a:avLst/>
          </a:prstGeom>
        </p:spPr>
      </p:pic>
      <p:pic>
        <p:nvPicPr>
          <p:cNvPr id="21" name="Bilde 20" descr="Et bilde som inneholder granateple&#10;&#10;Automatisk generert beskrivelse">
            <a:extLst>
              <a:ext uri="{FF2B5EF4-FFF2-40B4-BE49-F238E27FC236}">
                <a16:creationId xmlns:a16="http://schemas.microsoft.com/office/drawing/2014/main" id="{4180F8C9-272B-47B9-99D8-FC84B3912B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418" y="6339780"/>
            <a:ext cx="697051" cy="697051"/>
          </a:xfrm>
          <a:prstGeom prst="rect">
            <a:avLst/>
          </a:prstGeom>
        </p:spPr>
      </p:pic>
      <p:pic>
        <p:nvPicPr>
          <p:cNvPr id="25" name="Bilde 24" descr="Et bilde som inneholder slips, har på seg, skjorte, lukk&#10;&#10;Automatisk generert beskrivelse">
            <a:extLst>
              <a:ext uri="{FF2B5EF4-FFF2-40B4-BE49-F238E27FC236}">
                <a16:creationId xmlns:a16="http://schemas.microsoft.com/office/drawing/2014/main" id="{71C9F7BB-D7DF-46D4-923A-1F232A0579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503" y="7076525"/>
            <a:ext cx="1460800" cy="102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9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478442</TotalTime>
  <Words>563</Words>
  <Application>Microsoft Macintosh PowerPoint</Application>
  <PresentationFormat>A4 Paper (210x297 mm)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26 - Laste ned data frå statistisk sentralbyrå</vt:lpstr>
      <vt:lpstr>Lag figurar som illustrerer dataa du bruker  - Bruk statistikk frå SSB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1497</cp:revision>
  <dcterms:created xsi:type="dcterms:W3CDTF">2018-11-04T16:46:19Z</dcterms:created>
  <dcterms:modified xsi:type="dcterms:W3CDTF">2021-11-10T11:37:50Z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