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5"/>
  </p:notesMasterIdLst>
  <p:sldIdLst>
    <p:sldId id="504" r:id="rId5"/>
    <p:sldId id="596" r:id="rId6"/>
    <p:sldId id="470" r:id="rId7"/>
    <p:sldId id="435" r:id="rId8"/>
    <p:sldId id="433" r:id="rId9"/>
    <p:sldId id="489" r:id="rId10"/>
    <p:sldId id="468" r:id="rId11"/>
    <p:sldId id="488" r:id="rId12"/>
    <p:sldId id="497" r:id="rId13"/>
    <p:sldId id="476" r:id="rId1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E392"/>
    <a:srgbClr val="C1E0AE"/>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p:scale>
          <a:sx n="160" d="100"/>
          <a:sy n="160" d="100"/>
        </p:scale>
        <p:origin x="-60" y="-6930"/>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06.09.2021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06.09.2021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06.09.2021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06.09.2021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06.09.2021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06.09.2021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06.09.2021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06.09.2021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06.09.2021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06.09.2021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06.09.2021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06.09.2021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06.09.2021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png"/><Relationship Id="rId7" Type="http://schemas.openxmlformats.org/officeDocument/2006/relationships/image" Target="../media/image39.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49.png"/><Relationship Id="rId5" Type="http://schemas.openxmlformats.org/officeDocument/2006/relationships/image" Target="../media/image25.png"/><Relationship Id="rId10" Type="http://schemas.openxmlformats.org/officeDocument/2006/relationships/image" Target="../media/image48.png"/><Relationship Id="rId4" Type="http://schemas.openxmlformats.org/officeDocument/2006/relationships/image" Target="../media/image20.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uters.com/article/us-amazon-com-jobs-automation-insight/amazon-scraps-secret-ai-recruiting-tool-that-showed-bias-against-women-idUSKCN1MK08G"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4.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43838B-A031-4723-9AD4-98948BAE9BEF}"/>
              </a:ext>
            </a:extLst>
          </p:cNvPr>
          <p:cNvSpPr>
            <a:spLocks noGrp="1"/>
          </p:cNvSpPr>
          <p:nvPr>
            <p:ph type="ctrTitle"/>
          </p:nvPr>
        </p:nvSpPr>
        <p:spPr>
          <a:xfrm>
            <a:off x="514350" y="1621191"/>
            <a:ext cx="5829300" cy="1300603"/>
          </a:xfrm>
        </p:spPr>
        <p:txBody>
          <a:bodyPr/>
          <a:lstStyle/>
          <a:p>
            <a:r>
              <a:rPr lang="nb-NO" dirty="0"/>
              <a:t>Kobling B</a:t>
            </a:r>
          </a:p>
        </p:txBody>
      </p:sp>
      <p:sp>
        <p:nvSpPr>
          <p:cNvPr id="3" name="Undertittel 2">
            <a:extLst>
              <a:ext uri="{FF2B5EF4-FFF2-40B4-BE49-F238E27FC236}">
                <a16:creationId xmlns:a16="http://schemas.microsoft.com/office/drawing/2014/main" id="{EB6FBD77-69CC-4B73-BDCC-E3A080B6BFF3}"/>
              </a:ext>
            </a:extLst>
          </p:cNvPr>
          <p:cNvSpPr>
            <a:spLocks noGrp="1"/>
          </p:cNvSpPr>
          <p:nvPr>
            <p:ph type="subTitle" idx="1"/>
          </p:nvPr>
        </p:nvSpPr>
        <p:spPr>
          <a:xfrm>
            <a:off x="857250" y="4239490"/>
            <a:ext cx="5143500" cy="2521527"/>
          </a:xfrm>
        </p:spPr>
        <p:txBody>
          <a:bodyPr/>
          <a:lstStyle/>
          <a:p>
            <a:r>
              <a:rPr lang="nb-NO" dirty="0"/>
              <a:t>Programmering og skaperverksted for 8. - 10. klasse</a:t>
            </a:r>
          </a:p>
          <a:p>
            <a:endParaRPr lang="nb-NO" dirty="0"/>
          </a:p>
          <a:p>
            <a:r>
              <a:rPr lang="nb-NO" dirty="0"/>
              <a:t>Kapittel 13</a:t>
            </a:r>
          </a:p>
        </p:txBody>
      </p:sp>
    </p:spTree>
    <p:extLst>
      <p:ext uri="{BB962C8B-B14F-4D97-AF65-F5344CB8AC3E}">
        <p14:creationId xmlns:p14="http://schemas.microsoft.com/office/powerpoint/2010/main" val="63144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e 26">
            <a:extLst>
              <a:ext uri="{FF2B5EF4-FFF2-40B4-BE49-F238E27FC236}">
                <a16:creationId xmlns:a16="http://schemas.microsoft.com/office/drawing/2014/main" id="{FF1A67A3-DF3F-4010-9967-578D5F8FA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313" y="-16617"/>
            <a:ext cx="1053839" cy="1053839"/>
          </a:xfrm>
          <a:prstGeom prst="rect">
            <a:avLst/>
          </a:prstGeom>
        </p:spPr>
      </p:pic>
      <p:sp>
        <p:nvSpPr>
          <p:cNvPr id="45" name="TekstSylinder 44">
            <a:extLst>
              <a:ext uri="{FF2B5EF4-FFF2-40B4-BE49-F238E27FC236}">
                <a16:creationId xmlns:a16="http://schemas.microsoft.com/office/drawing/2014/main" id="{2946498B-60B9-48DA-99C4-EEE586132CC7}"/>
              </a:ext>
            </a:extLst>
          </p:cNvPr>
          <p:cNvSpPr txBox="1"/>
          <p:nvPr/>
        </p:nvSpPr>
        <p:spPr>
          <a:xfrm>
            <a:off x="516502" y="1958947"/>
            <a:ext cx="3436464" cy="2015936"/>
          </a:xfrm>
          <a:prstGeom prst="rect">
            <a:avLst/>
          </a:prstGeom>
          <a:noFill/>
          <a:ln>
            <a:solidFill>
              <a:schemeClr val="tx1"/>
            </a:solidFill>
          </a:ln>
        </p:spPr>
        <p:txBody>
          <a:bodyPr wrap="square" rtlCol="0">
            <a:spAutoFit/>
          </a:bodyPr>
          <a:lstStyle/>
          <a:p>
            <a:r>
              <a:rPr lang="nb-NO" sz="1100" b="1" dirty="0"/>
              <a:t>Regresjon med korrelasjon i Python består av sju deler:</a:t>
            </a:r>
          </a:p>
          <a:p>
            <a:endParaRPr lang="nb-NO" sz="400" b="1" dirty="0"/>
          </a:p>
          <a:p>
            <a:pPr marL="228600" indent="-228600">
              <a:buFont typeface="+mj-lt"/>
              <a:buAutoNum type="arabicPeriod"/>
            </a:pPr>
            <a:r>
              <a:rPr lang="nb-NO" sz="1100" dirty="0"/>
              <a:t>Importere bibliotekene som trengs</a:t>
            </a:r>
          </a:p>
          <a:p>
            <a:pPr marL="228600" indent="-228600">
              <a:buFont typeface="+mj-lt"/>
              <a:buAutoNum type="arabicPeriod"/>
            </a:pPr>
            <a:r>
              <a:rPr lang="nb-NO" sz="1100" dirty="0"/>
              <a:t>Importere data fra en .</a:t>
            </a:r>
            <a:r>
              <a:rPr lang="nb-NO" sz="1100" dirty="0" err="1"/>
              <a:t>txt</a:t>
            </a:r>
            <a:r>
              <a:rPr lang="nb-NO" sz="1100" dirty="0"/>
              <a:t>-fil</a:t>
            </a:r>
          </a:p>
          <a:p>
            <a:pPr marL="228600" indent="-228600">
              <a:buFont typeface="+mj-lt"/>
              <a:buAutoNum type="arabicPeriod"/>
            </a:pPr>
            <a:r>
              <a:rPr lang="nb-NO" sz="1100" dirty="0"/>
              <a:t>Legge dataene i en tabell for x-verdiene og en for y-verdiene</a:t>
            </a:r>
          </a:p>
          <a:p>
            <a:pPr marL="228600" indent="-228600">
              <a:buFont typeface="+mj-lt"/>
              <a:buAutoNum type="arabicPeriod"/>
            </a:pPr>
            <a:r>
              <a:rPr lang="nb-NO" sz="1100" dirty="0"/>
              <a:t>Lage en funksjon som sier hvilken modell som skal brukes i regresjonen</a:t>
            </a:r>
          </a:p>
          <a:p>
            <a:pPr marL="228600" indent="-228600">
              <a:buFont typeface="+mj-lt"/>
              <a:buAutoNum type="arabicPeriod"/>
            </a:pPr>
            <a:r>
              <a:rPr lang="nb-NO" sz="1100" dirty="0"/>
              <a:t>Utføre regresjonen, og vise på skjermen hva den matematiske modellen blir</a:t>
            </a:r>
          </a:p>
          <a:p>
            <a:pPr marL="228600" indent="-228600">
              <a:buFont typeface="+mj-lt"/>
              <a:buAutoNum type="arabicPeriod"/>
            </a:pPr>
            <a:r>
              <a:rPr lang="nb-NO" sz="1100" dirty="0"/>
              <a:t>Tegne grafen med resultatet </a:t>
            </a:r>
          </a:p>
          <a:p>
            <a:pPr marL="228600" indent="-228600">
              <a:buFont typeface="+mj-lt"/>
              <a:buAutoNum type="arabicPeriod"/>
            </a:pPr>
            <a:r>
              <a:rPr lang="nb-NO" sz="1100" dirty="0"/>
              <a:t>Regne ut R og R</a:t>
            </a:r>
            <a:r>
              <a:rPr lang="nb-NO" sz="1100" baseline="30000" dirty="0"/>
              <a:t>2</a:t>
            </a:r>
            <a:r>
              <a:rPr lang="nb-NO" sz="1100" dirty="0"/>
              <a:t> og skrive dem ut til skjermen</a:t>
            </a:r>
          </a:p>
        </p:txBody>
      </p:sp>
      <p:sp>
        <p:nvSpPr>
          <p:cNvPr id="2" name="Tittel 1">
            <a:extLst>
              <a:ext uri="{FF2B5EF4-FFF2-40B4-BE49-F238E27FC236}">
                <a16:creationId xmlns:a16="http://schemas.microsoft.com/office/drawing/2014/main" id="{FEB2D895-9DA9-45AD-9004-71F9A5171295}"/>
              </a:ext>
            </a:extLst>
          </p:cNvPr>
          <p:cNvSpPr>
            <a:spLocks noGrp="1"/>
          </p:cNvSpPr>
          <p:nvPr>
            <p:ph type="title"/>
          </p:nvPr>
        </p:nvSpPr>
        <p:spPr>
          <a:xfrm>
            <a:off x="423105" y="162024"/>
            <a:ext cx="5440800" cy="802631"/>
          </a:xfrm>
        </p:spPr>
        <p:txBody>
          <a:bodyPr>
            <a:normAutofit fontScale="90000"/>
          </a:bodyPr>
          <a:lstStyle/>
          <a:p>
            <a:r>
              <a:rPr lang="nb-NO" dirty="0"/>
              <a:t>Valg av regresjonsmodell i Python</a:t>
            </a:r>
          </a:p>
        </p:txBody>
      </p:sp>
      <p:sp>
        <p:nvSpPr>
          <p:cNvPr id="4" name="Rektangel 3">
            <a:extLst>
              <a:ext uri="{FF2B5EF4-FFF2-40B4-BE49-F238E27FC236}">
                <a16:creationId xmlns:a16="http://schemas.microsoft.com/office/drawing/2014/main" id="{1310AF23-B757-47AB-9E4F-19F91EE7E3B4}"/>
              </a:ext>
            </a:extLst>
          </p:cNvPr>
          <p:cNvSpPr/>
          <p:nvPr/>
        </p:nvSpPr>
        <p:spPr>
          <a:xfrm>
            <a:off x="423105" y="847516"/>
            <a:ext cx="5937155" cy="1107996"/>
          </a:xfrm>
          <a:prstGeom prst="rect">
            <a:avLst/>
          </a:prstGeom>
        </p:spPr>
        <p:txBody>
          <a:bodyPr wrap="square">
            <a:spAutoFit/>
          </a:bodyPr>
          <a:lstStyle/>
          <a:p>
            <a:r>
              <a:rPr lang="nb-NO" sz="1100" dirty="0">
                <a:solidFill>
                  <a:srgbClr val="303030"/>
                </a:solidFill>
              </a:rPr>
              <a:t>Vi kan ikke </a:t>
            </a:r>
            <a:r>
              <a:rPr lang="nb-NO" sz="1100" i="1" dirty="0">
                <a:solidFill>
                  <a:srgbClr val="303030"/>
                </a:solidFill>
              </a:rPr>
              <a:t>bare</a:t>
            </a:r>
            <a:r>
              <a:rPr lang="nb-NO" sz="1100" dirty="0">
                <a:solidFill>
                  <a:srgbClr val="303030"/>
                </a:solidFill>
              </a:rPr>
              <a:t> se på R</a:t>
            </a:r>
            <a:r>
              <a:rPr lang="nb-NO" sz="1100" baseline="30000" dirty="0">
                <a:solidFill>
                  <a:srgbClr val="303030"/>
                </a:solidFill>
              </a:rPr>
              <a:t>2</a:t>
            </a:r>
            <a:r>
              <a:rPr lang="nb-NO" sz="1100" dirty="0">
                <a:solidFill>
                  <a:srgbClr val="303030"/>
                </a:solidFill>
              </a:rPr>
              <a:t> når vi skal velge modell (velge mellom de ulike funksjonstypene). Vi bør nemlig ha en idé utfra teori, om hvilken type modell som burde fungere best. Det er for eksempel slik at en polynomfunksjon vil passe bedre og bedre, desto høyere grad den er. Det vil si at en fjerdegradsfunksjon vil alltid passe like godt eller bedre enn en tredjegradsfunksjon. Eller at en andregradsfunksjon vil alltid passe like godt eller bedre enn en førstegradsfunksjon, som er det samme som en lineær funksjon. </a:t>
            </a:r>
          </a:p>
        </p:txBody>
      </p:sp>
      <p:sp>
        <p:nvSpPr>
          <p:cNvPr id="5" name="TekstSylinder 4">
            <a:extLst>
              <a:ext uri="{FF2B5EF4-FFF2-40B4-BE49-F238E27FC236}">
                <a16:creationId xmlns:a16="http://schemas.microsoft.com/office/drawing/2014/main" id="{2CDFDF15-2605-4E7D-A822-C29408FE5DBC}"/>
              </a:ext>
            </a:extLst>
          </p:cNvPr>
          <p:cNvSpPr txBox="1"/>
          <p:nvPr/>
        </p:nvSpPr>
        <p:spPr>
          <a:xfrm>
            <a:off x="3623905" y="7001776"/>
            <a:ext cx="2784834" cy="2369880"/>
          </a:xfrm>
          <a:prstGeom prst="rect">
            <a:avLst/>
          </a:prstGeom>
          <a:noFill/>
          <a:ln>
            <a:solidFill>
              <a:schemeClr val="tx1"/>
            </a:solidFill>
          </a:ln>
        </p:spPr>
        <p:txBody>
          <a:bodyPr wrap="square" rtlCol="0">
            <a:spAutoFit/>
          </a:bodyPr>
          <a:lstStyle/>
          <a:p>
            <a:r>
              <a:rPr lang="nb-NO" sz="1100" b="1" dirty="0"/>
              <a:t>Diskusjonsoppgaver</a:t>
            </a:r>
          </a:p>
          <a:p>
            <a:endParaRPr lang="nb-NO" sz="400" dirty="0"/>
          </a:p>
          <a:p>
            <a:pPr marL="228600" indent="-228600">
              <a:buFont typeface="+mj-lt"/>
              <a:buAutoNum type="arabicPeriod"/>
            </a:pPr>
            <a:r>
              <a:rPr lang="nb-NO" sz="1100" dirty="0"/>
              <a:t>Hvilken modell beskriver CO</a:t>
            </a:r>
            <a:r>
              <a:rPr lang="nb-NO" sz="1100" baseline="-25000" dirty="0"/>
              <a:t>2</a:t>
            </a:r>
            <a:r>
              <a:rPr lang="nb-NO" sz="1100" dirty="0"/>
              <a:t>-utslippene best? Begrunn svaret.</a:t>
            </a:r>
          </a:p>
          <a:p>
            <a:pPr marL="228600" indent="-228600">
              <a:buFont typeface="+mj-lt"/>
              <a:buAutoNum type="arabicPeriod"/>
            </a:pPr>
            <a:endParaRPr lang="nb-NO" sz="400" dirty="0"/>
          </a:p>
          <a:p>
            <a:pPr marL="228600" indent="-228600">
              <a:buFont typeface="+mj-lt"/>
              <a:buAutoNum type="arabicPeriod"/>
            </a:pPr>
            <a:r>
              <a:rPr lang="nb-NO" sz="1100" dirty="0"/>
              <a:t>Hvilken modell beskriver </a:t>
            </a:r>
            <a:r>
              <a:rPr lang="nb-NO" sz="1100" dirty="0">
                <a:solidFill>
                  <a:srgbClr val="303030"/>
                </a:solidFill>
              </a:rPr>
              <a:t>kumulativt antall covid-19 smittede best? Begrunn svaret.</a:t>
            </a:r>
          </a:p>
          <a:p>
            <a:pPr marL="228600" indent="-228600">
              <a:buFont typeface="+mj-lt"/>
              <a:buAutoNum type="arabicPeriod"/>
            </a:pPr>
            <a:endParaRPr lang="nb-NO" sz="400" dirty="0">
              <a:solidFill>
                <a:srgbClr val="303030"/>
              </a:solidFill>
            </a:endParaRPr>
          </a:p>
          <a:p>
            <a:pPr marL="228600" indent="-228600">
              <a:buFont typeface="+mj-lt"/>
              <a:buAutoNum type="arabicPeriod"/>
            </a:pPr>
            <a:r>
              <a:rPr lang="nb-NO" sz="1100" dirty="0"/>
              <a:t>Kan det potensielt finnes andre modeller som beskriver datasettene våre bedre?</a:t>
            </a:r>
          </a:p>
          <a:p>
            <a:pPr marL="228600" indent="-228600">
              <a:buFont typeface="+mj-lt"/>
              <a:buAutoNum type="arabicPeriod"/>
            </a:pPr>
            <a:endParaRPr lang="nb-NO" sz="400" dirty="0"/>
          </a:p>
          <a:p>
            <a:pPr marL="228600" indent="-228600">
              <a:buFont typeface="+mj-lt"/>
              <a:buAutoNum type="arabicPeriod"/>
            </a:pPr>
            <a:r>
              <a:rPr lang="nb-NO" sz="1100" dirty="0"/>
              <a:t>Dersom du har laget et program som allerede utfører en regresjon, hva må du legge inn for at det også skal finne og skrive ut R og R</a:t>
            </a:r>
            <a:r>
              <a:rPr lang="nb-NO" sz="1100" baseline="30000" dirty="0"/>
              <a:t>2</a:t>
            </a:r>
            <a:r>
              <a:rPr lang="nb-NO" sz="1100" dirty="0"/>
              <a:t>?</a:t>
            </a:r>
          </a:p>
        </p:txBody>
      </p:sp>
      <p:cxnSp>
        <p:nvCxnSpPr>
          <p:cNvPr id="15" name="Rett pilkobling 14">
            <a:extLst>
              <a:ext uri="{FF2B5EF4-FFF2-40B4-BE49-F238E27FC236}">
                <a16:creationId xmlns:a16="http://schemas.microsoft.com/office/drawing/2014/main" id="{B1CDE2B1-B481-4435-AA0E-68663A0A7538}"/>
              </a:ext>
            </a:extLst>
          </p:cNvPr>
          <p:cNvCxnSpPr>
            <a:cxnSpLocks/>
          </p:cNvCxnSpPr>
          <p:nvPr/>
        </p:nvCxnSpPr>
        <p:spPr>
          <a:xfrm>
            <a:off x="2877424" y="2323373"/>
            <a:ext cx="121361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Bilde 28">
            <a:extLst>
              <a:ext uri="{FF2B5EF4-FFF2-40B4-BE49-F238E27FC236}">
                <a16:creationId xmlns:a16="http://schemas.microsoft.com/office/drawing/2014/main" id="{10C732FB-D85D-482B-91D4-F9A94B43496D}"/>
              </a:ext>
            </a:extLst>
          </p:cNvPr>
          <p:cNvPicPr>
            <a:picLocks noChangeAspect="1"/>
          </p:cNvPicPr>
          <p:nvPr/>
        </p:nvPicPr>
        <p:blipFill>
          <a:blip r:embed="rId3"/>
          <a:stretch>
            <a:fillRect/>
          </a:stretch>
        </p:blipFill>
        <p:spPr>
          <a:xfrm>
            <a:off x="2080966" y="5567165"/>
            <a:ext cx="1282734" cy="842487"/>
          </a:xfrm>
          <a:prstGeom prst="rect">
            <a:avLst/>
          </a:prstGeom>
        </p:spPr>
      </p:pic>
      <p:pic>
        <p:nvPicPr>
          <p:cNvPr id="30" name="Bilde 29">
            <a:extLst>
              <a:ext uri="{FF2B5EF4-FFF2-40B4-BE49-F238E27FC236}">
                <a16:creationId xmlns:a16="http://schemas.microsoft.com/office/drawing/2014/main" id="{5CA23CA3-8DFE-469B-8F0B-47CF31FC8D92}"/>
              </a:ext>
            </a:extLst>
          </p:cNvPr>
          <p:cNvPicPr>
            <a:picLocks noChangeAspect="1"/>
          </p:cNvPicPr>
          <p:nvPr/>
        </p:nvPicPr>
        <p:blipFill>
          <a:blip r:embed="rId4"/>
          <a:stretch>
            <a:fillRect/>
          </a:stretch>
        </p:blipFill>
        <p:spPr>
          <a:xfrm>
            <a:off x="3603486" y="5567166"/>
            <a:ext cx="1282734" cy="842487"/>
          </a:xfrm>
          <a:prstGeom prst="rect">
            <a:avLst/>
          </a:prstGeom>
        </p:spPr>
      </p:pic>
      <p:pic>
        <p:nvPicPr>
          <p:cNvPr id="31" name="Bilde 30">
            <a:extLst>
              <a:ext uri="{FF2B5EF4-FFF2-40B4-BE49-F238E27FC236}">
                <a16:creationId xmlns:a16="http://schemas.microsoft.com/office/drawing/2014/main" id="{3079B5AA-2C04-4C1E-8447-77C3D59196BF}"/>
              </a:ext>
            </a:extLst>
          </p:cNvPr>
          <p:cNvPicPr>
            <a:picLocks noChangeAspect="1"/>
          </p:cNvPicPr>
          <p:nvPr/>
        </p:nvPicPr>
        <p:blipFill>
          <a:blip r:embed="rId5"/>
          <a:stretch>
            <a:fillRect/>
          </a:stretch>
        </p:blipFill>
        <p:spPr>
          <a:xfrm>
            <a:off x="5126005" y="5567165"/>
            <a:ext cx="1282734" cy="842487"/>
          </a:xfrm>
          <a:prstGeom prst="rect">
            <a:avLst/>
          </a:prstGeom>
        </p:spPr>
      </p:pic>
      <p:pic>
        <p:nvPicPr>
          <p:cNvPr id="32" name="Bilde 31">
            <a:extLst>
              <a:ext uri="{FF2B5EF4-FFF2-40B4-BE49-F238E27FC236}">
                <a16:creationId xmlns:a16="http://schemas.microsoft.com/office/drawing/2014/main" id="{B4D72CAA-F27E-4432-827E-0B6477579E0C}"/>
              </a:ext>
            </a:extLst>
          </p:cNvPr>
          <p:cNvPicPr>
            <a:picLocks noChangeAspect="1"/>
          </p:cNvPicPr>
          <p:nvPr/>
        </p:nvPicPr>
        <p:blipFill>
          <a:blip r:embed="rId6"/>
          <a:stretch>
            <a:fillRect/>
          </a:stretch>
        </p:blipFill>
        <p:spPr>
          <a:xfrm>
            <a:off x="558447" y="5572316"/>
            <a:ext cx="1282734" cy="842487"/>
          </a:xfrm>
          <a:prstGeom prst="rect">
            <a:avLst/>
          </a:prstGeom>
        </p:spPr>
      </p:pic>
      <p:pic>
        <p:nvPicPr>
          <p:cNvPr id="33" name="Bilde 32">
            <a:extLst>
              <a:ext uri="{FF2B5EF4-FFF2-40B4-BE49-F238E27FC236}">
                <a16:creationId xmlns:a16="http://schemas.microsoft.com/office/drawing/2014/main" id="{817D651D-F923-4C73-8BEF-F1D6E6CD1FFB}"/>
              </a:ext>
            </a:extLst>
          </p:cNvPr>
          <p:cNvPicPr>
            <a:picLocks noChangeAspect="1"/>
          </p:cNvPicPr>
          <p:nvPr/>
        </p:nvPicPr>
        <p:blipFill>
          <a:blip r:embed="rId7"/>
          <a:stretch>
            <a:fillRect/>
          </a:stretch>
        </p:blipFill>
        <p:spPr>
          <a:xfrm>
            <a:off x="560198" y="7055961"/>
            <a:ext cx="1282734" cy="842487"/>
          </a:xfrm>
          <a:prstGeom prst="rect">
            <a:avLst/>
          </a:prstGeom>
        </p:spPr>
      </p:pic>
      <p:pic>
        <p:nvPicPr>
          <p:cNvPr id="34" name="Bilde 33">
            <a:extLst>
              <a:ext uri="{FF2B5EF4-FFF2-40B4-BE49-F238E27FC236}">
                <a16:creationId xmlns:a16="http://schemas.microsoft.com/office/drawing/2014/main" id="{3DB2437F-197A-428B-A119-9C513E5256BC}"/>
              </a:ext>
            </a:extLst>
          </p:cNvPr>
          <p:cNvPicPr>
            <a:picLocks noChangeAspect="1"/>
          </p:cNvPicPr>
          <p:nvPr/>
        </p:nvPicPr>
        <p:blipFill>
          <a:blip r:embed="rId8"/>
          <a:stretch>
            <a:fillRect/>
          </a:stretch>
        </p:blipFill>
        <p:spPr>
          <a:xfrm>
            <a:off x="2103137" y="7055961"/>
            <a:ext cx="1260563" cy="842487"/>
          </a:xfrm>
          <a:prstGeom prst="rect">
            <a:avLst/>
          </a:prstGeom>
        </p:spPr>
      </p:pic>
      <p:pic>
        <p:nvPicPr>
          <p:cNvPr id="35" name="Bilde 34">
            <a:extLst>
              <a:ext uri="{FF2B5EF4-FFF2-40B4-BE49-F238E27FC236}">
                <a16:creationId xmlns:a16="http://schemas.microsoft.com/office/drawing/2014/main" id="{8ECF55D8-584D-4C0D-96F1-3241AF33CB25}"/>
              </a:ext>
            </a:extLst>
          </p:cNvPr>
          <p:cNvPicPr>
            <a:picLocks noChangeAspect="1"/>
          </p:cNvPicPr>
          <p:nvPr/>
        </p:nvPicPr>
        <p:blipFill>
          <a:blip r:embed="rId9"/>
          <a:stretch>
            <a:fillRect/>
          </a:stretch>
        </p:blipFill>
        <p:spPr>
          <a:xfrm>
            <a:off x="558447" y="8486770"/>
            <a:ext cx="1282734" cy="842487"/>
          </a:xfrm>
          <a:prstGeom prst="rect">
            <a:avLst/>
          </a:prstGeom>
        </p:spPr>
      </p:pic>
      <p:sp>
        <p:nvSpPr>
          <p:cNvPr id="36" name="Rektangel 35">
            <a:extLst>
              <a:ext uri="{FF2B5EF4-FFF2-40B4-BE49-F238E27FC236}">
                <a16:creationId xmlns:a16="http://schemas.microsoft.com/office/drawing/2014/main" id="{CAE3876D-24DA-4C53-A481-3940D80D1A90}"/>
              </a:ext>
            </a:extLst>
          </p:cNvPr>
          <p:cNvSpPr/>
          <p:nvPr/>
        </p:nvSpPr>
        <p:spPr>
          <a:xfrm>
            <a:off x="519822" y="4544326"/>
            <a:ext cx="5840438" cy="830997"/>
          </a:xfrm>
          <a:prstGeom prst="rect">
            <a:avLst/>
          </a:prstGeom>
        </p:spPr>
        <p:txBody>
          <a:bodyPr wrap="square">
            <a:spAutoFit/>
          </a:bodyPr>
          <a:lstStyle/>
          <a:p>
            <a:r>
              <a:rPr lang="nb-NO" sz="1100" dirty="0">
                <a:solidFill>
                  <a:srgbClr val="303030"/>
                </a:solidFill>
              </a:rPr>
              <a:t>________________________________________________________________________________</a:t>
            </a:r>
          </a:p>
          <a:p>
            <a:endParaRPr lang="nb-NO" sz="400" dirty="0">
              <a:solidFill>
                <a:srgbClr val="303030"/>
              </a:solidFill>
            </a:endParaRPr>
          </a:p>
          <a:p>
            <a:r>
              <a:rPr lang="nb-NO" sz="1100" dirty="0">
                <a:solidFill>
                  <a:srgbClr val="303030"/>
                </a:solidFill>
              </a:rPr>
              <a:t>Nå kan vi sjekke hvilken matematisk modell som beskriver datasettene våre best. Vi sjekker hvilken modell som passer best for både C0</a:t>
            </a:r>
            <a:r>
              <a:rPr lang="nb-NO" sz="1100" baseline="-25000" dirty="0">
                <a:solidFill>
                  <a:srgbClr val="303030"/>
                </a:solidFill>
              </a:rPr>
              <a:t>2</a:t>
            </a:r>
            <a:r>
              <a:rPr lang="nb-NO" sz="1100" dirty="0">
                <a:solidFill>
                  <a:srgbClr val="303030"/>
                </a:solidFill>
              </a:rPr>
              <a:t>-utslippene og kumulativt antall covid-19 smittede. Sjekk om du får samme verdier for de ulike modellene.</a:t>
            </a:r>
          </a:p>
        </p:txBody>
      </p:sp>
      <p:sp>
        <p:nvSpPr>
          <p:cNvPr id="37" name="TekstSylinder 36">
            <a:extLst>
              <a:ext uri="{FF2B5EF4-FFF2-40B4-BE49-F238E27FC236}">
                <a16:creationId xmlns:a16="http://schemas.microsoft.com/office/drawing/2014/main" id="{4D9A59BD-421F-41DF-ADF5-BECD4FBEBADB}"/>
              </a:ext>
            </a:extLst>
          </p:cNvPr>
          <p:cNvSpPr txBox="1"/>
          <p:nvPr/>
        </p:nvSpPr>
        <p:spPr>
          <a:xfrm>
            <a:off x="519310" y="6328896"/>
            <a:ext cx="1075765" cy="430887"/>
          </a:xfrm>
          <a:prstGeom prst="rect">
            <a:avLst/>
          </a:prstGeom>
          <a:noFill/>
        </p:spPr>
        <p:txBody>
          <a:bodyPr wrap="square" rtlCol="0">
            <a:spAutoFit/>
          </a:bodyPr>
          <a:lstStyle/>
          <a:p>
            <a:r>
              <a:rPr lang="nb-NO" sz="1100" dirty="0"/>
              <a:t>R = 0,5428</a:t>
            </a:r>
          </a:p>
          <a:p>
            <a:r>
              <a:rPr lang="nb-NO" sz="1100" dirty="0"/>
              <a:t>R</a:t>
            </a:r>
            <a:r>
              <a:rPr lang="nb-NO" sz="1100" baseline="30000" dirty="0"/>
              <a:t>2 </a:t>
            </a:r>
            <a:r>
              <a:rPr lang="nb-NO" sz="1100" dirty="0"/>
              <a:t>= 0,2947</a:t>
            </a:r>
          </a:p>
        </p:txBody>
      </p:sp>
      <p:sp>
        <p:nvSpPr>
          <p:cNvPr id="39" name="TekstSylinder 38">
            <a:extLst>
              <a:ext uri="{FF2B5EF4-FFF2-40B4-BE49-F238E27FC236}">
                <a16:creationId xmlns:a16="http://schemas.microsoft.com/office/drawing/2014/main" id="{407B03EF-4B81-4747-BCDF-2E2B0AB7D417}"/>
              </a:ext>
            </a:extLst>
          </p:cNvPr>
          <p:cNvSpPr txBox="1"/>
          <p:nvPr/>
        </p:nvSpPr>
        <p:spPr>
          <a:xfrm>
            <a:off x="2101386" y="6327045"/>
            <a:ext cx="1075765" cy="430887"/>
          </a:xfrm>
          <a:prstGeom prst="rect">
            <a:avLst/>
          </a:prstGeom>
          <a:noFill/>
        </p:spPr>
        <p:txBody>
          <a:bodyPr wrap="square" rtlCol="0">
            <a:spAutoFit/>
          </a:bodyPr>
          <a:lstStyle/>
          <a:p>
            <a:r>
              <a:rPr lang="nb-NO" sz="1100" dirty="0"/>
              <a:t>R = 0,5780</a:t>
            </a:r>
          </a:p>
          <a:p>
            <a:r>
              <a:rPr lang="nb-NO" sz="1100" dirty="0"/>
              <a:t>R</a:t>
            </a:r>
            <a:r>
              <a:rPr lang="nb-NO" sz="1100" baseline="30000" dirty="0"/>
              <a:t>2 </a:t>
            </a:r>
            <a:r>
              <a:rPr lang="nb-NO" sz="1100" dirty="0"/>
              <a:t>= 0,3340</a:t>
            </a:r>
          </a:p>
        </p:txBody>
      </p:sp>
      <p:sp>
        <p:nvSpPr>
          <p:cNvPr id="40" name="TekstSylinder 39">
            <a:extLst>
              <a:ext uri="{FF2B5EF4-FFF2-40B4-BE49-F238E27FC236}">
                <a16:creationId xmlns:a16="http://schemas.microsoft.com/office/drawing/2014/main" id="{19CC3625-2C13-44F5-B660-E4FFA41BE432}"/>
              </a:ext>
            </a:extLst>
          </p:cNvPr>
          <p:cNvSpPr txBox="1"/>
          <p:nvPr/>
        </p:nvSpPr>
        <p:spPr>
          <a:xfrm>
            <a:off x="519310" y="7875911"/>
            <a:ext cx="1075765" cy="430887"/>
          </a:xfrm>
          <a:prstGeom prst="rect">
            <a:avLst/>
          </a:prstGeom>
          <a:noFill/>
        </p:spPr>
        <p:txBody>
          <a:bodyPr wrap="square" rtlCol="0">
            <a:spAutoFit/>
          </a:bodyPr>
          <a:lstStyle/>
          <a:p>
            <a:r>
              <a:rPr lang="nb-NO" sz="1100" dirty="0"/>
              <a:t>R = 0,8730 </a:t>
            </a:r>
          </a:p>
          <a:p>
            <a:r>
              <a:rPr lang="nb-NO" sz="1100" dirty="0"/>
              <a:t>R</a:t>
            </a:r>
            <a:r>
              <a:rPr lang="nb-NO" sz="1100" baseline="30000" dirty="0"/>
              <a:t>2 </a:t>
            </a:r>
            <a:r>
              <a:rPr lang="nb-NO" sz="1100" dirty="0"/>
              <a:t>= 0,7620</a:t>
            </a:r>
          </a:p>
        </p:txBody>
      </p:sp>
      <p:sp>
        <p:nvSpPr>
          <p:cNvPr id="41" name="TekstSylinder 40">
            <a:extLst>
              <a:ext uri="{FF2B5EF4-FFF2-40B4-BE49-F238E27FC236}">
                <a16:creationId xmlns:a16="http://schemas.microsoft.com/office/drawing/2014/main" id="{7D46F467-B5E9-41EE-8F43-E2C72F432332}"/>
              </a:ext>
            </a:extLst>
          </p:cNvPr>
          <p:cNvSpPr txBox="1"/>
          <p:nvPr/>
        </p:nvSpPr>
        <p:spPr>
          <a:xfrm>
            <a:off x="2101386" y="7874060"/>
            <a:ext cx="1075765" cy="430887"/>
          </a:xfrm>
          <a:prstGeom prst="rect">
            <a:avLst/>
          </a:prstGeom>
          <a:noFill/>
        </p:spPr>
        <p:txBody>
          <a:bodyPr wrap="square" rtlCol="0">
            <a:spAutoFit/>
          </a:bodyPr>
          <a:lstStyle/>
          <a:p>
            <a:r>
              <a:rPr lang="nb-NO" sz="1100" dirty="0"/>
              <a:t>R = 0,9869 </a:t>
            </a:r>
          </a:p>
          <a:p>
            <a:r>
              <a:rPr lang="nb-NO" sz="1100" dirty="0"/>
              <a:t>R</a:t>
            </a:r>
            <a:r>
              <a:rPr lang="nb-NO" sz="1100" baseline="30000" dirty="0"/>
              <a:t>2 </a:t>
            </a:r>
            <a:r>
              <a:rPr lang="nb-NO" sz="1100" dirty="0"/>
              <a:t>= 0,9740</a:t>
            </a:r>
          </a:p>
        </p:txBody>
      </p:sp>
      <p:sp>
        <p:nvSpPr>
          <p:cNvPr id="42" name="TekstSylinder 41">
            <a:extLst>
              <a:ext uri="{FF2B5EF4-FFF2-40B4-BE49-F238E27FC236}">
                <a16:creationId xmlns:a16="http://schemas.microsoft.com/office/drawing/2014/main" id="{38A38D29-9F21-4744-BD83-1876FA2CE81A}"/>
              </a:ext>
            </a:extLst>
          </p:cNvPr>
          <p:cNvSpPr txBox="1"/>
          <p:nvPr/>
        </p:nvSpPr>
        <p:spPr>
          <a:xfrm>
            <a:off x="3603486" y="6328896"/>
            <a:ext cx="1075765" cy="430887"/>
          </a:xfrm>
          <a:prstGeom prst="rect">
            <a:avLst/>
          </a:prstGeom>
          <a:noFill/>
        </p:spPr>
        <p:txBody>
          <a:bodyPr wrap="square" rtlCol="0">
            <a:spAutoFit/>
          </a:bodyPr>
          <a:lstStyle/>
          <a:p>
            <a:r>
              <a:rPr lang="nb-NO" sz="1100" dirty="0"/>
              <a:t>R = 0,6695</a:t>
            </a:r>
          </a:p>
          <a:p>
            <a:r>
              <a:rPr lang="nb-NO" sz="1100" dirty="0"/>
              <a:t>R</a:t>
            </a:r>
            <a:r>
              <a:rPr lang="nb-NO" sz="1100" baseline="30000" dirty="0"/>
              <a:t>2 </a:t>
            </a:r>
            <a:r>
              <a:rPr lang="nb-NO" sz="1100" dirty="0"/>
              <a:t>= 0,4483</a:t>
            </a:r>
          </a:p>
        </p:txBody>
      </p:sp>
      <p:sp>
        <p:nvSpPr>
          <p:cNvPr id="43" name="TekstSylinder 42">
            <a:extLst>
              <a:ext uri="{FF2B5EF4-FFF2-40B4-BE49-F238E27FC236}">
                <a16:creationId xmlns:a16="http://schemas.microsoft.com/office/drawing/2014/main" id="{C0D6AC24-990B-42F0-AD44-2C74E1F4C45E}"/>
              </a:ext>
            </a:extLst>
          </p:cNvPr>
          <p:cNvSpPr txBox="1"/>
          <p:nvPr/>
        </p:nvSpPr>
        <p:spPr>
          <a:xfrm>
            <a:off x="5185562" y="6327045"/>
            <a:ext cx="1075765" cy="430887"/>
          </a:xfrm>
          <a:prstGeom prst="rect">
            <a:avLst/>
          </a:prstGeom>
          <a:noFill/>
        </p:spPr>
        <p:txBody>
          <a:bodyPr wrap="square" rtlCol="0">
            <a:spAutoFit/>
          </a:bodyPr>
          <a:lstStyle/>
          <a:p>
            <a:r>
              <a:rPr lang="nb-NO" sz="1100" dirty="0"/>
              <a:t>R = 0,6710</a:t>
            </a:r>
          </a:p>
          <a:p>
            <a:r>
              <a:rPr lang="nb-NO" sz="1100" dirty="0"/>
              <a:t>R</a:t>
            </a:r>
            <a:r>
              <a:rPr lang="nb-NO" sz="1100" baseline="30000" dirty="0"/>
              <a:t>2 </a:t>
            </a:r>
            <a:r>
              <a:rPr lang="nb-NO" sz="1100" dirty="0"/>
              <a:t>= 0,4502 </a:t>
            </a:r>
          </a:p>
        </p:txBody>
      </p:sp>
      <p:sp>
        <p:nvSpPr>
          <p:cNvPr id="44" name="TekstSylinder 43">
            <a:extLst>
              <a:ext uri="{FF2B5EF4-FFF2-40B4-BE49-F238E27FC236}">
                <a16:creationId xmlns:a16="http://schemas.microsoft.com/office/drawing/2014/main" id="{559E6A09-4490-45DF-A2E0-C4CD4F0D9BE0}"/>
              </a:ext>
            </a:extLst>
          </p:cNvPr>
          <p:cNvSpPr txBox="1"/>
          <p:nvPr/>
        </p:nvSpPr>
        <p:spPr>
          <a:xfrm>
            <a:off x="519310" y="9365779"/>
            <a:ext cx="1075765" cy="430887"/>
          </a:xfrm>
          <a:prstGeom prst="rect">
            <a:avLst/>
          </a:prstGeom>
          <a:noFill/>
        </p:spPr>
        <p:txBody>
          <a:bodyPr wrap="square" rtlCol="0">
            <a:spAutoFit/>
          </a:bodyPr>
          <a:lstStyle/>
          <a:p>
            <a:r>
              <a:rPr lang="nb-NO" sz="1100" dirty="0"/>
              <a:t>R = 0,8004</a:t>
            </a:r>
          </a:p>
          <a:p>
            <a:r>
              <a:rPr lang="nb-NO" sz="1100" dirty="0"/>
              <a:t>R</a:t>
            </a:r>
            <a:r>
              <a:rPr lang="nb-NO" sz="1100" baseline="30000" dirty="0"/>
              <a:t>2 </a:t>
            </a:r>
            <a:r>
              <a:rPr lang="nb-NO" sz="1100" dirty="0"/>
              <a:t>= 0,6407</a:t>
            </a:r>
          </a:p>
        </p:txBody>
      </p:sp>
      <p:cxnSp>
        <p:nvCxnSpPr>
          <p:cNvPr id="47" name="Rett pilkobling 46">
            <a:extLst>
              <a:ext uri="{FF2B5EF4-FFF2-40B4-BE49-F238E27FC236}">
                <a16:creationId xmlns:a16="http://schemas.microsoft.com/office/drawing/2014/main" id="{EA96D49C-5A4D-4CAF-8371-60D1395EA46A}"/>
              </a:ext>
            </a:extLst>
          </p:cNvPr>
          <p:cNvCxnSpPr>
            <a:cxnSpLocks/>
          </p:cNvCxnSpPr>
          <p:nvPr/>
        </p:nvCxnSpPr>
        <p:spPr>
          <a:xfrm>
            <a:off x="1987914" y="3929497"/>
            <a:ext cx="338966" cy="2469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0" name="Bilde 49">
            <a:extLst>
              <a:ext uri="{FF2B5EF4-FFF2-40B4-BE49-F238E27FC236}">
                <a16:creationId xmlns:a16="http://schemas.microsoft.com/office/drawing/2014/main" id="{7DF590F5-4324-45B2-8D61-A42487491803}"/>
              </a:ext>
            </a:extLst>
          </p:cNvPr>
          <p:cNvPicPr>
            <a:picLocks noChangeAspect="1"/>
          </p:cNvPicPr>
          <p:nvPr/>
        </p:nvPicPr>
        <p:blipFill>
          <a:blip r:embed="rId10"/>
          <a:stretch>
            <a:fillRect/>
          </a:stretch>
        </p:blipFill>
        <p:spPr>
          <a:xfrm>
            <a:off x="4144383" y="2160208"/>
            <a:ext cx="2455773" cy="455898"/>
          </a:xfrm>
          <a:prstGeom prst="rect">
            <a:avLst/>
          </a:prstGeom>
        </p:spPr>
      </p:pic>
      <p:pic>
        <p:nvPicPr>
          <p:cNvPr id="51" name="Bilde 50">
            <a:extLst>
              <a:ext uri="{FF2B5EF4-FFF2-40B4-BE49-F238E27FC236}">
                <a16:creationId xmlns:a16="http://schemas.microsoft.com/office/drawing/2014/main" id="{9B2E7143-7964-428F-8A80-C902A93D0A79}"/>
              </a:ext>
            </a:extLst>
          </p:cNvPr>
          <p:cNvPicPr>
            <a:picLocks noChangeAspect="1"/>
          </p:cNvPicPr>
          <p:nvPr/>
        </p:nvPicPr>
        <p:blipFill>
          <a:blip r:embed="rId11"/>
          <a:stretch>
            <a:fillRect/>
          </a:stretch>
        </p:blipFill>
        <p:spPr>
          <a:xfrm>
            <a:off x="2389932" y="4176485"/>
            <a:ext cx="3717426" cy="475933"/>
          </a:xfrm>
          <a:prstGeom prst="rect">
            <a:avLst/>
          </a:prstGeom>
        </p:spPr>
      </p:pic>
      <p:sp>
        <p:nvSpPr>
          <p:cNvPr id="3" name="Plassholder for lysbildenummer 2">
            <a:extLst>
              <a:ext uri="{FF2B5EF4-FFF2-40B4-BE49-F238E27FC236}">
                <a16:creationId xmlns:a16="http://schemas.microsoft.com/office/drawing/2014/main" id="{B748BFCB-160E-4847-8438-26DAFFAAFB5E}"/>
              </a:ext>
            </a:extLst>
          </p:cNvPr>
          <p:cNvSpPr>
            <a:spLocks noGrp="1"/>
          </p:cNvSpPr>
          <p:nvPr>
            <p:ph type="sldNum" sz="quarter" idx="12"/>
          </p:nvPr>
        </p:nvSpPr>
        <p:spPr/>
        <p:txBody>
          <a:bodyPr/>
          <a:lstStyle/>
          <a:p>
            <a:fld id="{8BCDA449-1FD9-4B7A-9E85-B244E6DC9C56}" type="slidenum">
              <a:rPr lang="nb-NO" smtClean="0"/>
              <a:t>10</a:t>
            </a:fld>
            <a:endParaRPr lang="nb-NO"/>
          </a:p>
        </p:txBody>
      </p:sp>
      <p:sp>
        <p:nvSpPr>
          <p:cNvPr id="28" name="TekstSylinder 27">
            <a:extLst>
              <a:ext uri="{FF2B5EF4-FFF2-40B4-BE49-F238E27FC236}">
                <a16:creationId xmlns:a16="http://schemas.microsoft.com/office/drawing/2014/main" id="{7A8EE4A7-A799-4ED5-85DE-6F6E1F73C754}"/>
              </a:ext>
            </a:extLst>
          </p:cNvPr>
          <p:cNvSpPr txBox="1"/>
          <p:nvPr/>
        </p:nvSpPr>
        <p:spPr>
          <a:xfrm>
            <a:off x="477421" y="5375945"/>
            <a:ext cx="612764" cy="261610"/>
          </a:xfrm>
          <a:prstGeom prst="rect">
            <a:avLst/>
          </a:prstGeom>
          <a:noFill/>
        </p:spPr>
        <p:txBody>
          <a:bodyPr wrap="square" rtlCol="0">
            <a:spAutoFit/>
          </a:bodyPr>
          <a:lstStyle/>
          <a:p>
            <a:r>
              <a:rPr lang="nb-NO" sz="1100" dirty="0"/>
              <a:t>Lineær</a:t>
            </a:r>
          </a:p>
        </p:txBody>
      </p:sp>
      <p:sp>
        <p:nvSpPr>
          <p:cNvPr id="38" name="TekstSylinder 37">
            <a:extLst>
              <a:ext uri="{FF2B5EF4-FFF2-40B4-BE49-F238E27FC236}">
                <a16:creationId xmlns:a16="http://schemas.microsoft.com/office/drawing/2014/main" id="{F10C59D5-8EF9-481F-AB89-B8542BD47FA4}"/>
              </a:ext>
            </a:extLst>
          </p:cNvPr>
          <p:cNvSpPr txBox="1"/>
          <p:nvPr/>
        </p:nvSpPr>
        <p:spPr>
          <a:xfrm>
            <a:off x="3534720" y="5374177"/>
            <a:ext cx="612764" cy="261610"/>
          </a:xfrm>
          <a:prstGeom prst="rect">
            <a:avLst/>
          </a:prstGeom>
          <a:noFill/>
        </p:spPr>
        <p:txBody>
          <a:bodyPr wrap="square" rtlCol="0">
            <a:spAutoFit/>
          </a:bodyPr>
          <a:lstStyle/>
          <a:p>
            <a:r>
              <a:rPr lang="nb-NO" sz="1100" dirty="0"/>
              <a:t>3. grad</a:t>
            </a:r>
          </a:p>
        </p:txBody>
      </p:sp>
      <p:sp>
        <p:nvSpPr>
          <p:cNvPr id="46" name="TekstSylinder 45">
            <a:extLst>
              <a:ext uri="{FF2B5EF4-FFF2-40B4-BE49-F238E27FC236}">
                <a16:creationId xmlns:a16="http://schemas.microsoft.com/office/drawing/2014/main" id="{8A62C275-5019-43D2-A69E-134407B15156}"/>
              </a:ext>
            </a:extLst>
          </p:cNvPr>
          <p:cNvSpPr txBox="1"/>
          <p:nvPr/>
        </p:nvSpPr>
        <p:spPr>
          <a:xfrm>
            <a:off x="2020498" y="5374177"/>
            <a:ext cx="612764" cy="261610"/>
          </a:xfrm>
          <a:prstGeom prst="rect">
            <a:avLst/>
          </a:prstGeom>
          <a:noFill/>
        </p:spPr>
        <p:txBody>
          <a:bodyPr wrap="square" rtlCol="0">
            <a:spAutoFit/>
          </a:bodyPr>
          <a:lstStyle/>
          <a:p>
            <a:r>
              <a:rPr lang="nb-NO" sz="1100" dirty="0"/>
              <a:t>2. grad</a:t>
            </a:r>
          </a:p>
        </p:txBody>
      </p:sp>
      <p:sp>
        <p:nvSpPr>
          <p:cNvPr id="48" name="TekstSylinder 47">
            <a:extLst>
              <a:ext uri="{FF2B5EF4-FFF2-40B4-BE49-F238E27FC236}">
                <a16:creationId xmlns:a16="http://schemas.microsoft.com/office/drawing/2014/main" id="{8A06DD59-AC25-4DC0-92D5-CF0517538731}"/>
              </a:ext>
            </a:extLst>
          </p:cNvPr>
          <p:cNvSpPr txBox="1"/>
          <p:nvPr/>
        </p:nvSpPr>
        <p:spPr>
          <a:xfrm>
            <a:off x="5065887" y="5370466"/>
            <a:ext cx="612764" cy="261610"/>
          </a:xfrm>
          <a:prstGeom prst="rect">
            <a:avLst/>
          </a:prstGeom>
          <a:noFill/>
        </p:spPr>
        <p:txBody>
          <a:bodyPr wrap="square" rtlCol="0">
            <a:spAutoFit/>
          </a:bodyPr>
          <a:lstStyle/>
          <a:p>
            <a:r>
              <a:rPr lang="nb-NO" sz="1100" dirty="0"/>
              <a:t>4. grad</a:t>
            </a:r>
          </a:p>
        </p:txBody>
      </p:sp>
      <p:sp>
        <p:nvSpPr>
          <p:cNvPr id="49" name="TekstSylinder 48">
            <a:extLst>
              <a:ext uri="{FF2B5EF4-FFF2-40B4-BE49-F238E27FC236}">
                <a16:creationId xmlns:a16="http://schemas.microsoft.com/office/drawing/2014/main" id="{D48225B2-19BF-4A3E-A51A-63A559E719AE}"/>
              </a:ext>
            </a:extLst>
          </p:cNvPr>
          <p:cNvSpPr txBox="1"/>
          <p:nvPr/>
        </p:nvSpPr>
        <p:spPr>
          <a:xfrm>
            <a:off x="477421" y="6851654"/>
            <a:ext cx="612764" cy="261610"/>
          </a:xfrm>
          <a:prstGeom prst="rect">
            <a:avLst/>
          </a:prstGeom>
          <a:noFill/>
        </p:spPr>
        <p:txBody>
          <a:bodyPr wrap="square" rtlCol="0">
            <a:spAutoFit/>
          </a:bodyPr>
          <a:lstStyle/>
          <a:p>
            <a:r>
              <a:rPr lang="nb-NO" sz="1100" dirty="0"/>
              <a:t>Potens</a:t>
            </a:r>
          </a:p>
        </p:txBody>
      </p:sp>
      <p:sp>
        <p:nvSpPr>
          <p:cNvPr id="52" name="TekstSylinder 51">
            <a:extLst>
              <a:ext uri="{FF2B5EF4-FFF2-40B4-BE49-F238E27FC236}">
                <a16:creationId xmlns:a16="http://schemas.microsoft.com/office/drawing/2014/main" id="{37DD3EBC-2E57-4022-8C04-CCDB6D552CE9}"/>
              </a:ext>
            </a:extLst>
          </p:cNvPr>
          <p:cNvSpPr txBox="1"/>
          <p:nvPr/>
        </p:nvSpPr>
        <p:spPr>
          <a:xfrm>
            <a:off x="2050663" y="6845763"/>
            <a:ext cx="612764" cy="261610"/>
          </a:xfrm>
          <a:prstGeom prst="rect">
            <a:avLst/>
          </a:prstGeom>
          <a:noFill/>
        </p:spPr>
        <p:txBody>
          <a:bodyPr wrap="square" rtlCol="0">
            <a:spAutoFit/>
          </a:bodyPr>
          <a:lstStyle/>
          <a:p>
            <a:r>
              <a:rPr lang="nb-NO" sz="1100" dirty="0"/>
              <a:t>3. grad</a:t>
            </a:r>
          </a:p>
        </p:txBody>
      </p:sp>
      <p:sp>
        <p:nvSpPr>
          <p:cNvPr id="53" name="TekstSylinder 52">
            <a:extLst>
              <a:ext uri="{FF2B5EF4-FFF2-40B4-BE49-F238E27FC236}">
                <a16:creationId xmlns:a16="http://schemas.microsoft.com/office/drawing/2014/main" id="{0AAC5C35-065C-4253-A486-E126D81C1AF5}"/>
              </a:ext>
            </a:extLst>
          </p:cNvPr>
          <p:cNvSpPr txBox="1"/>
          <p:nvPr/>
        </p:nvSpPr>
        <p:spPr>
          <a:xfrm>
            <a:off x="483569" y="8297133"/>
            <a:ext cx="929627" cy="261610"/>
          </a:xfrm>
          <a:prstGeom prst="rect">
            <a:avLst/>
          </a:prstGeom>
          <a:noFill/>
        </p:spPr>
        <p:txBody>
          <a:bodyPr wrap="square" rtlCol="0">
            <a:spAutoFit/>
          </a:bodyPr>
          <a:lstStyle/>
          <a:p>
            <a:r>
              <a:rPr lang="nb-NO" sz="1100" dirty="0"/>
              <a:t>Eksponential</a:t>
            </a:r>
          </a:p>
        </p:txBody>
      </p:sp>
    </p:spTree>
    <p:extLst>
      <p:ext uri="{BB962C8B-B14F-4D97-AF65-F5344CB8AC3E}">
        <p14:creationId xmlns:p14="http://schemas.microsoft.com/office/powerpoint/2010/main" val="11043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C5CD3F50-D85B-4219-BA41-291BB6BFCE23}"/>
              </a:ext>
            </a:extLst>
          </p:cNvPr>
          <p:cNvSpPr>
            <a:spLocks noGrp="1"/>
          </p:cNvSpPr>
          <p:nvPr>
            <p:ph type="sldNum" sz="quarter" idx="12"/>
          </p:nvPr>
        </p:nvSpPr>
        <p:spPr/>
        <p:txBody>
          <a:bodyPr/>
          <a:lstStyle/>
          <a:p>
            <a:fld id="{3C1515DD-B8E4-4B7B-A8F2-176E23339DAD}" type="slidenum">
              <a:rPr lang="nb-NO" smtClean="0"/>
              <a:t>2</a:t>
            </a:fld>
            <a:endParaRPr lang="nb-NO"/>
          </a:p>
        </p:txBody>
      </p:sp>
      <p:sp>
        <p:nvSpPr>
          <p:cNvPr id="5" name="TekstSylinder 4">
            <a:extLst>
              <a:ext uri="{FF2B5EF4-FFF2-40B4-BE49-F238E27FC236}">
                <a16:creationId xmlns:a16="http://schemas.microsoft.com/office/drawing/2014/main" id="{11F696DB-B571-4AC1-B08D-D8F836346486}"/>
              </a:ext>
            </a:extLst>
          </p:cNvPr>
          <p:cNvSpPr txBox="1"/>
          <p:nvPr/>
        </p:nvSpPr>
        <p:spPr>
          <a:xfrm>
            <a:off x="704669" y="1560782"/>
            <a:ext cx="5213051" cy="1446550"/>
          </a:xfrm>
          <a:prstGeom prst="rect">
            <a:avLst/>
          </a:prstGeom>
          <a:noFill/>
        </p:spPr>
        <p:txBody>
          <a:bodyPr wrap="square" rtlCol="0">
            <a:spAutoFit/>
          </a:bodyPr>
          <a:lstStyle/>
          <a:p>
            <a:pPr marL="0" indent="0">
              <a:buNone/>
            </a:pPr>
            <a:r>
              <a:rPr lang="nb-NO" sz="1100" b="1" dirty="0"/>
              <a:t>Kapittel 13 – Modellering med Python (for de spesielt interesserte)</a:t>
            </a:r>
          </a:p>
          <a:p>
            <a:pPr marL="0" indent="0">
              <a:buNone/>
            </a:pPr>
            <a:endParaRPr lang="nb-NO" sz="1100" b="1" dirty="0"/>
          </a:p>
          <a:p>
            <a:pPr marL="171450" indent="-171450">
              <a:buFont typeface="Arial" panose="020B0604020202020204" pitchFamily="34" charset="0"/>
              <a:buChar char="•"/>
            </a:pPr>
            <a:r>
              <a:rPr lang="nb-NO" sz="1100" dirty="0"/>
              <a:t>Modellering og maskinlæring……………………………..3</a:t>
            </a:r>
          </a:p>
          <a:p>
            <a:pPr marL="171450" indent="-171450">
              <a:buFont typeface="Arial" panose="020B0604020202020204" pitchFamily="34" charset="0"/>
              <a:buChar char="•"/>
            </a:pPr>
            <a:r>
              <a:rPr lang="nb-NO" sz="1100" dirty="0"/>
              <a:t>Plotte graf…………………………………………………………..4</a:t>
            </a:r>
          </a:p>
          <a:p>
            <a:pPr marL="171450" indent="-171450">
              <a:buFont typeface="Arial" panose="020B0604020202020204" pitchFamily="34" charset="0"/>
              <a:buChar char="•"/>
            </a:pPr>
            <a:r>
              <a:rPr lang="nb-NO" sz="1100" dirty="0"/>
              <a:t>Lineær regresjon…………………………………………………5</a:t>
            </a:r>
          </a:p>
          <a:p>
            <a:pPr marL="171450" indent="-171450">
              <a:buFont typeface="Arial" panose="020B0604020202020204" pitchFamily="34" charset="0"/>
              <a:buChar char="•"/>
            </a:pPr>
            <a:r>
              <a:rPr lang="nb-NO" sz="1100" dirty="0"/>
              <a:t>Ikke-lineær regresjon………………………………………….6</a:t>
            </a:r>
          </a:p>
          <a:p>
            <a:pPr marL="171450" indent="-171450">
              <a:buFont typeface="Arial" panose="020B0604020202020204" pitchFamily="34" charset="0"/>
              <a:buChar char="•"/>
            </a:pPr>
            <a:r>
              <a:rPr lang="nb-NO" sz="1100" dirty="0"/>
              <a:t>Korrelasjon………………………………………………………….9</a:t>
            </a:r>
          </a:p>
          <a:p>
            <a:pPr marL="171450" indent="-171450">
              <a:buFont typeface="Arial" panose="020B0604020202020204" pitchFamily="34" charset="0"/>
              <a:buChar char="•"/>
            </a:pPr>
            <a:r>
              <a:rPr lang="nb-NO" sz="1100" dirty="0"/>
              <a:t>Valg av regresjonsmodell…………………………………..10</a:t>
            </a:r>
          </a:p>
        </p:txBody>
      </p:sp>
      <p:sp>
        <p:nvSpPr>
          <p:cNvPr id="7" name="Tittel 1">
            <a:extLst>
              <a:ext uri="{FF2B5EF4-FFF2-40B4-BE49-F238E27FC236}">
                <a16:creationId xmlns:a16="http://schemas.microsoft.com/office/drawing/2014/main" id="{D90F82E7-1DA1-4A88-BB9A-85297E2E0C57}"/>
              </a:ext>
            </a:extLst>
          </p:cNvPr>
          <p:cNvSpPr txBox="1">
            <a:spLocks/>
          </p:cNvSpPr>
          <p:nvPr/>
        </p:nvSpPr>
        <p:spPr>
          <a:xfrm>
            <a:off x="704670" y="751093"/>
            <a:ext cx="5564038" cy="61990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dirty="0"/>
              <a:t>Innhold</a:t>
            </a:r>
          </a:p>
        </p:txBody>
      </p:sp>
    </p:spTree>
    <p:extLst>
      <p:ext uri="{BB962C8B-B14F-4D97-AF65-F5344CB8AC3E}">
        <p14:creationId xmlns:p14="http://schemas.microsoft.com/office/powerpoint/2010/main" val="304393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51E1FA-851F-4271-BB99-BE5B215F7CBA}"/>
              </a:ext>
            </a:extLst>
          </p:cNvPr>
          <p:cNvSpPr>
            <a:spLocks noGrp="1"/>
          </p:cNvSpPr>
          <p:nvPr>
            <p:ph type="title"/>
          </p:nvPr>
        </p:nvSpPr>
        <p:spPr>
          <a:xfrm>
            <a:off x="471488" y="151830"/>
            <a:ext cx="5915025" cy="627233"/>
          </a:xfrm>
        </p:spPr>
        <p:txBody>
          <a:bodyPr>
            <a:normAutofit/>
          </a:bodyPr>
          <a:lstStyle/>
          <a:p>
            <a:r>
              <a:rPr lang="nb-NO" sz="2600" dirty="0"/>
              <a:t>Modellering og maskinlæring med Python</a:t>
            </a:r>
          </a:p>
        </p:txBody>
      </p:sp>
      <p:sp>
        <p:nvSpPr>
          <p:cNvPr id="5" name="TekstSylinder 4">
            <a:extLst>
              <a:ext uri="{FF2B5EF4-FFF2-40B4-BE49-F238E27FC236}">
                <a16:creationId xmlns:a16="http://schemas.microsoft.com/office/drawing/2014/main" id="{FBA44F85-F706-4631-9B09-F913CD340C97}"/>
              </a:ext>
            </a:extLst>
          </p:cNvPr>
          <p:cNvSpPr txBox="1"/>
          <p:nvPr/>
        </p:nvSpPr>
        <p:spPr>
          <a:xfrm>
            <a:off x="471488" y="3871664"/>
            <a:ext cx="5915024" cy="4462760"/>
          </a:xfrm>
          <a:prstGeom prst="rect">
            <a:avLst/>
          </a:prstGeom>
          <a:noFill/>
          <a:ln>
            <a:solidFill>
              <a:schemeClr val="tx1"/>
            </a:solidFill>
          </a:ln>
        </p:spPr>
        <p:txBody>
          <a:bodyPr wrap="square" rtlCol="0">
            <a:spAutoFit/>
          </a:bodyPr>
          <a:lstStyle/>
          <a:p>
            <a:r>
              <a:rPr lang="nb-NO" sz="1100" b="1" dirty="0"/>
              <a:t>Maskinlæring – hva er det?</a:t>
            </a:r>
          </a:p>
          <a:p>
            <a:endParaRPr lang="nb-NO" sz="400" b="1" dirty="0"/>
          </a:p>
          <a:p>
            <a:r>
              <a:rPr lang="nb-NO" sz="1100" dirty="0"/>
              <a:t>Maskinlæring er en del av fagområdet kunstig intelligens, men det er mindre avansert enn man skulle tro. Den mest grunnleggende formen for maskinlæring er å lage matematiske modeller ved hjelp av enkle regresjoner slik som dere tidligere har gjort i </a:t>
            </a:r>
            <a:r>
              <a:rPr lang="nb-NO" sz="1100" dirty="0" err="1"/>
              <a:t>Geogebra</a:t>
            </a:r>
            <a:r>
              <a:rPr lang="nb-NO" sz="1100" dirty="0"/>
              <a:t>. </a:t>
            </a:r>
          </a:p>
          <a:p>
            <a:endParaRPr lang="nb-NO" sz="400" dirty="0"/>
          </a:p>
          <a:p>
            <a:r>
              <a:rPr lang="nb-NO" sz="1100" dirty="0"/>
              <a:t>Etter hvert kan man bruke mer og mer avanserte modeller, og gjerne systemer som består av mange modeller som henger sammen med hverandre. Et eksempel på et slikt gigantisk system er værmodellering. Der hentes det inn allslags data om temperaturer, vindstyrke og lufttrykk fra mange steder i verden. Disse dataene brukes for å lage matematiske modeller, altså forskjellige matematiske funksjoner, slik dere har gjort tidligere. Videre kan meteorologene sette inn nye verdier i funksjonene sine, for å regne ut hvilket vær det er størst sannsynlighet for å bli i forskjellige områder på et senere tidspunkt. Hvordan henger dette sammen med gyldighetsområde og usikkerhet i målinger?</a:t>
            </a:r>
          </a:p>
          <a:p>
            <a:endParaRPr lang="nb-NO" sz="400" dirty="0"/>
          </a:p>
          <a:p>
            <a:r>
              <a:rPr lang="nb-NO" sz="1100" dirty="0"/>
              <a:t>Mye modellering foregår uten at mennesker aktivt programmerer alle delene, programmene har «fått lov til» å lage sine egne matematiske modeller basert på forskjellige datasett. Dette kan gjøre det vanskeligere å vite hva som ligger bak avgjørelser som disse dataprogrammene gjør, da en del av algoritmene kan være vanskelig å få tilgang til. På en måte er det fint at maskiner kan gjøre dette for oss, på den andre siden kan det for eksempel kunne føre til problemer med diskriminering. </a:t>
            </a:r>
          </a:p>
          <a:p>
            <a:endParaRPr lang="nb-NO" sz="400" dirty="0"/>
          </a:p>
          <a:p>
            <a:r>
              <a:rPr lang="nb-NO" sz="1100" dirty="0"/>
              <a:t>Diskriminering på grunn av maskinlæring har man sett flere eksempler på. Hvis et maskinlærings-program for ansiktsgjenkjenning får tilgang til datasett som nesten bare består av hvite menn, vil dette programmet bli mye dårligere på å kjenne igjen ansiktene til kvinner og ikke-hvite mennesker. Dette har man kunnet merke på enkelte mobilmerkers ansiktsgjenkjenning for å låse opp telefonen. Det er også funnet eksempler på diskriminering i ansettelser, for eksempel der et maskinlæringsprogram foreslo Amazon å heller ansette menn enn kvinner, basert på inndata om at det var veldig mange flere menn enn kvinner ansatt der i utgangspunktet. Les gjerne mer her: </a:t>
            </a:r>
            <a:r>
              <a:rPr lang="nb-NO" sz="600" dirty="0">
                <a:hlinkClick r:id="rId2"/>
              </a:rPr>
              <a:t>https://www.reuters.com/article/us-amazon-com-jobs-automation-insight/amazon-scraps-secret-ai-recruiting-tool-that-showed-bias-against-women-idUSKCN1MK08G</a:t>
            </a:r>
            <a:r>
              <a:rPr lang="nb-NO" sz="600" dirty="0"/>
              <a:t> </a:t>
            </a:r>
          </a:p>
        </p:txBody>
      </p:sp>
      <p:pic>
        <p:nvPicPr>
          <p:cNvPr id="3" name="Bilde 2">
            <a:extLst>
              <a:ext uri="{FF2B5EF4-FFF2-40B4-BE49-F238E27FC236}">
                <a16:creationId xmlns:a16="http://schemas.microsoft.com/office/drawing/2014/main" id="{D3805B94-8D51-4E82-9A23-179FD93E3121}"/>
              </a:ext>
            </a:extLst>
          </p:cNvPr>
          <p:cNvPicPr>
            <a:picLocks noChangeAspect="1"/>
          </p:cNvPicPr>
          <p:nvPr/>
        </p:nvPicPr>
        <p:blipFill>
          <a:blip r:embed="rId3"/>
          <a:stretch>
            <a:fillRect/>
          </a:stretch>
        </p:blipFill>
        <p:spPr>
          <a:xfrm>
            <a:off x="5017163" y="8523409"/>
            <a:ext cx="1369348" cy="905029"/>
          </a:xfrm>
          <a:prstGeom prst="rect">
            <a:avLst/>
          </a:prstGeom>
        </p:spPr>
      </p:pic>
      <p:sp>
        <p:nvSpPr>
          <p:cNvPr id="7" name="Pil: høyre 6">
            <a:extLst>
              <a:ext uri="{FF2B5EF4-FFF2-40B4-BE49-F238E27FC236}">
                <a16:creationId xmlns:a16="http://schemas.microsoft.com/office/drawing/2014/main" id="{B3015BD5-636A-4CB2-BEE1-CD8C55FDDDBA}"/>
              </a:ext>
            </a:extLst>
          </p:cNvPr>
          <p:cNvSpPr/>
          <p:nvPr/>
        </p:nvSpPr>
        <p:spPr>
          <a:xfrm>
            <a:off x="1991294" y="8838426"/>
            <a:ext cx="509666" cy="274994"/>
          </a:xfrm>
          <a:prstGeom prst="rightArrow">
            <a:avLst/>
          </a:prstGeom>
          <a:gradFill>
            <a:gsLst>
              <a:gs pos="0">
                <a:schemeClr val="accent1">
                  <a:lumMod val="5000"/>
                  <a:lumOff val="95000"/>
                </a:schemeClr>
              </a:gs>
              <a:gs pos="100000">
                <a:schemeClr val="accent1">
                  <a:lumMod val="45000"/>
                  <a:lumOff val="55000"/>
                </a:schemeClr>
              </a:gs>
              <a:gs pos="100000">
                <a:srgbClr val="0070C0"/>
              </a:gs>
              <a:gs pos="61000">
                <a:srgbClr val="0070C0"/>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høyre 10">
            <a:extLst>
              <a:ext uri="{FF2B5EF4-FFF2-40B4-BE49-F238E27FC236}">
                <a16:creationId xmlns:a16="http://schemas.microsoft.com/office/drawing/2014/main" id="{59B0F158-C146-40D3-903E-0FFE82D8A45F}"/>
              </a:ext>
            </a:extLst>
          </p:cNvPr>
          <p:cNvSpPr/>
          <p:nvPr/>
        </p:nvSpPr>
        <p:spPr>
          <a:xfrm>
            <a:off x="4313197" y="8838426"/>
            <a:ext cx="509666" cy="274994"/>
          </a:xfrm>
          <a:prstGeom prst="rightArrow">
            <a:avLst/>
          </a:prstGeom>
          <a:gradFill>
            <a:gsLst>
              <a:gs pos="0">
                <a:schemeClr val="accent1">
                  <a:lumMod val="5000"/>
                  <a:lumOff val="95000"/>
                </a:schemeClr>
              </a:gs>
              <a:gs pos="100000">
                <a:schemeClr val="accent1">
                  <a:lumMod val="45000"/>
                  <a:lumOff val="55000"/>
                </a:schemeClr>
              </a:gs>
              <a:gs pos="100000">
                <a:srgbClr val="0070C0"/>
              </a:gs>
              <a:gs pos="61000">
                <a:srgbClr val="0070C0"/>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lysbildenummer 3">
            <a:extLst>
              <a:ext uri="{FF2B5EF4-FFF2-40B4-BE49-F238E27FC236}">
                <a16:creationId xmlns:a16="http://schemas.microsoft.com/office/drawing/2014/main" id="{D827156F-6BC8-4702-B1E5-EB894357A8F1}"/>
              </a:ext>
            </a:extLst>
          </p:cNvPr>
          <p:cNvSpPr>
            <a:spLocks noGrp="1"/>
          </p:cNvSpPr>
          <p:nvPr>
            <p:ph type="sldNum" sz="quarter" idx="12"/>
          </p:nvPr>
        </p:nvSpPr>
        <p:spPr>
          <a:xfrm>
            <a:off x="5069237" y="9441039"/>
            <a:ext cx="1543050" cy="527403"/>
          </a:xfrm>
        </p:spPr>
        <p:txBody>
          <a:bodyPr/>
          <a:lstStyle/>
          <a:p>
            <a:fld id="{8BCDA449-1FD9-4B7A-9E85-B244E6DC9C56}" type="slidenum">
              <a:rPr lang="nb-NO" smtClean="0"/>
              <a:t>3</a:t>
            </a:fld>
            <a:endParaRPr lang="nb-NO" dirty="0"/>
          </a:p>
        </p:txBody>
      </p:sp>
      <p:pic>
        <p:nvPicPr>
          <p:cNvPr id="9" name="Bilde 8" descr="Et bilde som inneholder tekst&#10;&#10;Automatisk generert beskrivelse">
            <a:extLst>
              <a:ext uri="{FF2B5EF4-FFF2-40B4-BE49-F238E27FC236}">
                <a16:creationId xmlns:a16="http://schemas.microsoft.com/office/drawing/2014/main" id="{11F5514F-D108-4E76-81E2-7621BB75D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18" y="8518562"/>
            <a:ext cx="1372088" cy="914725"/>
          </a:xfrm>
          <a:prstGeom prst="rect">
            <a:avLst/>
          </a:prstGeom>
        </p:spPr>
      </p:pic>
      <p:pic>
        <p:nvPicPr>
          <p:cNvPr id="13" name="Bilde 12" descr="Et bilde som inneholder tekst, innendørs&#10;&#10;Automatisk generert beskrivelse">
            <a:extLst>
              <a:ext uri="{FF2B5EF4-FFF2-40B4-BE49-F238E27FC236}">
                <a16:creationId xmlns:a16="http://schemas.microsoft.com/office/drawing/2014/main" id="{7155CD8E-C748-44A2-AEE6-ACE0B28557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9548" y="8518562"/>
            <a:ext cx="1369349" cy="914725"/>
          </a:xfrm>
          <a:prstGeom prst="rect">
            <a:avLst/>
          </a:prstGeom>
        </p:spPr>
      </p:pic>
      <p:pic>
        <p:nvPicPr>
          <p:cNvPr id="15" name="Bilde 14" descr="Et bilde som inneholder elektronikk&#10;&#10;Automatisk generert beskrivelse">
            <a:extLst>
              <a:ext uri="{FF2B5EF4-FFF2-40B4-BE49-F238E27FC236}">
                <a16:creationId xmlns:a16="http://schemas.microsoft.com/office/drawing/2014/main" id="{A6C650AF-255E-4F0A-A7E5-B0B0F06CE1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428" y="821796"/>
            <a:ext cx="4693144" cy="2900363"/>
          </a:xfrm>
          <a:prstGeom prst="rect">
            <a:avLst/>
          </a:prstGeom>
        </p:spPr>
      </p:pic>
      <p:sp>
        <p:nvSpPr>
          <p:cNvPr id="8" name="TekstSylinder 7">
            <a:extLst>
              <a:ext uri="{FF2B5EF4-FFF2-40B4-BE49-F238E27FC236}">
                <a16:creationId xmlns:a16="http://schemas.microsoft.com/office/drawing/2014/main" id="{D3D17DA7-2B76-41B0-9DBD-188957A5FA27}"/>
              </a:ext>
            </a:extLst>
          </p:cNvPr>
          <p:cNvSpPr txBox="1"/>
          <p:nvPr/>
        </p:nvSpPr>
        <p:spPr>
          <a:xfrm>
            <a:off x="267068" y="9374732"/>
            <a:ext cx="1319373" cy="307777"/>
          </a:xfrm>
          <a:prstGeom prst="rect">
            <a:avLst/>
          </a:prstGeom>
          <a:noFill/>
        </p:spPr>
        <p:txBody>
          <a:bodyPr wrap="square" rtlCol="0">
            <a:spAutoFit/>
          </a:bodyPr>
          <a:lstStyle/>
          <a:p>
            <a:r>
              <a:rPr lang="nb-NO" sz="1400" dirty="0"/>
              <a:t>Fra data</a:t>
            </a:r>
          </a:p>
        </p:txBody>
      </p:sp>
      <p:sp>
        <p:nvSpPr>
          <p:cNvPr id="14" name="TekstSylinder 13">
            <a:extLst>
              <a:ext uri="{FF2B5EF4-FFF2-40B4-BE49-F238E27FC236}">
                <a16:creationId xmlns:a16="http://schemas.microsoft.com/office/drawing/2014/main" id="{EE632F5F-20D6-468A-AC55-06895ED18E0F}"/>
              </a:ext>
            </a:extLst>
          </p:cNvPr>
          <p:cNvSpPr txBox="1"/>
          <p:nvPr/>
        </p:nvSpPr>
        <p:spPr>
          <a:xfrm>
            <a:off x="2657475" y="9374732"/>
            <a:ext cx="1543050" cy="307777"/>
          </a:xfrm>
          <a:prstGeom prst="rect">
            <a:avLst/>
          </a:prstGeom>
          <a:noFill/>
        </p:spPr>
        <p:txBody>
          <a:bodyPr wrap="square" rtlCol="0">
            <a:spAutoFit/>
          </a:bodyPr>
          <a:lstStyle/>
          <a:p>
            <a:r>
              <a:rPr lang="nb-NO" sz="1400" dirty="0"/>
              <a:t>Via regresjon</a:t>
            </a:r>
          </a:p>
        </p:txBody>
      </p:sp>
      <p:sp>
        <p:nvSpPr>
          <p:cNvPr id="16" name="TekstSylinder 15">
            <a:extLst>
              <a:ext uri="{FF2B5EF4-FFF2-40B4-BE49-F238E27FC236}">
                <a16:creationId xmlns:a16="http://schemas.microsoft.com/office/drawing/2014/main" id="{1BB924C6-0826-4722-B766-E3C41637AF43}"/>
              </a:ext>
            </a:extLst>
          </p:cNvPr>
          <p:cNvSpPr txBox="1"/>
          <p:nvPr/>
        </p:nvSpPr>
        <p:spPr>
          <a:xfrm>
            <a:off x="4956250" y="9374732"/>
            <a:ext cx="1543050" cy="307777"/>
          </a:xfrm>
          <a:prstGeom prst="rect">
            <a:avLst/>
          </a:prstGeom>
          <a:noFill/>
        </p:spPr>
        <p:txBody>
          <a:bodyPr wrap="square" rtlCol="0">
            <a:spAutoFit/>
          </a:bodyPr>
          <a:lstStyle/>
          <a:p>
            <a:r>
              <a:rPr lang="nb-NO" sz="1400" dirty="0"/>
              <a:t>Til modeller</a:t>
            </a:r>
          </a:p>
        </p:txBody>
      </p:sp>
      <p:sp>
        <p:nvSpPr>
          <p:cNvPr id="6" name="Plassholder for innhold 3">
            <a:extLst>
              <a:ext uri="{FF2B5EF4-FFF2-40B4-BE49-F238E27FC236}">
                <a16:creationId xmlns:a16="http://schemas.microsoft.com/office/drawing/2014/main" id="{95680582-7277-4B56-9A17-C514B8BD148F}"/>
              </a:ext>
            </a:extLst>
          </p:cNvPr>
          <p:cNvSpPr txBox="1">
            <a:spLocks/>
          </p:cNvSpPr>
          <p:nvPr/>
        </p:nvSpPr>
        <p:spPr>
          <a:xfrm>
            <a:off x="1162815" y="2510956"/>
            <a:ext cx="2166624" cy="1150571"/>
          </a:xfrm>
          <a:prstGeom prst="rect">
            <a:avLst/>
          </a:prstGeom>
          <a:noFill/>
          <a:ln w="25400">
            <a:solidFill>
              <a:schemeClr val="bg1"/>
            </a:solid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b-NO" sz="1400" b="1" dirty="0">
                <a:solidFill>
                  <a:schemeClr val="bg1"/>
                </a:solidFill>
              </a:rPr>
              <a:t>Big data</a:t>
            </a:r>
          </a:p>
          <a:p>
            <a:pPr marL="0" indent="0">
              <a:buNone/>
            </a:pPr>
            <a:r>
              <a:rPr lang="nb-NO" sz="1100" b="1" dirty="0">
                <a:solidFill>
                  <a:schemeClr val="bg1"/>
                </a:solidFill>
              </a:rPr>
              <a:t>Betyr egentlig bare store mengder data eller informasjon. Som regel blir uttrykket brukt der man har tilgang til mye data som skal brukes i modellering.</a:t>
            </a:r>
          </a:p>
        </p:txBody>
      </p:sp>
    </p:spTree>
    <p:extLst>
      <p:ext uri="{BB962C8B-B14F-4D97-AF65-F5344CB8AC3E}">
        <p14:creationId xmlns:p14="http://schemas.microsoft.com/office/powerpoint/2010/main" val="425031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D76430-BD3E-4C34-A6C7-5803812CD958}"/>
              </a:ext>
            </a:extLst>
          </p:cNvPr>
          <p:cNvSpPr>
            <a:spLocks noGrp="1"/>
          </p:cNvSpPr>
          <p:nvPr>
            <p:ph type="title"/>
          </p:nvPr>
        </p:nvSpPr>
        <p:spPr>
          <a:xfrm>
            <a:off x="281464" y="141325"/>
            <a:ext cx="6295072" cy="788209"/>
          </a:xfrm>
        </p:spPr>
        <p:txBody>
          <a:bodyPr>
            <a:normAutofit/>
          </a:bodyPr>
          <a:lstStyle/>
          <a:p>
            <a:r>
              <a:rPr lang="nb-NO" dirty="0"/>
              <a:t>Lage graf med Python</a:t>
            </a:r>
          </a:p>
        </p:txBody>
      </p:sp>
      <p:sp>
        <p:nvSpPr>
          <p:cNvPr id="7" name="TekstSylinder 6">
            <a:extLst>
              <a:ext uri="{FF2B5EF4-FFF2-40B4-BE49-F238E27FC236}">
                <a16:creationId xmlns:a16="http://schemas.microsoft.com/office/drawing/2014/main" id="{0EFCD9FE-CFAF-411D-A523-4CECAFB1D620}"/>
              </a:ext>
            </a:extLst>
          </p:cNvPr>
          <p:cNvSpPr txBox="1"/>
          <p:nvPr/>
        </p:nvSpPr>
        <p:spPr>
          <a:xfrm>
            <a:off x="367961" y="3818307"/>
            <a:ext cx="6082265" cy="1569660"/>
          </a:xfrm>
          <a:prstGeom prst="rect">
            <a:avLst/>
          </a:prstGeom>
          <a:noFill/>
          <a:ln>
            <a:solidFill>
              <a:schemeClr val="tx1"/>
            </a:solidFill>
          </a:ln>
        </p:spPr>
        <p:txBody>
          <a:bodyPr wrap="square" rtlCol="0">
            <a:spAutoFit/>
          </a:bodyPr>
          <a:lstStyle/>
          <a:p>
            <a:r>
              <a:rPr lang="nb-NO" sz="1100" b="1" dirty="0"/>
              <a:t>Plotting av grafer i Python består av seks deler:</a:t>
            </a:r>
          </a:p>
          <a:p>
            <a:endParaRPr lang="nb-NO" sz="400" b="1" dirty="0"/>
          </a:p>
          <a:p>
            <a:pPr marL="228600" indent="-228600">
              <a:buFont typeface="+mj-lt"/>
              <a:buAutoNum type="arabicPeriod"/>
            </a:pPr>
            <a:r>
              <a:rPr lang="nb-NO" sz="1100" dirty="0"/>
              <a:t>Importere pylab-biblioteket i programmet</a:t>
            </a:r>
          </a:p>
          <a:p>
            <a:pPr marL="228600" indent="-228600">
              <a:buFont typeface="+mj-lt"/>
              <a:buAutoNum type="arabicPeriod"/>
            </a:pPr>
            <a:r>
              <a:rPr lang="nb-NO" sz="1100" dirty="0"/>
              <a:t>Importere data fra en .txt-fil</a:t>
            </a:r>
          </a:p>
          <a:p>
            <a:pPr marL="228600" indent="-228600">
              <a:buFont typeface="+mj-lt"/>
              <a:buAutoNum type="arabicPeriod"/>
            </a:pPr>
            <a:r>
              <a:rPr lang="nb-NO" sz="1100" dirty="0"/>
              <a:t>Legge dataene i en tabell (array) for x-verdiene og en for y-verdiene</a:t>
            </a:r>
          </a:p>
          <a:p>
            <a:pPr marL="228600" indent="-228600">
              <a:buFont typeface="+mj-lt"/>
              <a:buAutoNum type="arabicPeriod"/>
            </a:pPr>
            <a:r>
              <a:rPr lang="nb-NO" sz="1100" dirty="0"/>
              <a:t>Skrive hvilke data du skal plotte</a:t>
            </a:r>
          </a:p>
          <a:p>
            <a:pPr marL="228600" indent="-228600">
              <a:buFont typeface="+mj-lt"/>
              <a:buAutoNum type="arabicPeriod"/>
            </a:pPr>
            <a:r>
              <a:rPr lang="nb-NO" sz="1100" dirty="0"/>
              <a:t>Skrive inn tittel og merkelapper på aksene</a:t>
            </a:r>
          </a:p>
          <a:p>
            <a:pPr marL="228600" indent="-228600">
              <a:buFont typeface="+mj-lt"/>
              <a:buAutoNum type="arabicPeriod"/>
            </a:pPr>
            <a:r>
              <a:rPr lang="nb-NO" sz="1100" dirty="0"/>
              <a:t>Få plottet til å vises på skjermen</a:t>
            </a:r>
          </a:p>
          <a:p>
            <a:pPr marL="228600" indent="-228600">
              <a:buFont typeface="+mj-lt"/>
              <a:buAutoNum type="arabicPeriod"/>
            </a:pPr>
            <a:endParaRPr lang="nb-NO" sz="400" dirty="0"/>
          </a:p>
          <a:p>
            <a:r>
              <a:rPr lang="nb-NO" sz="1100" dirty="0"/>
              <a:t>I tillegg kan du skrive inn hvordan grafen skal se ut med for eksempel farge, linjetykkelse og linjestil.</a:t>
            </a:r>
          </a:p>
        </p:txBody>
      </p:sp>
      <p:sp>
        <p:nvSpPr>
          <p:cNvPr id="8" name="TekstSylinder 7">
            <a:extLst>
              <a:ext uri="{FF2B5EF4-FFF2-40B4-BE49-F238E27FC236}">
                <a16:creationId xmlns:a16="http://schemas.microsoft.com/office/drawing/2014/main" id="{E84E8A24-4B87-44A5-9F34-8DEC6A956C27}"/>
              </a:ext>
            </a:extLst>
          </p:cNvPr>
          <p:cNvSpPr txBox="1"/>
          <p:nvPr/>
        </p:nvSpPr>
        <p:spPr>
          <a:xfrm>
            <a:off x="281464" y="793861"/>
            <a:ext cx="6168763" cy="430887"/>
          </a:xfrm>
          <a:prstGeom prst="rect">
            <a:avLst/>
          </a:prstGeom>
          <a:noFill/>
        </p:spPr>
        <p:txBody>
          <a:bodyPr wrap="square" rtlCol="0">
            <a:spAutoFit/>
          </a:bodyPr>
          <a:lstStyle/>
          <a:p>
            <a:r>
              <a:rPr lang="nb-NO" sz="1100" b="1" dirty="0"/>
              <a:t>Hvorfor Python?</a:t>
            </a:r>
          </a:p>
          <a:p>
            <a:r>
              <a:rPr lang="nb-NO" sz="1100" dirty="0"/>
              <a:t>Dere kan allerede tegne grafer med </a:t>
            </a:r>
            <a:r>
              <a:rPr lang="nb-NO" sz="1100" dirty="0" err="1"/>
              <a:t>Geogebra</a:t>
            </a:r>
            <a:r>
              <a:rPr lang="nb-NO" sz="1100" dirty="0"/>
              <a:t>, så hva er poenget med å bruke Python i stedet?</a:t>
            </a:r>
          </a:p>
        </p:txBody>
      </p:sp>
      <p:sp>
        <p:nvSpPr>
          <p:cNvPr id="9" name="TekstSylinder 8">
            <a:extLst>
              <a:ext uri="{FF2B5EF4-FFF2-40B4-BE49-F238E27FC236}">
                <a16:creationId xmlns:a16="http://schemas.microsoft.com/office/drawing/2014/main" id="{2D16B0B6-4506-45A1-BDA2-9C2887C3B840}"/>
              </a:ext>
            </a:extLst>
          </p:cNvPr>
          <p:cNvSpPr txBox="1"/>
          <p:nvPr/>
        </p:nvSpPr>
        <p:spPr>
          <a:xfrm>
            <a:off x="273780" y="2955112"/>
            <a:ext cx="3627105" cy="769441"/>
          </a:xfrm>
          <a:prstGeom prst="rect">
            <a:avLst/>
          </a:prstGeom>
          <a:noFill/>
        </p:spPr>
        <p:txBody>
          <a:bodyPr wrap="square" rtlCol="0">
            <a:spAutoFit/>
          </a:bodyPr>
          <a:lstStyle/>
          <a:p>
            <a:r>
              <a:rPr lang="nb-NO" sz="1100" dirty="0"/>
              <a:t>I Python kan du bruke data som ligger i ferdige filer. Du slipper å skrive dem inn! Det som er viktig er at filene er riktig type. Filene kan bare inneholde tall, og lagres i tekstformat (.txt) for de eksemplene vi ser på her.</a:t>
            </a:r>
          </a:p>
        </p:txBody>
      </p:sp>
      <p:sp>
        <p:nvSpPr>
          <p:cNvPr id="10" name="TekstSylinder 9">
            <a:extLst>
              <a:ext uri="{FF2B5EF4-FFF2-40B4-BE49-F238E27FC236}">
                <a16:creationId xmlns:a16="http://schemas.microsoft.com/office/drawing/2014/main" id="{E9ECB5DD-FA0D-408A-8C10-E28574F61B6D}"/>
              </a:ext>
            </a:extLst>
          </p:cNvPr>
          <p:cNvSpPr txBox="1"/>
          <p:nvPr/>
        </p:nvSpPr>
        <p:spPr>
          <a:xfrm>
            <a:off x="281465" y="1215564"/>
            <a:ext cx="3689286" cy="1785104"/>
          </a:xfrm>
          <a:prstGeom prst="rect">
            <a:avLst/>
          </a:prstGeom>
          <a:noFill/>
        </p:spPr>
        <p:txBody>
          <a:bodyPr wrap="square" rtlCol="0">
            <a:spAutoFit/>
          </a:bodyPr>
          <a:lstStyle/>
          <a:p>
            <a:r>
              <a:rPr lang="nb-NO" sz="1100" dirty="0"/>
              <a:t>I </a:t>
            </a:r>
            <a:r>
              <a:rPr lang="nb-NO" sz="1100" dirty="0" err="1"/>
              <a:t>Geogebra</a:t>
            </a:r>
            <a:r>
              <a:rPr lang="nb-NO" sz="1100" dirty="0"/>
              <a:t> kan vi plotte en funksjon, eller legge inn punkter og få plottet en graf fra punktene. Siden vi må skrive inn alle punktene for hånd, kan det være tungvint dersom vi har veldig mange målinger. Dette gjelder spesielt om vi har ferdige filer med mange målinger. I Python kan man lage sub-plot, det vil si bilder med flere grafer som viser forskjellige målinger i samme bilde. Men hovedgrunnen til å bruke Python til plotting av grafer, er at det er begynnelsen på å bruke statistikk for å analysere data. Det er slik forskere jobber når de har samlet inn data! </a:t>
            </a:r>
          </a:p>
        </p:txBody>
      </p:sp>
      <p:pic>
        <p:nvPicPr>
          <p:cNvPr id="11" name="Bilde 10">
            <a:extLst>
              <a:ext uri="{FF2B5EF4-FFF2-40B4-BE49-F238E27FC236}">
                <a16:creationId xmlns:a16="http://schemas.microsoft.com/office/drawing/2014/main" id="{1686EEA0-5FB6-4F34-A43D-31DF6EC66FE9}"/>
              </a:ext>
            </a:extLst>
          </p:cNvPr>
          <p:cNvPicPr>
            <a:picLocks noChangeAspect="1"/>
          </p:cNvPicPr>
          <p:nvPr/>
        </p:nvPicPr>
        <p:blipFill>
          <a:blip r:embed="rId2"/>
          <a:stretch>
            <a:fillRect/>
          </a:stretch>
        </p:blipFill>
        <p:spPr>
          <a:xfrm>
            <a:off x="3978886" y="1473986"/>
            <a:ext cx="2541655" cy="2049408"/>
          </a:xfrm>
          <a:prstGeom prst="rect">
            <a:avLst/>
          </a:prstGeom>
        </p:spPr>
      </p:pic>
      <p:pic>
        <p:nvPicPr>
          <p:cNvPr id="12" name="Bilde 11">
            <a:extLst>
              <a:ext uri="{FF2B5EF4-FFF2-40B4-BE49-F238E27FC236}">
                <a16:creationId xmlns:a16="http://schemas.microsoft.com/office/drawing/2014/main" id="{BEC95F6A-E4CE-4455-B9AF-5C0860B32E24}"/>
              </a:ext>
            </a:extLst>
          </p:cNvPr>
          <p:cNvPicPr>
            <a:picLocks noChangeAspect="1"/>
          </p:cNvPicPr>
          <p:nvPr/>
        </p:nvPicPr>
        <p:blipFill>
          <a:blip r:embed="rId3"/>
          <a:stretch>
            <a:fillRect/>
          </a:stretch>
        </p:blipFill>
        <p:spPr>
          <a:xfrm>
            <a:off x="367962" y="5794565"/>
            <a:ext cx="1296986" cy="147081"/>
          </a:xfrm>
          <a:prstGeom prst="rect">
            <a:avLst/>
          </a:prstGeom>
        </p:spPr>
      </p:pic>
      <p:pic>
        <p:nvPicPr>
          <p:cNvPr id="14" name="Bilde 13">
            <a:extLst>
              <a:ext uri="{FF2B5EF4-FFF2-40B4-BE49-F238E27FC236}">
                <a16:creationId xmlns:a16="http://schemas.microsoft.com/office/drawing/2014/main" id="{C9BC0F76-9560-4990-A564-DF45E0696C50}"/>
              </a:ext>
            </a:extLst>
          </p:cNvPr>
          <p:cNvPicPr>
            <a:picLocks noChangeAspect="1"/>
          </p:cNvPicPr>
          <p:nvPr/>
        </p:nvPicPr>
        <p:blipFill>
          <a:blip r:embed="rId4"/>
          <a:stretch>
            <a:fillRect/>
          </a:stretch>
        </p:blipFill>
        <p:spPr>
          <a:xfrm>
            <a:off x="367961" y="7590915"/>
            <a:ext cx="1865253" cy="157109"/>
          </a:xfrm>
          <a:prstGeom prst="rect">
            <a:avLst/>
          </a:prstGeom>
        </p:spPr>
      </p:pic>
      <p:pic>
        <p:nvPicPr>
          <p:cNvPr id="15" name="Bilde 14">
            <a:extLst>
              <a:ext uri="{FF2B5EF4-FFF2-40B4-BE49-F238E27FC236}">
                <a16:creationId xmlns:a16="http://schemas.microsoft.com/office/drawing/2014/main" id="{17FDBD16-656B-48B2-8EA2-51C9FC0F2F37}"/>
              </a:ext>
            </a:extLst>
          </p:cNvPr>
          <p:cNvPicPr>
            <a:picLocks noChangeAspect="1"/>
          </p:cNvPicPr>
          <p:nvPr/>
        </p:nvPicPr>
        <p:blipFill>
          <a:blip r:embed="rId5"/>
          <a:stretch>
            <a:fillRect/>
          </a:stretch>
        </p:blipFill>
        <p:spPr>
          <a:xfrm>
            <a:off x="391013" y="8203913"/>
            <a:ext cx="1006167" cy="277448"/>
          </a:xfrm>
          <a:prstGeom prst="rect">
            <a:avLst/>
          </a:prstGeom>
        </p:spPr>
      </p:pic>
      <p:pic>
        <p:nvPicPr>
          <p:cNvPr id="16" name="Bilde 15">
            <a:extLst>
              <a:ext uri="{FF2B5EF4-FFF2-40B4-BE49-F238E27FC236}">
                <a16:creationId xmlns:a16="http://schemas.microsoft.com/office/drawing/2014/main" id="{8A23194E-0C14-4376-B638-A30E1CA8766D}"/>
              </a:ext>
            </a:extLst>
          </p:cNvPr>
          <p:cNvPicPr>
            <a:picLocks noChangeAspect="1"/>
          </p:cNvPicPr>
          <p:nvPr/>
        </p:nvPicPr>
        <p:blipFill>
          <a:blip r:embed="rId6"/>
          <a:stretch>
            <a:fillRect/>
          </a:stretch>
        </p:blipFill>
        <p:spPr>
          <a:xfrm>
            <a:off x="367962" y="6364981"/>
            <a:ext cx="681921" cy="163795"/>
          </a:xfrm>
          <a:prstGeom prst="rect">
            <a:avLst/>
          </a:prstGeom>
        </p:spPr>
      </p:pic>
      <p:pic>
        <p:nvPicPr>
          <p:cNvPr id="17" name="Bilde 16">
            <a:extLst>
              <a:ext uri="{FF2B5EF4-FFF2-40B4-BE49-F238E27FC236}">
                <a16:creationId xmlns:a16="http://schemas.microsoft.com/office/drawing/2014/main" id="{E94E6248-39C3-40F4-AF02-9CC58087CE42}"/>
              </a:ext>
            </a:extLst>
          </p:cNvPr>
          <p:cNvPicPr>
            <a:picLocks noChangeAspect="1"/>
          </p:cNvPicPr>
          <p:nvPr/>
        </p:nvPicPr>
        <p:blipFill>
          <a:blip r:embed="rId7"/>
          <a:stretch>
            <a:fillRect/>
          </a:stretch>
        </p:blipFill>
        <p:spPr>
          <a:xfrm>
            <a:off x="367961" y="7010365"/>
            <a:ext cx="411158" cy="147081"/>
          </a:xfrm>
          <a:prstGeom prst="rect">
            <a:avLst/>
          </a:prstGeom>
        </p:spPr>
      </p:pic>
      <p:sp>
        <p:nvSpPr>
          <p:cNvPr id="19" name="Plassholder for innhold 3">
            <a:extLst>
              <a:ext uri="{FF2B5EF4-FFF2-40B4-BE49-F238E27FC236}">
                <a16:creationId xmlns:a16="http://schemas.microsoft.com/office/drawing/2014/main" id="{FBC120F3-306D-4A06-ACB9-43B4357CCA2D}"/>
              </a:ext>
            </a:extLst>
          </p:cNvPr>
          <p:cNvSpPr txBox="1">
            <a:spLocks/>
          </p:cNvSpPr>
          <p:nvPr/>
        </p:nvSpPr>
        <p:spPr>
          <a:xfrm>
            <a:off x="4527862" y="5719064"/>
            <a:ext cx="1930049" cy="3599447"/>
          </a:xfrm>
          <a:prstGeom prst="rect">
            <a:avLst/>
          </a:prstGeom>
          <a:noFill/>
          <a:ln>
            <a:solidFill>
              <a:schemeClr val="tx1"/>
            </a:solid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b-NO" sz="1100" b="1" dirty="0"/>
              <a:t>Oppgaver</a:t>
            </a:r>
          </a:p>
          <a:p>
            <a:pPr marL="228600" indent="-228600">
              <a:buFont typeface="+mj-lt"/>
              <a:buAutoNum type="arabicPeriod"/>
            </a:pPr>
            <a:r>
              <a:rPr lang="nb-NO" sz="1100" dirty="0"/>
              <a:t>Bruk kodelinjene på venstre side for å lage et program som plotter en graf fra en fil som heter data.txt.</a:t>
            </a:r>
          </a:p>
          <a:p>
            <a:pPr marL="228600" indent="-228600">
              <a:buFont typeface="+mj-lt"/>
              <a:buAutoNum type="arabicPeriod"/>
            </a:pPr>
            <a:r>
              <a:rPr lang="nb-NO" sz="1100" dirty="0"/>
              <a:t>Skriv en beskrivelse for hver del av programmet ditt uten å se på denne siden. Legg dem gjerne inn som kommentarer i koden din. Sammenlign så beskrivelsene dine med de på denne siden. Hvilke forskjeller fant du?</a:t>
            </a:r>
          </a:p>
          <a:p>
            <a:pPr marL="228600" indent="-228600">
              <a:buFont typeface="+mj-lt"/>
              <a:buAutoNum type="arabicPeriod"/>
            </a:pPr>
            <a:r>
              <a:rPr lang="nb-NO" sz="1100" dirty="0"/>
              <a:t>Finn et valgfritt datasett fra statistisk sentralbyrå, og bruk Python til å lage en graf av dataene. Hva må du endre i eksempelet på denne siden?</a:t>
            </a:r>
          </a:p>
        </p:txBody>
      </p:sp>
      <p:sp>
        <p:nvSpPr>
          <p:cNvPr id="20" name="TekstSylinder 19">
            <a:extLst>
              <a:ext uri="{FF2B5EF4-FFF2-40B4-BE49-F238E27FC236}">
                <a16:creationId xmlns:a16="http://schemas.microsoft.com/office/drawing/2014/main" id="{912BE9FD-12A2-43CF-A73C-C7AA91CE5CFF}"/>
              </a:ext>
            </a:extLst>
          </p:cNvPr>
          <p:cNvSpPr txBox="1"/>
          <p:nvPr/>
        </p:nvSpPr>
        <p:spPr>
          <a:xfrm>
            <a:off x="1920818" y="5627971"/>
            <a:ext cx="1559368" cy="430887"/>
          </a:xfrm>
          <a:prstGeom prst="rect">
            <a:avLst/>
          </a:prstGeom>
          <a:noFill/>
        </p:spPr>
        <p:txBody>
          <a:bodyPr wrap="square" rtlCol="0">
            <a:spAutoFit/>
          </a:bodyPr>
          <a:lstStyle/>
          <a:p>
            <a:r>
              <a:rPr lang="nb-NO" sz="1100" dirty="0"/>
              <a:t>Importerer det nødvendige biblioteket</a:t>
            </a:r>
          </a:p>
        </p:txBody>
      </p:sp>
      <p:cxnSp>
        <p:nvCxnSpPr>
          <p:cNvPr id="21" name="Rett pilkobling 20">
            <a:extLst>
              <a:ext uri="{FF2B5EF4-FFF2-40B4-BE49-F238E27FC236}">
                <a16:creationId xmlns:a16="http://schemas.microsoft.com/office/drawing/2014/main" id="{01A99E62-FF25-4C16-8914-F19AB2C2975C}"/>
              </a:ext>
            </a:extLst>
          </p:cNvPr>
          <p:cNvCxnSpPr>
            <a:cxnSpLocks/>
          </p:cNvCxnSpPr>
          <p:nvPr/>
        </p:nvCxnSpPr>
        <p:spPr>
          <a:xfrm>
            <a:off x="1754304" y="5844698"/>
            <a:ext cx="16651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kstSylinder 21">
            <a:extLst>
              <a:ext uri="{FF2B5EF4-FFF2-40B4-BE49-F238E27FC236}">
                <a16:creationId xmlns:a16="http://schemas.microsoft.com/office/drawing/2014/main" id="{AF0C6E13-A788-4D0A-B50F-01056B6D8E81}"/>
              </a:ext>
            </a:extLst>
          </p:cNvPr>
          <p:cNvSpPr txBox="1"/>
          <p:nvPr/>
        </p:nvSpPr>
        <p:spPr>
          <a:xfrm>
            <a:off x="1297130" y="6215990"/>
            <a:ext cx="1702099" cy="430887"/>
          </a:xfrm>
          <a:prstGeom prst="rect">
            <a:avLst/>
          </a:prstGeom>
          <a:noFill/>
        </p:spPr>
        <p:txBody>
          <a:bodyPr wrap="square" rtlCol="0">
            <a:spAutoFit/>
          </a:bodyPr>
          <a:lstStyle/>
          <a:p>
            <a:r>
              <a:rPr lang="nb-NO" sz="1100" dirty="0"/>
              <a:t>Lager et plot av alle verdiene i tabellene x og y</a:t>
            </a:r>
          </a:p>
        </p:txBody>
      </p:sp>
      <p:cxnSp>
        <p:nvCxnSpPr>
          <p:cNvPr id="23" name="Rett pilkobling 22">
            <a:extLst>
              <a:ext uri="{FF2B5EF4-FFF2-40B4-BE49-F238E27FC236}">
                <a16:creationId xmlns:a16="http://schemas.microsoft.com/office/drawing/2014/main" id="{911C57D9-8890-4BE3-8D70-CCFD90920E42}"/>
              </a:ext>
            </a:extLst>
          </p:cNvPr>
          <p:cNvCxnSpPr>
            <a:cxnSpLocks/>
          </p:cNvCxnSpPr>
          <p:nvPr/>
        </p:nvCxnSpPr>
        <p:spPr>
          <a:xfrm>
            <a:off x="1130617" y="6432717"/>
            <a:ext cx="16651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27D33378-3DFC-451C-8C19-9DD6A15D959D}"/>
              </a:ext>
            </a:extLst>
          </p:cNvPr>
          <p:cNvSpPr txBox="1"/>
          <p:nvPr/>
        </p:nvSpPr>
        <p:spPr>
          <a:xfrm>
            <a:off x="1920231" y="8825531"/>
            <a:ext cx="1559368" cy="430887"/>
          </a:xfrm>
          <a:prstGeom prst="rect">
            <a:avLst/>
          </a:prstGeom>
          <a:noFill/>
        </p:spPr>
        <p:txBody>
          <a:bodyPr wrap="square" rtlCol="0">
            <a:spAutoFit/>
          </a:bodyPr>
          <a:lstStyle/>
          <a:p>
            <a:r>
              <a:rPr lang="nb-NO" sz="1100" dirty="0"/>
              <a:t>Lager tittel og merkelapper til aksene.</a:t>
            </a:r>
          </a:p>
        </p:txBody>
      </p:sp>
      <p:cxnSp>
        <p:nvCxnSpPr>
          <p:cNvPr id="25" name="Rett pilkobling 24">
            <a:extLst>
              <a:ext uri="{FF2B5EF4-FFF2-40B4-BE49-F238E27FC236}">
                <a16:creationId xmlns:a16="http://schemas.microsoft.com/office/drawing/2014/main" id="{4D0EF744-220B-499B-800C-5741AADF747D}"/>
              </a:ext>
            </a:extLst>
          </p:cNvPr>
          <p:cNvCxnSpPr>
            <a:cxnSpLocks/>
          </p:cNvCxnSpPr>
          <p:nvPr/>
        </p:nvCxnSpPr>
        <p:spPr>
          <a:xfrm>
            <a:off x="1745702" y="9042258"/>
            <a:ext cx="16651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kstSylinder 25">
            <a:extLst>
              <a:ext uri="{FF2B5EF4-FFF2-40B4-BE49-F238E27FC236}">
                <a16:creationId xmlns:a16="http://schemas.microsoft.com/office/drawing/2014/main" id="{762CAE85-5E8B-453A-94E6-60C231465E06}"/>
              </a:ext>
            </a:extLst>
          </p:cNvPr>
          <p:cNvSpPr txBox="1"/>
          <p:nvPr/>
        </p:nvSpPr>
        <p:spPr>
          <a:xfrm>
            <a:off x="1019146" y="6868571"/>
            <a:ext cx="1559368" cy="430887"/>
          </a:xfrm>
          <a:prstGeom prst="rect">
            <a:avLst/>
          </a:prstGeom>
          <a:noFill/>
        </p:spPr>
        <p:txBody>
          <a:bodyPr wrap="square" rtlCol="0">
            <a:spAutoFit/>
          </a:bodyPr>
          <a:lstStyle/>
          <a:p>
            <a:r>
              <a:rPr lang="nb-NO" sz="1100" dirty="0"/>
              <a:t>Viser figuren av plottet på skjermen</a:t>
            </a:r>
          </a:p>
        </p:txBody>
      </p:sp>
      <p:cxnSp>
        <p:nvCxnSpPr>
          <p:cNvPr id="27" name="Rett pilkobling 26">
            <a:extLst>
              <a:ext uri="{FF2B5EF4-FFF2-40B4-BE49-F238E27FC236}">
                <a16:creationId xmlns:a16="http://schemas.microsoft.com/office/drawing/2014/main" id="{CCE9D7CC-70FD-4765-90E3-F9F0E9DD40C1}"/>
              </a:ext>
            </a:extLst>
          </p:cNvPr>
          <p:cNvCxnSpPr>
            <a:cxnSpLocks/>
          </p:cNvCxnSpPr>
          <p:nvPr/>
        </p:nvCxnSpPr>
        <p:spPr>
          <a:xfrm>
            <a:off x="852632" y="7085298"/>
            <a:ext cx="16651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kstSylinder 27">
            <a:extLst>
              <a:ext uri="{FF2B5EF4-FFF2-40B4-BE49-F238E27FC236}">
                <a16:creationId xmlns:a16="http://schemas.microsoft.com/office/drawing/2014/main" id="{913EB0E4-428D-4D44-870F-8136C7CB31DA}"/>
              </a:ext>
            </a:extLst>
          </p:cNvPr>
          <p:cNvSpPr txBox="1"/>
          <p:nvPr/>
        </p:nvSpPr>
        <p:spPr>
          <a:xfrm>
            <a:off x="2529488" y="7363506"/>
            <a:ext cx="1702099" cy="600164"/>
          </a:xfrm>
          <a:prstGeom prst="rect">
            <a:avLst/>
          </a:prstGeom>
          <a:noFill/>
        </p:spPr>
        <p:txBody>
          <a:bodyPr wrap="square" rtlCol="0">
            <a:spAutoFit/>
          </a:bodyPr>
          <a:lstStyle/>
          <a:p>
            <a:r>
              <a:rPr lang="nb-NO" sz="1100" dirty="0"/>
              <a:t>Importerer filen data.txt og legger den inn i en tabell ved navn tabell</a:t>
            </a:r>
          </a:p>
        </p:txBody>
      </p:sp>
      <p:cxnSp>
        <p:nvCxnSpPr>
          <p:cNvPr id="29" name="Rett pilkobling 28">
            <a:extLst>
              <a:ext uri="{FF2B5EF4-FFF2-40B4-BE49-F238E27FC236}">
                <a16:creationId xmlns:a16="http://schemas.microsoft.com/office/drawing/2014/main" id="{B9EB9DC6-E595-4F19-9DD1-CEA2377FA46A}"/>
              </a:ext>
            </a:extLst>
          </p:cNvPr>
          <p:cNvCxnSpPr>
            <a:cxnSpLocks/>
          </p:cNvCxnSpPr>
          <p:nvPr/>
        </p:nvCxnSpPr>
        <p:spPr>
          <a:xfrm>
            <a:off x="2334692" y="7663588"/>
            <a:ext cx="16651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kstSylinder 29">
            <a:extLst>
              <a:ext uri="{FF2B5EF4-FFF2-40B4-BE49-F238E27FC236}">
                <a16:creationId xmlns:a16="http://schemas.microsoft.com/office/drawing/2014/main" id="{33F2DE58-EE30-42A0-B2A8-CE47A38C3047}"/>
              </a:ext>
            </a:extLst>
          </p:cNvPr>
          <p:cNvSpPr txBox="1"/>
          <p:nvPr/>
        </p:nvSpPr>
        <p:spPr>
          <a:xfrm>
            <a:off x="1692547" y="8042555"/>
            <a:ext cx="2340610" cy="600164"/>
          </a:xfrm>
          <a:prstGeom prst="rect">
            <a:avLst/>
          </a:prstGeom>
          <a:noFill/>
        </p:spPr>
        <p:txBody>
          <a:bodyPr wrap="square" rtlCol="0">
            <a:spAutoFit/>
          </a:bodyPr>
          <a:lstStyle/>
          <a:p>
            <a:r>
              <a:rPr lang="nb-NO" sz="1100" dirty="0"/>
              <a:t>Plukker alle x-verdiene fra tabellen og legger dem i en tabell som heter x. Tilsvarende for y-verdiene.</a:t>
            </a:r>
          </a:p>
        </p:txBody>
      </p:sp>
      <p:cxnSp>
        <p:nvCxnSpPr>
          <p:cNvPr id="31" name="Rett pilkobling 30">
            <a:extLst>
              <a:ext uri="{FF2B5EF4-FFF2-40B4-BE49-F238E27FC236}">
                <a16:creationId xmlns:a16="http://schemas.microsoft.com/office/drawing/2014/main" id="{E5E1587B-4018-4D21-92C2-800F6BD0F1F9}"/>
              </a:ext>
            </a:extLst>
          </p:cNvPr>
          <p:cNvCxnSpPr>
            <a:cxnSpLocks/>
          </p:cNvCxnSpPr>
          <p:nvPr/>
        </p:nvCxnSpPr>
        <p:spPr>
          <a:xfrm>
            <a:off x="1498658" y="8328418"/>
            <a:ext cx="16651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Bilde 4">
            <a:extLst>
              <a:ext uri="{FF2B5EF4-FFF2-40B4-BE49-F238E27FC236}">
                <a16:creationId xmlns:a16="http://schemas.microsoft.com/office/drawing/2014/main" id="{5D95228E-74F0-4DD2-8878-01A22721AA1E}"/>
              </a:ext>
            </a:extLst>
          </p:cNvPr>
          <p:cNvPicPr>
            <a:picLocks noChangeAspect="1"/>
          </p:cNvPicPr>
          <p:nvPr/>
        </p:nvPicPr>
        <p:blipFill>
          <a:blip r:embed="rId8"/>
          <a:stretch>
            <a:fillRect/>
          </a:stretch>
        </p:blipFill>
        <p:spPr>
          <a:xfrm>
            <a:off x="367961" y="8833762"/>
            <a:ext cx="1280781" cy="455985"/>
          </a:xfrm>
          <a:prstGeom prst="rect">
            <a:avLst/>
          </a:prstGeom>
        </p:spPr>
      </p:pic>
      <p:sp>
        <p:nvSpPr>
          <p:cNvPr id="3" name="Plassholder for lysbildenummer 2">
            <a:extLst>
              <a:ext uri="{FF2B5EF4-FFF2-40B4-BE49-F238E27FC236}">
                <a16:creationId xmlns:a16="http://schemas.microsoft.com/office/drawing/2014/main" id="{A532C747-F627-4CC4-98A5-87FE68C9BE6F}"/>
              </a:ext>
            </a:extLst>
          </p:cNvPr>
          <p:cNvSpPr>
            <a:spLocks noGrp="1"/>
          </p:cNvSpPr>
          <p:nvPr>
            <p:ph type="sldNum" sz="quarter" idx="12"/>
          </p:nvPr>
        </p:nvSpPr>
        <p:spPr/>
        <p:txBody>
          <a:bodyPr/>
          <a:lstStyle/>
          <a:p>
            <a:fld id="{8BCDA449-1FD9-4B7A-9E85-B244E6DC9C56}" type="slidenum">
              <a:rPr lang="nb-NO" smtClean="0"/>
              <a:t>4</a:t>
            </a:fld>
            <a:endParaRPr lang="nb-NO"/>
          </a:p>
        </p:txBody>
      </p:sp>
      <p:pic>
        <p:nvPicPr>
          <p:cNvPr id="32" name="Bilde 31">
            <a:extLst>
              <a:ext uri="{FF2B5EF4-FFF2-40B4-BE49-F238E27FC236}">
                <a16:creationId xmlns:a16="http://schemas.microsoft.com/office/drawing/2014/main" id="{35EE985C-88DE-42E0-80DC-829E6E8C53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4313" y="-16617"/>
            <a:ext cx="1053839" cy="1053839"/>
          </a:xfrm>
          <a:prstGeom prst="rect">
            <a:avLst/>
          </a:prstGeom>
        </p:spPr>
      </p:pic>
    </p:spTree>
    <p:extLst>
      <p:ext uri="{BB962C8B-B14F-4D97-AF65-F5344CB8AC3E}">
        <p14:creationId xmlns:p14="http://schemas.microsoft.com/office/powerpoint/2010/main" val="4193005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D76430-BD3E-4C34-A6C7-5803812CD958}"/>
              </a:ext>
            </a:extLst>
          </p:cNvPr>
          <p:cNvSpPr>
            <a:spLocks noGrp="1"/>
          </p:cNvSpPr>
          <p:nvPr>
            <p:ph type="title"/>
          </p:nvPr>
        </p:nvSpPr>
        <p:spPr>
          <a:xfrm>
            <a:off x="281464" y="141325"/>
            <a:ext cx="6295072" cy="788209"/>
          </a:xfrm>
        </p:spPr>
        <p:txBody>
          <a:bodyPr>
            <a:normAutofit/>
          </a:bodyPr>
          <a:lstStyle/>
          <a:p>
            <a:r>
              <a:rPr lang="nb-NO" dirty="0"/>
              <a:t>Lineær regresjon med Python</a:t>
            </a:r>
          </a:p>
        </p:txBody>
      </p:sp>
      <p:sp>
        <p:nvSpPr>
          <p:cNvPr id="7" name="TekstSylinder 6">
            <a:extLst>
              <a:ext uri="{FF2B5EF4-FFF2-40B4-BE49-F238E27FC236}">
                <a16:creationId xmlns:a16="http://schemas.microsoft.com/office/drawing/2014/main" id="{0EFCD9FE-CFAF-411D-A523-4CECAFB1D620}"/>
              </a:ext>
            </a:extLst>
          </p:cNvPr>
          <p:cNvSpPr txBox="1"/>
          <p:nvPr/>
        </p:nvSpPr>
        <p:spPr>
          <a:xfrm>
            <a:off x="439409" y="5150344"/>
            <a:ext cx="6038231" cy="1846659"/>
          </a:xfrm>
          <a:prstGeom prst="rect">
            <a:avLst/>
          </a:prstGeom>
          <a:noFill/>
          <a:ln>
            <a:solidFill>
              <a:schemeClr val="tx1"/>
            </a:solidFill>
          </a:ln>
        </p:spPr>
        <p:txBody>
          <a:bodyPr wrap="square" rtlCol="0">
            <a:spAutoFit/>
          </a:bodyPr>
          <a:lstStyle/>
          <a:p>
            <a:r>
              <a:rPr lang="nb-NO" sz="1100" b="1" dirty="0"/>
              <a:t>Regresjon i Python består av seks deler:</a:t>
            </a:r>
          </a:p>
          <a:p>
            <a:endParaRPr lang="nb-NO" sz="400" b="1" dirty="0"/>
          </a:p>
          <a:p>
            <a:pPr marL="228600" indent="-228600">
              <a:buFont typeface="+mj-lt"/>
              <a:buAutoNum type="arabicPeriod"/>
            </a:pPr>
            <a:r>
              <a:rPr lang="nb-NO" sz="1100" dirty="0"/>
              <a:t>Importere de bibliotekene som trengs</a:t>
            </a:r>
          </a:p>
          <a:p>
            <a:pPr marL="228600" indent="-228600">
              <a:buFont typeface="+mj-lt"/>
              <a:buAutoNum type="arabicPeriod"/>
            </a:pPr>
            <a:r>
              <a:rPr lang="nb-NO" sz="1100" dirty="0"/>
              <a:t>Importere data fra en .txt-fil</a:t>
            </a:r>
          </a:p>
          <a:p>
            <a:pPr marL="228600" indent="-228600">
              <a:buFont typeface="+mj-lt"/>
              <a:buAutoNum type="arabicPeriod"/>
            </a:pPr>
            <a:r>
              <a:rPr lang="nb-NO" sz="1100" dirty="0"/>
              <a:t>Legge dataene i en tabell for x-verdiene og en for y-verdiene</a:t>
            </a:r>
          </a:p>
          <a:p>
            <a:pPr marL="228600" indent="-228600">
              <a:buFont typeface="+mj-lt"/>
              <a:buAutoNum type="arabicPeriod"/>
            </a:pPr>
            <a:r>
              <a:rPr lang="nb-NO" sz="1100" dirty="0"/>
              <a:t>Lage en programmeringsfunksjon som sier at vi skal bruke en lineær modell i regresjonen</a:t>
            </a:r>
          </a:p>
          <a:p>
            <a:pPr marL="228600" indent="-228600">
              <a:buFont typeface="+mj-lt"/>
              <a:buAutoNum type="arabicPeriod"/>
            </a:pPr>
            <a:r>
              <a:rPr lang="nb-NO" sz="1100" dirty="0"/>
              <a:t>Utføre regresjonen, og vise på skjermen hva den matematiske modellen blir, stigningstallet (a) og skjæringspunktet med y-aksen (b)</a:t>
            </a:r>
          </a:p>
          <a:p>
            <a:pPr marL="228600" indent="-228600">
              <a:buFont typeface="+mj-lt"/>
              <a:buAutoNum type="arabicPeriod"/>
            </a:pPr>
            <a:r>
              <a:rPr lang="nb-NO" sz="1100" dirty="0"/>
              <a:t>Tegne grafen med resultatet – tilpass koden for plotting av graf</a:t>
            </a:r>
          </a:p>
          <a:p>
            <a:pPr marL="685800" lvl="1" indent="-228600">
              <a:buFont typeface="Arial" panose="020B0604020202020204" pitchFamily="34" charset="0"/>
              <a:buChar char="•"/>
            </a:pPr>
            <a:r>
              <a:rPr lang="nb-NO" sz="1100" dirty="0"/>
              <a:t>Plotte punktene med et scatterplot</a:t>
            </a:r>
          </a:p>
          <a:p>
            <a:pPr marL="685800" lvl="1" indent="-228600">
              <a:buFont typeface="Arial" panose="020B0604020202020204" pitchFamily="34" charset="0"/>
              <a:buChar char="•"/>
            </a:pPr>
            <a:r>
              <a:rPr lang="nb-NO" sz="1100" dirty="0"/>
              <a:t>Plotte regresjonsgrafen – hvordan få programmet til å regne ut y-verdiene for modellen?</a:t>
            </a:r>
          </a:p>
        </p:txBody>
      </p:sp>
      <p:sp>
        <p:nvSpPr>
          <p:cNvPr id="3" name="TekstSylinder 2">
            <a:extLst>
              <a:ext uri="{FF2B5EF4-FFF2-40B4-BE49-F238E27FC236}">
                <a16:creationId xmlns:a16="http://schemas.microsoft.com/office/drawing/2014/main" id="{E31C6415-CCC1-4DC8-88E7-83F0BB67EC5E}"/>
              </a:ext>
            </a:extLst>
          </p:cNvPr>
          <p:cNvSpPr txBox="1"/>
          <p:nvPr/>
        </p:nvSpPr>
        <p:spPr>
          <a:xfrm>
            <a:off x="336164" y="6985925"/>
            <a:ext cx="6240372" cy="661720"/>
          </a:xfrm>
          <a:prstGeom prst="rect">
            <a:avLst/>
          </a:prstGeom>
          <a:noFill/>
        </p:spPr>
        <p:txBody>
          <a:bodyPr wrap="square" rtlCol="0">
            <a:spAutoFit/>
          </a:bodyPr>
          <a:lstStyle/>
          <a:p>
            <a:r>
              <a:rPr lang="nb-NO" sz="1100" b="1" dirty="0"/>
              <a:t>Puslespilloppgave</a:t>
            </a:r>
          </a:p>
          <a:p>
            <a:endParaRPr lang="nb-NO" sz="400" dirty="0"/>
          </a:p>
          <a:p>
            <a:r>
              <a:rPr lang="nb-NO" sz="1100" dirty="0"/>
              <a:t>Sorter kodelinjene etter numrene i tekstboksen over, om regresjon i Python. Da vil du få den riktige rekkefølgen i programmet ditt.</a:t>
            </a:r>
          </a:p>
        </p:txBody>
      </p:sp>
      <p:pic>
        <p:nvPicPr>
          <p:cNvPr id="4" name="Bilde 3">
            <a:extLst>
              <a:ext uri="{FF2B5EF4-FFF2-40B4-BE49-F238E27FC236}">
                <a16:creationId xmlns:a16="http://schemas.microsoft.com/office/drawing/2014/main" id="{B5F05C52-955B-418F-82C2-54AE4B3DA5DD}"/>
              </a:ext>
            </a:extLst>
          </p:cNvPr>
          <p:cNvPicPr>
            <a:picLocks noChangeAspect="1"/>
          </p:cNvPicPr>
          <p:nvPr/>
        </p:nvPicPr>
        <p:blipFill>
          <a:blip r:embed="rId2"/>
          <a:stretch>
            <a:fillRect/>
          </a:stretch>
        </p:blipFill>
        <p:spPr>
          <a:xfrm>
            <a:off x="745336" y="7955254"/>
            <a:ext cx="2285542" cy="274265"/>
          </a:xfrm>
          <a:prstGeom prst="rect">
            <a:avLst/>
          </a:prstGeom>
        </p:spPr>
      </p:pic>
      <p:pic>
        <p:nvPicPr>
          <p:cNvPr id="6" name="Bilde 5">
            <a:extLst>
              <a:ext uri="{FF2B5EF4-FFF2-40B4-BE49-F238E27FC236}">
                <a16:creationId xmlns:a16="http://schemas.microsoft.com/office/drawing/2014/main" id="{E7D3FB84-C535-4E03-BB0A-C07E80E1DCC2}"/>
              </a:ext>
            </a:extLst>
          </p:cNvPr>
          <p:cNvPicPr>
            <a:picLocks noChangeAspect="1"/>
          </p:cNvPicPr>
          <p:nvPr/>
        </p:nvPicPr>
        <p:blipFill>
          <a:blip r:embed="rId3"/>
          <a:stretch>
            <a:fillRect/>
          </a:stretch>
        </p:blipFill>
        <p:spPr>
          <a:xfrm>
            <a:off x="745336" y="7719591"/>
            <a:ext cx="2216976" cy="148560"/>
          </a:xfrm>
          <a:prstGeom prst="rect">
            <a:avLst/>
          </a:prstGeom>
        </p:spPr>
      </p:pic>
      <p:pic>
        <p:nvPicPr>
          <p:cNvPr id="10" name="Bilde 9">
            <a:extLst>
              <a:ext uri="{FF2B5EF4-FFF2-40B4-BE49-F238E27FC236}">
                <a16:creationId xmlns:a16="http://schemas.microsoft.com/office/drawing/2014/main" id="{AB719BCF-A8C6-4A82-94F5-C30AD3F847CE}"/>
              </a:ext>
            </a:extLst>
          </p:cNvPr>
          <p:cNvPicPr>
            <a:picLocks noChangeAspect="1"/>
          </p:cNvPicPr>
          <p:nvPr/>
        </p:nvPicPr>
        <p:blipFill>
          <a:blip r:embed="rId4"/>
          <a:stretch>
            <a:fillRect/>
          </a:stretch>
        </p:blipFill>
        <p:spPr>
          <a:xfrm>
            <a:off x="4946327" y="7719591"/>
            <a:ext cx="1531313" cy="274265"/>
          </a:xfrm>
          <a:prstGeom prst="rect">
            <a:avLst/>
          </a:prstGeom>
        </p:spPr>
      </p:pic>
      <p:pic>
        <p:nvPicPr>
          <p:cNvPr id="11" name="Bilde 10">
            <a:extLst>
              <a:ext uri="{FF2B5EF4-FFF2-40B4-BE49-F238E27FC236}">
                <a16:creationId xmlns:a16="http://schemas.microsoft.com/office/drawing/2014/main" id="{DE6F1215-3845-4135-B02A-1F6F7E21AAFE}"/>
              </a:ext>
            </a:extLst>
          </p:cNvPr>
          <p:cNvPicPr>
            <a:picLocks noChangeAspect="1"/>
          </p:cNvPicPr>
          <p:nvPr/>
        </p:nvPicPr>
        <p:blipFill>
          <a:blip r:embed="rId5"/>
          <a:stretch>
            <a:fillRect/>
          </a:stretch>
        </p:blipFill>
        <p:spPr>
          <a:xfrm>
            <a:off x="4946160" y="8121707"/>
            <a:ext cx="1417036" cy="291407"/>
          </a:xfrm>
          <a:prstGeom prst="rect">
            <a:avLst/>
          </a:prstGeom>
        </p:spPr>
      </p:pic>
      <p:pic>
        <p:nvPicPr>
          <p:cNvPr id="17" name="Bilde 16">
            <a:extLst>
              <a:ext uri="{FF2B5EF4-FFF2-40B4-BE49-F238E27FC236}">
                <a16:creationId xmlns:a16="http://schemas.microsoft.com/office/drawing/2014/main" id="{E5B20D45-1086-404B-BA27-17AA24DF614B}"/>
              </a:ext>
            </a:extLst>
          </p:cNvPr>
          <p:cNvPicPr>
            <a:picLocks noChangeAspect="1"/>
          </p:cNvPicPr>
          <p:nvPr/>
        </p:nvPicPr>
        <p:blipFill>
          <a:blip r:embed="rId6"/>
          <a:stretch>
            <a:fillRect/>
          </a:stretch>
        </p:blipFill>
        <p:spPr>
          <a:xfrm>
            <a:off x="3178292" y="1251027"/>
            <a:ext cx="3184904" cy="2308325"/>
          </a:xfrm>
          <a:prstGeom prst="rect">
            <a:avLst/>
          </a:prstGeom>
        </p:spPr>
      </p:pic>
      <p:sp>
        <p:nvSpPr>
          <p:cNvPr id="18" name="TekstSylinder 17">
            <a:extLst>
              <a:ext uri="{FF2B5EF4-FFF2-40B4-BE49-F238E27FC236}">
                <a16:creationId xmlns:a16="http://schemas.microsoft.com/office/drawing/2014/main" id="{FA8A610D-24CD-45C1-8BA6-73D9EEA22519}"/>
              </a:ext>
            </a:extLst>
          </p:cNvPr>
          <p:cNvSpPr txBox="1"/>
          <p:nvPr/>
        </p:nvSpPr>
        <p:spPr>
          <a:xfrm>
            <a:off x="3241723" y="961530"/>
            <a:ext cx="3153265" cy="261610"/>
          </a:xfrm>
          <a:prstGeom prst="rect">
            <a:avLst/>
          </a:prstGeom>
          <a:noFill/>
        </p:spPr>
        <p:txBody>
          <a:bodyPr wrap="square" rtlCol="0">
            <a:spAutoFit/>
          </a:bodyPr>
          <a:lstStyle/>
          <a:p>
            <a:pPr algn="ctr"/>
            <a:r>
              <a:rPr lang="nb-NO" sz="1100" b="1" dirty="0"/>
              <a:t>Samlet klimagassutslipp for Norge 1990 – 2018 </a:t>
            </a:r>
          </a:p>
        </p:txBody>
      </p:sp>
      <p:sp>
        <p:nvSpPr>
          <p:cNvPr id="14" name="TekstSylinder 13">
            <a:extLst>
              <a:ext uri="{FF2B5EF4-FFF2-40B4-BE49-F238E27FC236}">
                <a16:creationId xmlns:a16="http://schemas.microsoft.com/office/drawing/2014/main" id="{A6FA4A35-C8D2-469A-B05B-F6FFB40DE6C2}"/>
              </a:ext>
            </a:extLst>
          </p:cNvPr>
          <p:cNvSpPr txBox="1"/>
          <p:nvPr/>
        </p:nvSpPr>
        <p:spPr>
          <a:xfrm>
            <a:off x="333764" y="3692476"/>
            <a:ext cx="6270725" cy="1338828"/>
          </a:xfrm>
          <a:prstGeom prst="rect">
            <a:avLst/>
          </a:prstGeom>
          <a:noFill/>
        </p:spPr>
        <p:txBody>
          <a:bodyPr wrap="square" rtlCol="0">
            <a:spAutoFit/>
          </a:bodyPr>
          <a:lstStyle/>
          <a:p>
            <a:r>
              <a:rPr lang="nb-NO" sz="1100" dirty="0"/>
              <a:t>I Python kan du bruke data som ligger i ferdige filer. Du slipper å skrive dem inn! Det som er viktig er at filene er riktig type. Slik som med plotting av grafer i Python.</a:t>
            </a:r>
          </a:p>
          <a:p>
            <a:endParaRPr lang="nb-NO" sz="400" dirty="0"/>
          </a:p>
          <a:p>
            <a:r>
              <a:rPr lang="nb-NO" sz="1100" dirty="0"/>
              <a:t>En annen fordel med å bruke Python, er at det er et programmeringsspråk som blir brukt av forskere som jobber med modellering. Andre forskere kan bruke andre programmeringsspråk som er spesialtilpasset akkurat den modelleringen de jobber med, men de følger de samme prinsippene som Python. Så dersom du kan modellere med Python, er det enklere å modellere i et annet programmeringsspråk enn om du bare har brukt </a:t>
            </a:r>
            <a:r>
              <a:rPr lang="nb-NO" sz="1100" dirty="0" err="1"/>
              <a:t>Geogebra</a:t>
            </a:r>
            <a:r>
              <a:rPr lang="nb-NO" sz="1100" dirty="0"/>
              <a:t> tidligere.</a:t>
            </a:r>
          </a:p>
        </p:txBody>
      </p:sp>
      <p:sp>
        <p:nvSpPr>
          <p:cNvPr id="15" name="TekstSylinder 14">
            <a:extLst>
              <a:ext uri="{FF2B5EF4-FFF2-40B4-BE49-F238E27FC236}">
                <a16:creationId xmlns:a16="http://schemas.microsoft.com/office/drawing/2014/main" id="{E1D026E0-F3DB-4FA4-BF2E-4382D0DDEFC4}"/>
              </a:ext>
            </a:extLst>
          </p:cNvPr>
          <p:cNvSpPr txBox="1"/>
          <p:nvPr/>
        </p:nvSpPr>
        <p:spPr>
          <a:xfrm>
            <a:off x="333764" y="961530"/>
            <a:ext cx="2612571" cy="2754600"/>
          </a:xfrm>
          <a:prstGeom prst="rect">
            <a:avLst/>
          </a:prstGeom>
          <a:noFill/>
        </p:spPr>
        <p:txBody>
          <a:bodyPr wrap="square" rtlCol="0">
            <a:spAutoFit/>
          </a:bodyPr>
          <a:lstStyle/>
          <a:p>
            <a:r>
              <a:rPr lang="nb-NO" sz="1100" b="1" dirty="0"/>
              <a:t>Hvorfor Python?</a:t>
            </a:r>
          </a:p>
          <a:p>
            <a:endParaRPr lang="nb-NO" sz="400" b="1" dirty="0"/>
          </a:p>
          <a:p>
            <a:r>
              <a:rPr lang="nb-NO" sz="1100" dirty="0"/>
              <a:t>Dere har allerede utført mange lineære regresjoner med </a:t>
            </a:r>
            <a:r>
              <a:rPr lang="nb-NO" sz="1100" dirty="0" err="1"/>
              <a:t>Geogebra</a:t>
            </a:r>
            <a:r>
              <a:rPr lang="nb-NO" sz="1100" dirty="0"/>
              <a:t>, så hva er poenget med å bruke Python i stedet?</a:t>
            </a:r>
          </a:p>
          <a:p>
            <a:endParaRPr lang="nb-NO" sz="400" dirty="0"/>
          </a:p>
          <a:p>
            <a:r>
              <a:rPr lang="nb-NO" sz="1100" dirty="0"/>
              <a:t>I </a:t>
            </a:r>
            <a:r>
              <a:rPr lang="nb-NO" sz="1100" dirty="0" err="1"/>
              <a:t>Geogebra</a:t>
            </a:r>
            <a:r>
              <a:rPr lang="nb-NO" sz="1100" dirty="0"/>
              <a:t> må vi skrive inn alle målingene våre for hånd, eller kopiere fra f.eks. Excel, og da kan det være vanskelig å gjøre en regresjon dersom vi har mye data. Tenk deg at du har 100 målinger, da tar det veldig lang tid å skrive inn alle målingene i regnearket i </a:t>
            </a:r>
            <a:r>
              <a:rPr lang="nb-NO" sz="1100" dirty="0" err="1"/>
              <a:t>Geogebra</a:t>
            </a:r>
            <a:r>
              <a:rPr lang="nb-NO" sz="1100" dirty="0"/>
              <a:t>. Det kan fort bli en feil eller to underveis også. Tenk om du har enda flere målinger, kanskje flere enn 1000! Da blir det ganske kjedelig å skrive inn alle tallene.</a:t>
            </a:r>
          </a:p>
        </p:txBody>
      </p:sp>
      <p:sp>
        <p:nvSpPr>
          <p:cNvPr id="20" name="TekstSylinder 19">
            <a:extLst>
              <a:ext uri="{FF2B5EF4-FFF2-40B4-BE49-F238E27FC236}">
                <a16:creationId xmlns:a16="http://schemas.microsoft.com/office/drawing/2014/main" id="{BC5A2925-431B-405B-BE8F-197563829A2B}"/>
              </a:ext>
            </a:extLst>
          </p:cNvPr>
          <p:cNvSpPr txBox="1"/>
          <p:nvPr/>
        </p:nvSpPr>
        <p:spPr>
          <a:xfrm>
            <a:off x="366411" y="7647645"/>
            <a:ext cx="368833" cy="261610"/>
          </a:xfrm>
          <a:prstGeom prst="rect">
            <a:avLst/>
          </a:prstGeom>
          <a:noFill/>
        </p:spPr>
        <p:txBody>
          <a:bodyPr wrap="square" rtlCol="0">
            <a:spAutoFit/>
          </a:bodyPr>
          <a:lstStyle/>
          <a:p>
            <a:r>
              <a:rPr lang="nb-NO" sz="1100" b="1" dirty="0"/>
              <a:t>1.</a:t>
            </a:r>
          </a:p>
        </p:txBody>
      </p:sp>
      <p:sp>
        <p:nvSpPr>
          <p:cNvPr id="21" name="TekstSylinder 20">
            <a:extLst>
              <a:ext uri="{FF2B5EF4-FFF2-40B4-BE49-F238E27FC236}">
                <a16:creationId xmlns:a16="http://schemas.microsoft.com/office/drawing/2014/main" id="{C008250B-1CDE-4D22-8DF0-9EEB771B4CEA}"/>
              </a:ext>
            </a:extLst>
          </p:cNvPr>
          <p:cNvSpPr txBox="1"/>
          <p:nvPr/>
        </p:nvSpPr>
        <p:spPr>
          <a:xfrm>
            <a:off x="366410" y="7888493"/>
            <a:ext cx="368833" cy="261610"/>
          </a:xfrm>
          <a:prstGeom prst="rect">
            <a:avLst/>
          </a:prstGeom>
          <a:noFill/>
        </p:spPr>
        <p:txBody>
          <a:bodyPr wrap="square" rtlCol="0">
            <a:spAutoFit/>
          </a:bodyPr>
          <a:lstStyle/>
          <a:p>
            <a:r>
              <a:rPr lang="nb-NO" sz="1100" b="1" dirty="0"/>
              <a:t>2.</a:t>
            </a:r>
          </a:p>
        </p:txBody>
      </p:sp>
      <p:sp>
        <p:nvSpPr>
          <p:cNvPr id="22" name="TekstSylinder 21">
            <a:extLst>
              <a:ext uri="{FF2B5EF4-FFF2-40B4-BE49-F238E27FC236}">
                <a16:creationId xmlns:a16="http://schemas.microsoft.com/office/drawing/2014/main" id="{CE56C7DF-0151-4177-9A0A-0D85F4824B29}"/>
              </a:ext>
            </a:extLst>
          </p:cNvPr>
          <p:cNvSpPr txBox="1"/>
          <p:nvPr/>
        </p:nvSpPr>
        <p:spPr>
          <a:xfrm>
            <a:off x="366409" y="8227065"/>
            <a:ext cx="368833" cy="261610"/>
          </a:xfrm>
          <a:prstGeom prst="rect">
            <a:avLst/>
          </a:prstGeom>
          <a:noFill/>
        </p:spPr>
        <p:txBody>
          <a:bodyPr wrap="square" rtlCol="0">
            <a:spAutoFit/>
          </a:bodyPr>
          <a:lstStyle/>
          <a:p>
            <a:r>
              <a:rPr lang="nb-NO" sz="1100" b="1" dirty="0"/>
              <a:t>3.</a:t>
            </a:r>
          </a:p>
        </p:txBody>
      </p:sp>
      <p:sp>
        <p:nvSpPr>
          <p:cNvPr id="23" name="TekstSylinder 22">
            <a:extLst>
              <a:ext uri="{FF2B5EF4-FFF2-40B4-BE49-F238E27FC236}">
                <a16:creationId xmlns:a16="http://schemas.microsoft.com/office/drawing/2014/main" id="{438785E5-8B3D-4D94-B855-B3493170A704}"/>
              </a:ext>
            </a:extLst>
          </p:cNvPr>
          <p:cNvSpPr txBox="1"/>
          <p:nvPr/>
        </p:nvSpPr>
        <p:spPr>
          <a:xfrm>
            <a:off x="366408" y="9070464"/>
            <a:ext cx="368833" cy="261610"/>
          </a:xfrm>
          <a:prstGeom prst="rect">
            <a:avLst/>
          </a:prstGeom>
          <a:noFill/>
        </p:spPr>
        <p:txBody>
          <a:bodyPr wrap="square" rtlCol="0">
            <a:spAutoFit/>
          </a:bodyPr>
          <a:lstStyle/>
          <a:p>
            <a:r>
              <a:rPr lang="nb-NO" sz="1100" b="1" dirty="0"/>
              <a:t>4.</a:t>
            </a:r>
          </a:p>
        </p:txBody>
      </p:sp>
      <p:sp>
        <p:nvSpPr>
          <p:cNvPr id="24" name="TekstSylinder 23">
            <a:extLst>
              <a:ext uri="{FF2B5EF4-FFF2-40B4-BE49-F238E27FC236}">
                <a16:creationId xmlns:a16="http://schemas.microsoft.com/office/drawing/2014/main" id="{7C5DE9B6-2B97-406A-8170-B269A52FE0FF}"/>
              </a:ext>
            </a:extLst>
          </p:cNvPr>
          <p:cNvSpPr txBox="1"/>
          <p:nvPr/>
        </p:nvSpPr>
        <p:spPr>
          <a:xfrm>
            <a:off x="4633938" y="7647645"/>
            <a:ext cx="368833" cy="261610"/>
          </a:xfrm>
          <a:prstGeom prst="rect">
            <a:avLst/>
          </a:prstGeom>
          <a:noFill/>
        </p:spPr>
        <p:txBody>
          <a:bodyPr wrap="square" rtlCol="0">
            <a:spAutoFit/>
          </a:bodyPr>
          <a:lstStyle/>
          <a:p>
            <a:r>
              <a:rPr lang="nb-NO" sz="1100" b="1" dirty="0"/>
              <a:t>5.</a:t>
            </a:r>
          </a:p>
        </p:txBody>
      </p:sp>
      <p:sp>
        <p:nvSpPr>
          <p:cNvPr id="25" name="TekstSylinder 24">
            <a:extLst>
              <a:ext uri="{FF2B5EF4-FFF2-40B4-BE49-F238E27FC236}">
                <a16:creationId xmlns:a16="http://schemas.microsoft.com/office/drawing/2014/main" id="{9695EE5A-C73F-4746-B6BE-3D4B39882F90}"/>
              </a:ext>
            </a:extLst>
          </p:cNvPr>
          <p:cNvSpPr txBox="1"/>
          <p:nvPr/>
        </p:nvSpPr>
        <p:spPr>
          <a:xfrm>
            <a:off x="4633937" y="8092386"/>
            <a:ext cx="368833" cy="261610"/>
          </a:xfrm>
          <a:prstGeom prst="rect">
            <a:avLst/>
          </a:prstGeom>
          <a:noFill/>
        </p:spPr>
        <p:txBody>
          <a:bodyPr wrap="square" rtlCol="0">
            <a:spAutoFit/>
          </a:bodyPr>
          <a:lstStyle/>
          <a:p>
            <a:r>
              <a:rPr lang="nb-NO" sz="1100" b="1" dirty="0"/>
              <a:t>6.</a:t>
            </a:r>
          </a:p>
        </p:txBody>
      </p:sp>
      <p:pic>
        <p:nvPicPr>
          <p:cNvPr id="27" name="Bilde 26">
            <a:extLst>
              <a:ext uri="{FF2B5EF4-FFF2-40B4-BE49-F238E27FC236}">
                <a16:creationId xmlns:a16="http://schemas.microsoft.com/office/drawing/2014/main" id="{E6E5E68E-F0E0-4E6A-8CD9-346D33A85497}"/>
              </a:ext>
            </a:extLst>
          </p:cNvPr>
          <p:cNvPicPr>
            <a:picLocks noChangeAspect="1"/>
          </p:cNvPicPr>
          <p:nvPr/>
        </p:nvPicPr>
        <p:blipFill>
          <a:blip r:embed="rId7"/>
          <a:stretch>
            <a:fillRect/>
          </a:stretch>
        </p:blipFill>
        <p:spPr>
          <a:xfrm>
            <a:off x="731148" y="9141444"/>
            <a:ext cx="4702786" cy="452191"/>
          </a:xfrm>
          <a:prstGeom prst="rect">
            <a:avLst/>
          </a:prstGeom>
        </p:spPr>
      </p:pic>
      <p:pic>
        <p:nvPicPr>
          <p:cNvPr id="28" name="Bilde 27">
            <a:extLst>
              <a:ext uri="{FF2B5EF4-FFF2-40B4-BE49-F238E27FC236}">
                <a16:creationId xmlns:a16="http://schemas.microsoft.com/office/drawing/2014/main" id="{235AA4ED-C9BE-4F01-86E0-9C7663E64FBE}"/>
              </a:ext>
            </a:extLst>
          </p:cNvPr>
          <p:cNvPicPr>
            <a:picLocks noChangeAspect="1"/>
          </p:cNvPicPr>
          <p:nvPr/>
        </p:nvPicPr>
        <p:blipFill>
          <a:blip r:embed="rId8"/>
          <a:stretch>
            <a:fillRect/>
          </a:stretch>
        </p:blipFill>
        <p:spPr>
          <a:xfrm>
            <a:off x="731147" y="8298287"/>
            <a:ext cx="3418187" cy="787524"/>
          </a:xfrm>
          <a:prstGeom prst="rect">
            <a:avLst/>
          </a:prstGeom>
        </p:spPr>
      </p:pic>
      <p:sp>
        <p:nvSpPr>
          <p:cNvPr id="5" name="Plassholder for lysbildenummer 4">
            <a:extLst>
              <a:ext uri="{FF2B5EF4-FFF2-40B4-BE49-F238E27FC236}">
                <a16:creationId xmlns:a16="http://schemas.microsoft.com/office/drawing/2014/main" id="{4A586A56-FD41-46C9-97DE-E1B19611362E}"/>
              </a:ext>
            </a:extLst>
          </p:cNvPr>
          <p:cNvSpPr>
            <a:spLocks noGrp="1"/>
          </p:cNvSpPr>
          <p:nvPr>
            <p:ph type="sldNum" sz="quarter" idx="12"/>
          </p:nvPr>
        </p:nvSpPr>
        <p:spPr/>
        <p:txBody>
          <a:bodyPr/>
          <a:lstStyle/>
          <a:p>
            <a:fld id="{8BCDA449-1FD9-4B7A-9E85-B244E6DC9C56}" type="slidenum">
              <a:rPr lang="nb-NO" smtClean="0"/>
              <a:t>5</a:t>
            </a:fld>
            <a:endParaRPr lang="nb-NO"/>
          </a:p>
        </p:txBody>
      </p:sp>
      <p:pic>
        <p:nvPicPr>
          <p:cNvPr id="26" name="Bilde 25">
            <a:extLst>
              <a:ext uri="{FF2B5EF4-FFF2-40B4-BE49-F238E27FC236}">
                <a16:creationId xmlns:a16="http://schemas.microsoft.com/office/drawing/2014/main" id="{344F25AF-A4EB-4FA5-9BB8-2C1F700ECA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4313" y="-16617"/>
            <a:ext cx="1053839" cy="1053839"/>
          </a:xfrm>
          <a:prstGeom prst="rect">
            <a:avLst/>
          </a:prstGeom>
        </p:spPr>
      </p:pic>
    </p:spTree>
    <p:extLst>
      <p:ext uri="{BB962C8B-B14F-4D97-AF65-F5344CB8AC3E}">
        <p14:creationId xmlns:p14="http://schemas.microsoft.com/office/powerpoint/2010/main" val="56028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4DE2BCB3-0504-4E8C-B3E0-DED9E130E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906" y="-16616"/>
            <a:ext cx="833246" cy="833246"/>
          </a:xfrm>
          <a:prstGeom prst="rect">
            <a:avLst/>
          </a:prstGeom>
        </p:spPr>
      </p:pic>
      <p:sp>
        <p:nvSpPr>
          <p:cNvPr id="2" name="Tittel 1">
            <a:extLst>
              <a:ext uri="{FF2B5EF4-FFF2-40B4-BE49-F238E27FC236}">
                <a16:creationId xmlns:a16="http://schemas.microsoft.com/office/drawing/2014/main" id="{BDD76430-BD3E-4C34-A6C7-5803812CD958}"/>
              </a:ext>
            </a:extLst>
          </p:cNvPr>
          <p:cNvSpPr>
            <a:spLocks noGrp="1"/>
          </p:cNvSpPr>
          <p:nvPr>
            <p:ph type="title"/>
          </p:nvPr>
        </p:nvSpPr>
        <p:spPr>
          <a:xfrm>
            <a:off x="182568" y="132442"/>
            <a:ext cx="6295072" cy="788209"/>
          </a:xfrm>
        </p:spPr>
        <p:txBody>
          <a:bodyPr>
            <a:normAutofit/>
          </a:bodyPr>
          <a:lstStyle/>
          <a:p>
            <a:r>
              <a:rPr lang="nb-NO" dirty="0"/>
              <a:t>Ikke-lineær regresjon med Python</a:t>
            </a:r>
          </a:p>
        </p:txBody>
      </p:sp>
      <p:pic>
        <p:nvPicPr>
          <p:cNvPr id="11" name="Bilde 10">
            <a:extLst>
              <a:ext uri="{FF2B5EF4-FFF2-40B4-BE49-F238E27FC236}">
                <a16:creationId xmlns:a16="http://schemas.microsoft.com/office/drawing/2014/main" id="{DE6F1215-3845-4135-B02A-1F6F7E21AAFE}"/>
              </a:ext>
            </a:extLst>
          </p:cNvPr>
          <p:cNvPicPr>
            <a:picLocks noChangeAspect="1"/>
          </p:cNvPicPr>
          <p:nvPr/>
        </p:nvPicPr>
        <p:blipFill>
          <a:blip r:embed="rId3"/>
          <a:stretch>
            <a:fillRect/>
          </a:stretch>
        </p:blipFill>
        <p:spPr>
          <a:xfrm>
            <a:off x="481249" y="5258628"/>
            <a:ext cx="1659475" cy="341263"/>
          </a:xfrm>
          <a:prstGeom prst="rect">
            <a:avLst/>
          </a:prstGeom>
        </p:spPr>
      </p:pic>
      <p:sp>
        <p:nvSpPr>
          <p:cNvPr id="18" name="TekstSylinder 17">
            <a:extLst>
              <a:ext uri="{FF2B5EF4-FFF2-40B4-BE49-F238E27FC236}">
                <a16:creationId xmlns:a16="http://schemas.microsoft.com/office/drawing/2014/main" id="{FA8A610D-24CD-45C1-8BA6-73D9EEA22519}"/>
              </a:ext>
            </a:extLst>
          </p:cNvPr>
          <p:cNvSpPr txBox="1"/>
          <p:nvPr/>
        </p:nvSpPr>
        <p:spPr>
          <a:xfrm>
            <a:off x="3241723" y="1128795"/>
            <a:ext cx="3153265" cy="261610"/>
          </a:xfrm>
          <a:prstGeom prst="rect">
            <a:avLst/>
          </a:prstGeom>
          <a:noFill/>
        </p:spPr>
        <p:txBody>
          <a:bodyPr wrap="square" rtlCol="0">
            <a:spAutoFit/>
          </a:bodyPr>
          <a:lstStyle/>
          <a:p>
            <a:pPr algn="ctr"/>
            <a:r>
              <a:rPr lang="nb-NO" sz="1100" b="1" dirty="0"/>
              <a:t>Samlet klimagassutslipp for Norge 1990 – 2018 </a:t>
            </a:r>
          </a:p>
        </p:txBody>
      </p:sp>
      <p:sp>
        <p:nvSpPr>
          <p:cNvPr id="14" name="TekstSylinder 13">
            <a:extLst>
              <a:ext uri="{FF2B5EF4-FFF2-40B4-BE49-F238E27FC236}">
                <a16:creationId xmlns:a16="http://schemas.microsoft.com/office/drawing/2014/main" id="{A6FA4A35-C8D2-469A-B05B-F6FFB40DE6C2}"/>
              </a:ext>
            </a:extLst>
          </p:cNvPr>
          <p:cNvSpPr txBox="1"/>
          <p:nvPr/>
        </p:nvSpPr>
        <p:spPr>
          <a:xfrm>
            <a:off x="328699" y="4310970"/>
            <a:ext cx="6270725" cy="769441"/>
          </a:xfrm>
          <a:prstGeom prst="rect">
            <a:avLst/>
          </a:prstGeom>
          <a:noFill/>
        </p:spPr>
        <p:txBody>
          <a:bodyPr wrap="square" rtlCol="0">
            <a:spAutoFit/>
          </a:bodyPr>
          <a:lstStyle/>
          <a:p>
            <a:r>
              <a:rPr lang="nb-NO" sz="1100" dirty="0"/>
              <a:t>Programmeringen er veldig lik for lineær og ikke-lineær regresjon. Vi må bare endre den lineære funksjonen til en ikke-lineær funksjon. Da vil modellen vår tilpasse seg datasettet vårt best mulig, og vi får vite koeffisientene som bestemmer funksjonen for modellen vår. I tillegg må vi endre til riktig antall koeffisienter i programmet vårt. Se eksempelet under på hva som må endres. </a:t>
            </a:r>
          </a:p>
        </p:txBody>
      </p:sp>
      <p:sp>
        <p:nvSpPr>
          <p:cNvPr id="15" name="TekstSylinder 14">
            <a:extLst>
              <a:ext uri="{FF2B5EF4-FFF2-40B4-BE49-F238E27FC236}">
                <a16:creationId xmlns:a16="http://schemas.microsoft.com/office/drawing/2014/main" id="{E1D026E0-F3DB-4FA4-BF2E-4382D0DDEFC4}"/>
              </a:ext>
            </a:extLst>
          </p:cNvPr>
          <p:cNvSpPr txBox="1"/>
          <p:nvPr/>
        </p:nvSpPr>
        <p:spPr>
          <a:xfrm>
            <a:off x="333764" y="1128795"/>
            <a:ext cx="2612571" cy="2754600"/>
          </a:xfrm>
          <a:prstGeom prst="rect">
            <a:avLst/>
          </a:prstGeom>
          <a:noFill/>
        </p:spPr>
        <p:txBody>
          <a:bodyPr wrap="square" rtlCol="0">
            <a:spAutoFit/>
          </a:bodyPr>
          <a:lstStyle/>
          <a:p>
            <a:r>
              <a:rPr lang="nb-NO" sz="1100" b="1" dirty="0"/>
              <a:t>Forskjell på lineær og ikke-lineær regresjon i Python</a:t>
            </a:r>
          </a:p>
          <a:p>
            <a:endParaRPr lang="nb-NO" sz="400" b="1" dirty="0"/>
          </a:p>
          <a:p>
            <a:r>
              <a:rPr lang="nb-NO" sz="1100" dirty="0"/>
              <a:t>Det er liten forskjell på hvordan programmene for lineær og ikke-lineær regresjon ser ut. Den viktigste forskjellen er å forandre på hvilken funksjonstype datasettet skal tilpasses. Det står en oversikt over noen funksjonstyper, og hvordan man skriver dem i python på de to neste sidene.</a:t>
            </a:r>
          </a:p>
          <a:p>
            <a:endParaRPr lang="nb-NO" sz="400" dirty="0"/>
          </a:p>
          <a:p>
            <a:r>
              <a:rPr lang="nb-NO" sz="1100" dirty="0"/>
              <a:t>Men hvordan skal vi vite hvilken funksjonstype som passer til datasettet vårt? Går det an å finne det ut på forhånd? Svaret på det spørsmålet avhenger av datasettet ditt. Du kan lage et</a:t>
            </a:r>
          </a:p>
        </p:txBody>
      </p:sp>
      <p:pic>
        <p:nvPicPr>
          <p:cNvPr id="27" name="Bilde 26">
            <a:extLst>
              <a:ext uri="{FF2B5EF4-FFF2-40B4-BE49-F238E27FC236}">
                <a16:creationId xmlns:a16="http://schemas.microsoft.com/office/drawing/2014/main" id="{E6E5E68E-F0E0-4E6A-8CD9-346D33A85497}"/>
              </a:ext>
            </a:extLst>
          </p:cNvPr>
          <p:cNvPicPr>
            <a:picLocks noChangeAspect="1"/>
          </p:cNvPicPr>
          <p:nvPr/>
        </p:nvPicPr>
        <p:blipFill>
          <a:blip r:embed="rId4"/>
          <a:stretch>
            <a:fillRect/>
          </a:stretch>
        </p:blipFill>
        <p:spPr>
          <a:xfrm>
            <a:off x="481249" y="5907857"/>
            <a:ext cx="5270080" cy="506739"/>
          </a:xfrm>
          <a:prstGeom prst="rect">
            <a:avLst/>
          </a:prstGeom>
        </p:spPr>
      </p:pic>
      <p:pic>
        <p:nvPicPr>
          <p:cNvPr id="28" name="Bilde 27">
            <a:extLst>
              <a:ext uri="{FF2B5EF4-FFF2-40B4-BE49-F238E27FC236}">
                <a16:creationId xmlns:a16="http://schemas.microsoft.com/office/drawing/2014/main" id="{4850A2E1-6BC7-4DEC-9204-F807E8A5CDCF}"/>
              </a:ext>
            </a:extLst>
          </p:cNvPr>
          <p:cNvPicPr>
            <a:picLocks noChangeAspect="1"/>
          </p:cNvPicPr>
          <p:nvPr/>
        </p:nvPicPr>
        <p:blipFill>
          <a:blip r:embed="rId5"/>
          <a:stretch>
            <a:fillRect/>
          </a:stretch>
        </p:blipFill>
        <p:spPr>
          <a:xfrm>
            <a:off x="2998037" y="1374275"/>
            <a:ext cx="3606452" cy="2368682"/>
          </a:xfrm>
          <a:prstGeom prst="rect">
            <a:avLst/>
          </a:prstGeom>
        </p:spPr>
      </p:pic>
      <p:cxnSp>
        <p:nvCxnSpPr>
          <p:cNvPr id="30" name="Rett pilkobling 29">
            <a:extLst>
              <a:ext uri="{FF2B5EF4-FFF2-40B4-BE49-F238E27FC236}">
                <a16:creationId xmlns:a16="http://schemas.microsoft.com/office/drawing/2014/main" id="{3A14DCD7-2199-4867-8465-DE981222CA42}"/>
              </a:ext>
            </a:extLst>
          </p:cNvPr>
          <p:cNvCxnSpPr>
            <a:cxnSpLocks/>
          </p:cNvCxnSpPr>
          <p:nvPr/>
        </p:nvCxnSpPr>
        <p:spPr>
          <a:xfrm flipV="1">
            <a:off x="2205352" y="5410647"/>
            <a:ext cx="455859"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tt pilkobling 30">
            <a:extLst>
              <a:ext uri="{FF2B5EF4-FFF2-40B4-BE49-F238E27FC236}">
                <a16:creationId xmlns:a16="http://schemas.microsoft.com/office/drawing/2014/main" id="{789D7FD1-09DD-476D-A81C-D641086901DA}"/>
              </a:ext>
            </a:extLst>
          </p:cNvPr>
          <p:cNvCxnSpPr>
            <a:cxnSpLocks/>
          </p:cNvCxnSpPr>
          <p:nvPr/>
        </p:nvCxnSpPr>
        <p:spPr>
          <a:xfrm>
            <a:off x="959344" y="6414596"/>
            <a:ext cx="0" cy="2890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Bilde 11">
            <a:extLst>
              <a:ext uri="{FF2B5EF4-FFF2-40B4-BE49-F238E27FC236}">
                <a16:creationId xmlns:a16="http://schemas.microsoft.com/office/drawing/2014/main" id="{6884D672-EB33-40CA-95CB-CD67093930D8}"/>
              </a:ext>
            </a:extLst>
          </p:cNvPr>
          <p:cNvPicPr>
            <a:picLocks noChangeAspect="1"/>
          </p:cNvPicPr>
          <p:nvPr/>
        </p:nvPicPr>
        <p:blipFill>
          <a:blip r:embed="rId6"/>
          <a:stretch>
            <a:fillRect/>
          </a:stretch>
        </p:blipFill>
        <p:spPr>
          <a:xfrm>
            <a:off x="2768674" y="5273088"/>
            <a:ext cx="2694910" cy="358402"/>
          </a:xfrm>
          <a:prstGeom prst="rect">
            <a:avLst/>
          </a:prstGeom>
        </p:spPr>
      </p:pic>
      <p:pic>
        <p:nvPicPr>
          <p:cNvPr id="16" name="Bilde 15">
            <a:extLst>
              <a:ext uri="{FF2B5EF4-FFF2-40B4-BE49-F238E27FC236}">
                <a16:creationId xmlns:a16="http://schemas.microsoft.com/office/drawing/2014/main" id="{79256925-C28C-477E-BECD-4DCA491E970E}"/>
              </a:ext>
            </a:extLst>
          </p:cNvPr>
          <p:cNvPicPr>
            <a:picLocks noChangeAspect="1"/>
          </p:cNvPicPr>
          <p:nvPr/>
        </p:nvPicPr>
        <p:blipFill>
          <a:blip r:embed="rId7"/>
          <a:stretch>
            <a:fillRect/>
          </a:stretch>
        </p:blipFill>
        <p:spPr>
          <a:xfrm>
            <a:off x="481249" y="6744832"/>
            <a:ext cx="5209321" cy="511509"/>
          </a:xfrm>
          <a:prstGeom prst="rect">
            <a:avLst/>
          </a:prstGeom>
        </p:spPr>
      </p:pic>
      <p:sp>
        <p:nvSpPr>
          <p:cNvPr id="33" name="Ellipse 32">
            <a:extLst>
              <a:ext uri="{FF2B5EF4-FFF2-40B4-BE49-F238E27FC236}">
                <a16:creationId xmlns:a16="http://schemas.microsoft.com/office/drawing/2014/main" id="{88F089BE-5EDC-498B-8FC8-EE01A2AE4583}"/>
              </a:ext>
            </a:extLst>
          </p:cNvPr>
          <p:cNvSpPr/>
          <p:nvPr/>
        </p:nvSpPr>
        <p:spPr>
          <a:xfrm>
            <a:off x="4365600" y="5297436"/>
            <a:ext cx="467657" cy="18760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Ellipse 33">
            <a:extLst>
              <a:ext uri="{FF2B5EF4-FFF2-40B4-BE49-F238E27FC236}">
                <a16:creationId xmlns:a16="http://schemas.microsoft.com/office/drawing/2014/main" id="{5DC2214D-01DB-45FB-AF55-A7A27E711058}"/>
              </a:ext>
            </a:extLst>
          </p:cNvPr>
          <p:cNvSpPr/>
          <p:nvPr/>
        </p:nvSpPr>
        <p:spPr>
          <a:xfrm>
            <a:off x="859657" y="6916108"/>
            <a:ext cx="467657" cy="18760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Ellipse 34">
            <a:extLst>
              <a:ext uri="{FF2B5EF4-FFF2-40B4-BE49-F238E27FC236}">
                <a16:creationId xmlns:a16="http://schemas.microsoft.com/office/drawing/2014/main" id="{29F57FE5-2BC9-440B-95BE-19C1E74F90C3}"/>
              </a:ext>
            </a:extLst>
          </p:cNvPr>
          <p:cNvSpPr/>
          <p:nvPr/>
        </p:nvSpPr>
        <p:spPr>
          <a:xfrm>
            <a:off x="1158799" y="7068739"/>
            <a:ext cx="351594" cy="17776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8" name="Bilde 37">
            <a:extLst>
              <a:ext uri="{FF2B5EF4-FFF2-40B4-BE49-F238E27FC236}">
                <a16:creationId xmlns:a16="http://schemas.microsoft.com/office/drawing/2014/main" id="{78652CC7-43F8-476B-A935-8FDD91EA7AD7}"/>
              </a:ext>
            </a:extLst>
          </p:cNvPr>
          <p:cNvPicPr>
            <a:picLocks noChangeAspect="1"/>
          </p:cNvPicPr>
          <p:nvPr/>
        </p:nvPicPr>
        <p:blipFill>
          <a:blip r:embed="rId8"/>
          <a:stretch>
            <a:fillRect/>
          </a:stretch>
        </p:blipFill>
        <p:spPr>
          <a:xfrm>
            <a:off x="481249" y="7511449"/>
            <a:ext cx="3966565" cy="913866"/>
          </a:xfrm>
          <a:prstGeom prst="rect">
            <a:avLst/>
          </a:prstGeom>
        </p:spPr>
      </p:pic>
      <p:cxnSp>
        <p:nvCxnSpPr>
          <p:cNvPr id="36" name="Rett pilkobling 35">
            <a:extLst>
              <a:ext uri="{FF2B5EF4-FFF2-40B4-BE49-F238E27FC236}">
                <a16:creationId xmlns:a16="http://schemas.microsoft.com/office/drawing/2014/main" id="{36812345-CF32-4270-9FA3-5D4079C2ED95}"/>
              </a:ext>
            </a:extLst>
          </p:cNvPr>
          <p:cNvCxnSpPr>
            <a:cxnSpLocks/>
          </p:cNvCxnSpPr>
          <p:nvPr/>
        </p:nvCxnSpPr>
        <p:spPr>
          <a:xfrm>
            <a:off x="1123049" y="8314355"/>
            <a:ext cx="0" cy="2890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Bilde 38">
            <a:extLst>
              <a:ext uri="{FF2B5EF4-FFF2-40B4-BE49-F238E27FC236}">
                <a16:creationId xmlns:a16="http://schemas.microsoft.com/office/drawing/2014/main" id="{07E59414-D879-4824-812C-BDDA933B4D4B}"/>
              </a:ext>
            </a:extLst>
          </p:cNvPr>
          <p:cNvPicPr>
            <a:picLocks noChangeAspect="1"/>
          </p:cNvPicPr>
          <p:nvPr/>
        </p:nvPicPr>
        <p:blipFill>
          <a:blip r:embed="rId9"/>
          <a:stretch>
            <a:fillRect/>
          </a:stretch>
        </p:blipFill>
        <p:spPr>
          <a:xfrm>
            <a:off x="481249" y="8680423"/>
            <a:ext cx="4294859" cy="885735"/>
          </a:xfrm>
          <a:prstGeom prst="rect">
            <a:avLst/>
          </a:prstGeom>
        </p:spPr>
      </p:pic>
      <p:sp>
        <p:nvSpPr>
          <p:cNvPr id="37" name="Ellipse 36">
            <a:extLst>
              <a:ext uri="{FF2B5EF4-FFF2-40B4-BE49-F238E27FC236}">
                <a16:creationId xmlns:a16="http://schemas.microsoft.com/office/drawing/2014/main" id="{2DE2CE35-E527-417F-AB17-BE5581A17398}"/>
              </a:ext>
            </a:extLst>
          </p:cNvPr>
          <p:cNvSpPr/>
          <p:nvPr/>
        </p:nvSpPr>
        <p:spPr>
          <a:xfrm>
            <a:off x="3332938" y="8793983"/>
            <a:ext cx="467657" cy="18760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TekstSylinder 40">
            <a:extLst>
              <a:ext uri="{FF2B5EF4-FFF2-40B4-BE49-F238E27FC236}">
                <a16:creationId xmlns:a16="http://schemas.microsoft.com/office/drawing/2014/main" id="{9D9DB9A1-6ED1-4FDA-96D5-D7F568C19634}"/>
              </a:ext>
            </a:extLst>
          </p:cNvPr>
          <p:cNvSpPr txBox="1"/>
          <p:nvPr/>
        </p:nvSpPr>
        <p:spPr>
          <a:xfrm>
            <a:off x="328700" y="3764229"/>
            <a:ext cx="6270725" cy="600164"/>
          </a:xfrm>
          <a:prstGeom prst="rect">
            <a:avLst/>
          </a:prstGeom>
          <a:noFill/>
        </p:spPr>
        <p:txBody>
          <a:bodyPr wrap="square" rtlCol="0">
            <a:spAutoFit/>
          </a:bodyPr>
          <a:lstStyle/>
          <a:p>
            <a:r>
              <a:rPr lang="nb-NO" sz="1100" dirty="0"/>
              <a:t>scatterplot av datasettet ditt, og se om du kjenner igjen en av funksjonstypene. Som regel er det likevel vanskelig å gjette seg til en funsjonstype på forhånd, og vi kan prøve oss fram med forskjellige funksjonstyper.</a:t>
            </a:r>
          </a:p>
        </p:txBody>
      </p:sp>
      <p:sp>
        <p:nvSpPr>
          <p:cNvPr id="3" name="Plassholder for lysbildenummer 2">
            <a:extLst>
              <a:ext uri="{FF2B5EF4-FFF2-40B4-BE49-F238E27FC236}">
                <a16:creationId xmlns:a16="http://schemas.microsoft.com/office/drawing/2014/main" id="{12CD9E76-BFD2-4264-B2C3-F1CCA4C96DB3}"/>
              </a:ext>
            </a:extLst>
          </p:cNvPr>
          <p:cNvSpPr>
            <a:spLocks noGrp="1"/>
          </p:cNvSpPr>
          <p:nvPr>
            <p:ph type="sldNum" sz="quarter" idx="12"/>
          </p:nvPr>
        </p:nvSpPr>
        <p:spPr/>
        <p:txBody>
          <a:bodyPr/>
          <a:lstStyle/>
          <a:p>
            <a:fld id="{8BCDA449-1FD9-4B7A-9E85-B244E6DC9C56}" type="slidenum">
              <a:rPr lang="nb-NO" smtClean="0"/>
              <a:t>6</a:t>
            </a:fld>
            <a:endParaRPr lang="nb-NO"/>
          </a:p>
        </p:txBody>
      </p:sp>
    </p:spTree>
    <p:extLst>
      <p:ext uri="{BB962C8B-B14F-4D97-AF65-F5344CB8AC3E}">
        <p14:creationId xmlns:p14="http://schemas.microsoft.com/office/powerpoint/2010/main" val="191660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0A7D87F-C567-4D82-8ED6-1B0580A4E40C}"/>
              </a:ext>
            </a:extLst>
          </p:cNvPr>
          <p:cNvPicPr>
            <a:picLocks noChangeAspect="1"/>
          </p:cNvPicPr>
          <p:nvPr/>
        </p:nvPicPr>
        <p:blipFill>
          <a:blip r:embed="rId2"/>
          <a:stretch>
            <a:fillRect/>
          </a:stretch>
        </p:blipFill>
        <p:spPr>
          <a:xfrm>
            <a:off x="3978520" y="2749849"/>
            <a:ext cx="2209065" cy="1450892"/>
          </a:xfrm>
          <a:prstGeom prst="rect">
            <a:avLst/>
          </a:prstGeom>
        </p:spPr>
      </p:pic>
      <p:pic>
        <p:nvPicPr>
          <p:cNvPr id="5" name="Bilde 4">
            <a:extLst>
              <a:ext uri="{FF2B5EF4-FFF2-40B4-BE49-F238E27FC236}">
                <a16:creationId xmlns:a16="http://schemas.microsoft.com/office/drawing/2014/main" id="{53FFE8E3-7B70-4975-9381-03585B220933}"/>
              </a:ext>
            </a:extLst>
          </p:cNvPr>
          <p:cNvPicPr>
            <a:picLocks noChangeAspect="1"/>
          </p:cNvPicPr>
          <p:nvPr/>
        </p:nvPicPr>
        <p:blipFill>
          <a:blip r:embed="rId3"/>
          <a:stretch>
            <a:fillRect/>
          </a:stretch>
        </p:blipFill>
        <p:spPr>
          <a:xfrm>
            <a:off x="3978520" y="4554627"/>
            <a:ext cx="2209065" cy="1450892"/>
          </a:xfrm>
          <a:prstGeom prst="rect">
            <a:avLst/>
          </a:prstGeom>
        </p:spPr>
      </p:pic>
      <p:pic>
        <p:nvPicPr>
          <p:cNvPr id="6" name="Bilde 5">
            <a:extLst>
              <a:ext uri="{FF2B5EF4-FFF2-40B4-BE49-F238E27FC236}">
                <a16:creationId xmlns:a16="http://schemas.microsoft.com/office/drawing/2014/main" id="{7177CC40-1622-44AE-9BF0-75160367DFEA}"/>
              </a:ext>
            </a:extLst>
          </p:cNvPr>
          <p:cNvPicPr>
            <a:picLocks noChangeAspect="1"/>
          </p:cNvPicPr>
          <p:nvPr/>
        </p:nvPicPr>
        <p:blipFill>
          <a:blip r:embed="rId4"/>
          <a:stretch>
            <a:fillRect/>
          </a:stretch>
        </p:blipFill>
        <p:spPr>
          <a:xfrm>
            <a:off x="3978519" y="6359405"/>
            <a:ext cx="2209065" cy="1450892"/>
          </a:xfrm>
          <a:prstGeom prst="rect">
            <a:avLst/>
          </a:prstGeom>
        </p:spPr>
      </p:pic>
      <p:pic>
        <p:nvPicPr>
          <p:cNvPr id="7" name="Bilde 6">
            <a:extLst>
              <a:ext uri="{FF2B5EF4-FFF2-40B4-BE49-F238E27FC236}">
                <a16:creationId xmlns:a16="http://schemas.microsoft.com/office/drawing/2014/main" id="{BBC635F1-32C8-40E2-AB10-DCDC2FDFDF26}"/>
              </a:ext>
            </a:extLst>
          </p:cNvPr>
          <p:cNvPicPr>
            <a:picLocks noChangeAspect="1"/>
          </p:cNvPicPr>
          <p:nvPr/>
        </p:nvPicPr>
        <p:blipFill>
          <a:blip r:embed="rId5"/>
          <a:stretch>
            <a:fillRect/>
          </a:stretch>
        </p:blipFill>
        <p:spPr>
          <a:xfrm>
            <a:off x="577804" y="1251348"/>
            <a:ext cx="1613860" cy="317587"/>
          </a:xfrm>
          <a:prstGeom prst="rect">
            <a:avLst/>
          </a:prstGeom>
        </p:spPr>
      </p:pic>
      <p:pic>
        <p:nvPicPr>
          <p:cNvPr id="8" name="Bilde 7">
            <a:extLst>
              <a:ext uri="{FF2B5EF4-FFF2-40B4-BE49-F238E27FC236}">
                <a16:creationId xmlns:a16="http://schemas.microsoft.com/office/drawing/2014/main" id="{610C7B49-F0F0-410A-B7E5-344C11C2B12D}"/>
              </a:ext>
            </a:extLst>
          </p:cNvPr>
          <p:cNvPicPr>
            <a:picLocks noChangeAspect="1"/>
          </p:cNvPicPr>
          <p:nvPr/>
        </p:nvPicPr>
        <p:blipFill>
          <a:blip r:embed="rId6"/>
          <a:stretch>
            <a:fillRect/>
          </a:stretch>
        </p:blipFill>
        <p:spPr>
          <a:xfrm>
            <a:off x="3978520" y="943087"/>
            <a:ext cx="2209065" cy="1450892"/>
          </a:xfrm>
          <a:prstGeom prst="rect">
            <a:avLst/>
          </a:prstGeom>
        </p:spPr>
      </p:pic>
      <p:sp>
        <p:nvSpPr>
          <p:cNvPr id="13" name="TekstSylinder 12">
            <a:extLst>
              <a:ext uri="{FF2B5EF4-FFF2-40B4-BE49-F238E27FC236}">
                <a16:creationId xmlns:a16="http://schemas.microsoft.com/office/drawing/2014/main" id="{47F8C972-FD91-4C71-9AF0-E9D5E834660B}"/>
              </a:ext>
            </a:extLst>
          </p:cNvPr>
          <p:cNvSpPr txBox="1"/>
          <p:nvPr/>
        </p:nvSpPr>
        <p:spPr>
          <a:xfrm>
            <a:off x="500237" y="907048"/>
            <a:ext cx="2895610" cy="261610"/>
          </a:xfrm>
          <a:prstGeom prst="rect">
            <a:avLst/>
          </a:prstGeom>
          <a:noFill/>
        </p:spPr>
        <p:txBody>
          <a:bodyPr wrap="square" rtlCol="0">
            <a:spAutoFit/>
          </a:bodyPr>
          <a:lstStyle/>
          <a:p>
            <a:r>
              <a:rPr lang="nb-NO" sz="1100" dirty="0"/>
              <a:t>Vi bruker en lineær modell i programmet vårt</a:t>
            </a:r>
          </a:p>
        </p:txBody>
      </p:sp>
      <p:pic>
        <p:nvPicPr>
          <p:cNvPr id="15" name="Bilde 14">
            <a:extLst>
              <a:ext uri="{FF2B5EF4-FFF2-40B4-BE49-F238E27FC236}">
                <a16:creationId xmlns:a16="http://schemas.microsoft.com/office/drawing/2014/main" id="{5A68C5AC-482B-4B52-98D3-E501EC842B8A}"/>
              </a:ext>
            </a:extLst>
          </p:cNvPr>
          <p:cNvPicPr>
            <a:picLocks noChangeAspect="1"/>
          </p:cNvPicPr>
          <p:nvPr/>
        </p:nvPicPr>
        <p:blipFill>
          <a:blip r:embed="rId7"/>
          <a:stretch>
            <a:fillRect/>
          </a:stretch>
        </p:blipFill>
        <p:spPr>
          <a:xfrm>
            <a:off x="3978519" y="8164183"/>
            <a:ext cx="2209065" cy="1450892"/>
          </a:xfrm>
          <a:prstGeom prst="rect">
            <a:avLst/>
          </a:prstGeom>
        </p:spPr>
      </p:pic>
      <p:pic>
        <p:nvPicPr>
          <p:cNvPr id="19" name="Bilde 18">
            <a:extLst>
              <a:ext uri="{FF2B5EF4-FFF2-40B4-BE49-F238E27FC236}">
                <a16:creationId xmlns:a16="http://schemas.microsoft.com/office/drawing/2014/main" id="{E3FB0C79-0424-4BFC-A561-A30A58B61E69}"/>
              </a:ext>
            </a:extLst>
          </p:cNvPr>
          <p:cNvPicPr>
            <a:picLocks noChangeAspect="1"/>
          </p:cNvPicPr>
          <p:nvPr/>
        </p:nvPicPr>
        <p:blipFill>
          <a:blip r:embed="rId8"/>
          <a:stretch>
            <a:fillRect/>
          </a:stretch>
        </p:blipFill>
        <p:spPr>
          <a:xfrm>
            <a:off x="533390" y="8500988"/>
            <a:ext cx="1318777" cy="190339"/>
          </a:xfrm>
          <a:prstGeom prst="rect">
            <a:avLst/>
          </a:prstGeom>
        </p:spPr>
      </p:pic>
      <p:pic>
        <p:nvPicPr>
          <p:cNvPr id="21" name="Bilde 20">
            <a:extLst>
              <a:ext uri="{FF2B5EF4-FFF2-40B4-BE49-F238E27FC236}">
                <a16:creationId xmlns:a16="http://schemas.microsoft.com/office/drawing/2014/main" id="{0A4E8142-58E1-4786-8BFE-0B50D5F09DD0}"/>
              </a:ext>
            </a:extLst>
          </p:cNvPr>
          <p:cNvPicPr>
            <a:picLocks noChangeAspect="1"/>
          </p:cNvPicPr>
          <p:nvPr/>
        </p:nvPicPr>
        <p:blipFill>
          <a:blip r:embed="rId9"/>
          <a:stretch>
            <a:fillRect/>
          </a:stretch>
        </p:blipFill>
        <p:spPr>
          <a:xfrm>
            <a:off x="577804" y="3046798"/>
            <a:ext cx="1841093" cy="183404"/>
          </a:xfrm>
          <a:prstGeom prst="rect">
            <a:avLst/>
          </a:prstGeom>
        </p:spPr>
      </p:pic>
      <p:pic>
        <p:nvPicPr>
          <p:cNvPr id="22" name="Bilde 21">
            <a:extLst>
              <a:ext uri="{FF2B5EF4-FFF2-40B4-BE49-F238E27FC236}">
                <a16:creationId xmlns:a16="http://schemas.microsoft.com/office/drawing/2014/main" id="{CECA751B-FE36-4E4A-B3F2-27756BD334A5}"/>
              </a:ext>
            </a:extLst>
          </p:cNvPr>
          <p:cNvPicPr>
            <a:picLocks noChangeAspect="1"/>
          </p:cNvPicPr>
          <p:nvPr/>
        </p:nvPicPr>
        <p:blipFill>
          <a:blip r:embed="rId10"/>
          <a:stretch>
            <a:fillRect/>
          </a:stretch>
        </p:blipFill>
        <p:spPr>
          <a:xfrm>
            <a:off x="577804" y="4863450"/>
            <a:ext cx="2369604" cy="157973"/>
          </a:xfrm>
          <a:prstGeom prst="rect">
            <a:avLst/>
          </a:prstGeom>
        </p:spPr>
      </p:pic>
      <p:pic>
        <p:nvPicPr>
          <p:cNvPr id="23" name="Bilde 22">
            <a:extLst>
              <a:ext uri="{FF2B5EF4-FFF2-40B4-BE49-F238E27FC236}">
                <a16:creationId xmlns:a16="http://schemas.microsoft.com/office/drawing/2014/main" id="{FBF661B3-F83A-42BA-A8CB-CD5115CF2C1C}"/>
              </a:ext>
            </a:extLst>
          </p:cNvPr>
          <p:cNvPicPr>
            <a:picLocks noChangeAspect="1"/>
          </p:cNvPicPr>
          <p:nvPr/>
        </p:nvPicPr>
        <p:blipFill>
          <a:blip r:embed="rId11"/>
          <a:stretch>
            <a:fillRect/>
          </a:stretch>
        </p:blipFill>
        <p:spPr>
          <a:xfrm>
            <a:off x="397597" y="6683848"/>
            <a:ext cx="3100887" cy="174887"/>
          </a:xfrm>
          <a:prstGeom prst="rect">
            <a:avLst/>
          </a:prstGeom>
        </p:spPr>
      </p:pic>
      <p:sp>
        <p:nvSpPr>
          <p:cNvPr id="25" name="TekstSylinder 24">
            <a:extLst>
              <a:ext uri="{FF2B5EF4-FFF2-40B4-BE49-F238E27FC236}">
                <a16:creationId xmlns:a16="http://schemas.microsoft.com/office/drawing/2014/main" id="{225A9576-4D0A-412F-8AEC-80FDF6B68507}"/>
              </a:ext>
            </a:extLst>
          </p:cNvPr>
          <p:cNvSpPr txBox="1"/>
          <p:nvPr/>
        </p:nvSpPr>
        <p:spPr>
          <a:xfrm>
            <a:off x="533390" y="1650279"/>
            <a:ext cx="2895610" cy="769441"/>
          </a:xfrm>
          <a:prstGeom prst="rect">
            <a:avLst/>
          </a:prstGeom>
          <a:noFill/>
        </p:spPr>
        <p:txBody>
          <a:bodyPr wrap="square" rtlCol="0">
            <a:spAutoFit/>
          </a:bodyPr>
          <a:lstStyle/>
          <a:p>
            <a:r>
              <a:rPr lang="nb-NO" sz="1100" dirty="0"/>
              <a:t>Programmet gir oss den lineære funksjonen</a:t>
            </a:r>
          </a:p>
          <a:p>
            <a:pPr algn="ctr"/>
            <a:endParaRPr lang="nb-NO" sz="1100" dirty="0"/>
          </a:p>
          <a:p>
            <a:pPr algn="ctr"/>
            <a:endParaRPr lang="nb-NO" sz="1100" dirty="0"/>
          </a:p>
          <a:p>
            <a:r>
              <a:rPr lang="nb-NO" sz="1100" dirty="0"/>
              <a:t>som den beste tilpasningen til datasettet vårt.</a:t>
            </a:r>
          </a:p>
        </p:txBody>
      </p:sp>
      <p:sp>
        <p:nvSpPr>
          <p:cNvPr id="28" name="TekstSylinder 27">
            <a:extLst>
              <a:ext uri="{FF2B5EF4-FFF2-40B4-BE49-F238E27FC236}">
                <a16:creationId xmlns:a16="http://schemas.microsoft.com/office/drawing/2014/main" id="{B2AA1FA7-725C-468C-A980-7B6E7EEAA0AC}"/>
              </a:ext>
            </a:extLst>
          </p:cNvPr>
          <p:cNvSpPr txBox="1"/>
          <p:nvPr/>
        </p:nvSpPr>
        <p:spPr>
          <a:xfrm>
            <a:off x="493886" y="2732064"/>
            <a:ext cx="3012711" cy="261610"/>
          </a:xfrm>
          <a:prstGeom prst="rect">
            <a:avLst/>
          </a:prstGeom>
          <a:noFill/>
        </p:spPr>
        <p:txBody>
          <a:bodyPr wrap="square" rtlCol="0">
            <a:spAutoFit/>
          </a:bodyPr>
          <a:lstStyle/>
          <a:p>
            <a:r>
              <a:rPr lang="nb-NO" sz="1100" dirty="0"/>
              <a:t>Vi bruker en andregradsmodell i programmet vårt</a:t>
            </a:r>
          </a:p>
        </p:txBody>
      </p:sp>
      <p:sp>
        <p:nvSpPr>
          <p:cNvPr id="29" name="TekstSylinder 28">
            <a:extLst>
              <a:ext uri="{FF2B5EF4-FFF2-40B4-BE49-F238E27FC236}">
                <a16:creationId xmlns:a16="http://schemas.microsoft.com/office/drawing/2014/main" id="{44D4EBF8-B83B-4A96-9F9D-4951D2CB2EF0}"/>
              </a:ext>
            </a:extLst>
          </p:cNvPr>
          <p:cNvSpPr txBox="1"/>
          <p:nvPr/>
        </p:nvSpPr>
        <p:spPr>
          <a:xfrm>
            <a:off x="533390" y="3309705"/>
            <a:ext cx="2895610" cy="769441"/>
          </a:xfrm>
          <a:prstGeom prst="rect">
            <a:avLst/>
          </a:prstGeom>
          <a:noFill/>
        </p:spPr>
        <p:txBody>
          <a:bodyPr wrap="square" rtlCol="0">
            <a:spAutoFit/>
          </a:bodyPr>
          <a:lstStyle/>
          <a:p>
            <a:r>
              <a:rPr lang="nb-NO" sz="1100" dirty="0"/>
              <a:t>Programmet gir oss andregradsfunksjonen</a:t>
            </a:r>
          </a:p>
          <a:p>
            <a:pPr algn="ctr"/>
            <a:endParaRPr lang="nb-NO" sz="1100" dirty="0"/>
          </a:p>
          <a:p>
            <a:pPr algn="ctr"/>
            <a:endParaRPr lang="nb-NO" sz="1100" dirty="0"/>
          </a:p>
          <a:p>
            <a:r>
              <a:rPr lang="nb-NO" sz="1100" dirty="0"/>
              <a:t>som den beste tilpasningen til datasettet vårt.</a:t>
            </a:r>
          </a:p>
        </p:txBody>
      </p:sp>
      <p:sp>
        <p:nvSpPr>
          <p:cNvPr id="30" name="TekstSylinder 29">
            <a:extLst>
              <a:ext uri="{FF2B5EF4-FFF2-40B4-BE49-F238E27FC236}">
                <a16:creationId xmlns:a16="http://schemas.microsoft.com/office/drawing/2014/main" id="{A28CB2C0-A2F8-417F-AB7A-1C9DEB730537}"/>
              </a:ext>
            </a:extLst>
          </p:cNvPr>
          <p:cNvSpPr txBox="1"/>
          <p:nvPr/>
        </p:nvSpPr>
        <p:spPr>
          <a:xfrm>
            <a:off x="476723" y="4554627"/>
            <a:ext cx="3029873" cy="261610"/>
          </a:xfrm>
          <a:prstGeom prst="rect">
            <a:avLst/>
          </a:prstGeom>
          <a:noFill/>
        </p:spPr>
        <p:txBody>
          <a:bodyPr wrap="square" rtlCol="0">
            <a:spAutoFit/>
          </a:bodyPr>
          <a:lstStyle/>
          <a:p>
            <a:r>
              <a:rPr lang="nb-NO" sz="1100" dirty="0"/>
              <a:t>Vi bruker en tredjegradsmodell i programmet vårt</a:t>
            </a:r>
          </a:p>
        </p:txBody>
      </p:sp>
      <p:sp>
        <p:nvSpPr>
          <p:cNvPr id="31" name="TekstSylinder 30">
            <a:extLst>
              <a:ext uri="{FF2B5EF4-FFF2-40B4-BE49-F238E27FC236}">
                <a16:creationId xmlns:a16="http://schemas.microsoft.com/office/drawing/2014/main" id="{15D9996C-8F34-413C-BDC3-0AB4520157A3}"/>
              </a:ext>
            </a:extLst>
          </p:cNvPr>
          <p:cNvSpPr txBox="1"/>
          <p:nvPr/>
        </p:nvSpPr>
        <p:spPr>
          <a:xfrm>
            <a:off x="525552" y="5096431"/>
            <a:ext cx="2895610" cy="769441"/>
          </a:xfrm>
          <a:prstGeom prst="rect">
            <a:avLst/>
          </a:prstGeom>
          <a:noFill/>
        </p:spPr>
        <p:txBody>
          <a:bodyPr wrap="square" rtlCol="0">
            <a:spAutoFit/>
          </a:bodyPr>
          <a:lstStyle/>
          <a:p>
            <a:r>
              <a:rPr lang="nb-NO" sz="1100" dirty="0"/>
              <a:t>Programmet gir oss tredjegradsfunksjonen</a:t>
            </a:r>
          </a:p>
          <a:p>
            <a:pPr algn="ctr"/>
            <a:endParaRPr lang="nb-NO" sz="1100" dirty="0"/>
          </a:p>
          <a:p>
            <a:pPr algn="ctr"/>
            <a:endParaRPr lang="nb-NO" sz="1100" dirty="0"/>
          </a:p>
          <a:p>
            <a:r>
              <a:rPr lang="nb-NO" sz="1100" dirty="0"/>
              <a:t>som den beste tilpasningen til datasettet vårt.</a:t>
            </a:r>
          </a:p>
        </p:txBody>
      </p:sp>
      <p:sp>
        <p:nvSpPr>
          <p:cNvPr id="33" name="TekstSylinder 32">
            <a:extLst>
              <a:ext uri="{FF2B5EF4-FFF2-40B4-BE49-F238E27FC236}">
                <a16:creationId xmlns:a16="http://schemas.microsoft.com/office/drawing/2014/main" id="{BBBEA5C6-2266-4FE3-8A2B-217F9099F57D}"/>
              </a:ext>
            </a:extLst>
          </p:cNvPr>
          <p:cNvSpPr txBox="1"/>
          <p:nvPr/>
        </p:nvSpPr>
        <p:spPr>
          <a:xfrm>
            <a:off x="476723" y="6371767"/>
            <a:ext cx="3029873" cy="261610"/>
          </a:xfrm>
          <a:prstGeom prst="rect">
            <a:avLst/>
          </a:prstGeom>
          <a:noFill/>
        </p:spPr>
        <p:txBody>
          <a:bodyPr wrap="square" rtlCol="0">
            <a:spAutoFit/>
          </a:bodyPr>
          <a:lstStyle/>
          <a:p>
            <a:r>
              <a:rPr lang="nb-NO" sz="1100" dirty="0"/>
              <a:t>Vi bruker en fjerdegradsmodell i programmet vårt</a:t>
            </a:r>
          </a:p>
        </p:txBody>
      </p:sp>
      <p:sp>
        <p:nvSpPr>
          <p:cNvPr id="34" name="TekstSylinder 33">
            <a:extLst>
              <a:ext uri="{FF2B5EF4-FFF2-40B4-BE49-F238E27FC236}">
                <a16:creationId xmlns:a16="http://schemas.microsoft.com/office/drawing/2014/main" id="{22C04DAC-1D3B-413B-B5D3-933C8F973315}"/>
              </a:ext>
            </a:extLst>
          </p:cNvPr>
          <p:cNvSpPr txBox="1"/>
          <p:nvPr/>
        </p:nvSpPr>
        <p:spPr>
          <a:xfrm>
            <a:off x="502719" y="6909206"/>
            <a:ext cx="2895610" cy="769441"/>
          </a:xfrm>
          <a:prstGeom prst="rect">
            <a:avLst/>
          </a:prstGeom>
          <a:noFill/>
        </p:spPr>
        <p:txBody>
          <a:bodyPr wrap="square" rtlCol="0">
            <a:spAutoFit/>
          </a:bodyPr>
          <a:lstStyle/>
          <a:p>
            <a:r>
              <a:rPr lang="nb-NO" sz="1100" dirty="0"/>
              <a:t>Programmet gir oss fjerdegradsfunksjonen</a:t>
            </a:r>
          </a:p>
          <a:p>
            <a:pPr algn="ctr"/>
            <a:endParaRPr lang="nb-NO" sz="1100" dirty="0"/>
          </a:p>
          <a:p>
            <a:pPr algn="ctr"/>
            <a:endParaRPr lang="nb-NO" sz="1100" dirty="0"/>
          </a:p>
          <a:p>
            <a:r>
              <a:rPr lang="nb-NO" sz="1100" dirty="0"/>
              <a:t>som den beste tilpasningen til datasettet vårt.</a:t>
            </a:r>
          </a:p>
        </p:txBody>
      </p:sp>
      <p:sp>
        <p:nvSpPr>
          <p:cNvPr id="36" name="TekstSylinder 35">
            <a:extLst>
              <a:ext uri="{FF2B5EF4-FFF2-40B4-BE49-F238E27FC236}">
                <a16:creationId xmlns:a16="http://schemas.microsoft.com/office/drawing/2014/main" id="{FEEB6C83-EB03-44AA-887F-56E3BC1D3CDB}"/>
              </a:ext>
            </a:extLst>
          </p:cNvPr>
          <p:cNvSpPr txBox="1"/>
          <p:nvPr/>
        </p:nvSpPr>
        <p:spPr>
          <a:xfrm>
            <a:off x="493828" y="8188907"/>
            <a:ext cx="3222495" cy="261610"/>
          </a:xfrm>
          <a:prstGeom prst="rect">
            <a:avLst/>
          </a:prstGeom>
          <a:noFill/>
        </p:spPr>
        <p:txBody>
          <a:bodyPr wrap="square" rtlCol="0">
            <a:spAutoFit/>
          </a:bodyPr>
          <a:lstStyle/>
          <a:p>
            <a:r>
              <a:rPr lang="nb-NO" sz="1100" dirty="0"/>
              <a:t>Vi bruker en eksponentiell modell i programmet vårt</a:t>
            </a:r>
          </a:p>
        </p:txBody>
      </p:sp>
      <p:sp>
        <p:nvSpPr>
          <p:cNvPr id="37" name="TekstSylinder 36">
            <a:extLst>
              <a:ext uri="{FF2B5EF4-FFF2-40B4-BE49-F238E27FC236}">
                <a16:creationId xmlns:a16="http://schemas.microsoft.com/office/drawing/2014/main" id="{024A3585-7F79-4E2D-9035-9F68FC7D0D6D}"/>
              </a:ext>
            </a:extLst>
          </p:cNvPr>
          <p:cNvSpPr txBox="1"/>
          <p:nvPr/>
        </p:nvSpPr>
        <p:spPr>
          <a:xfrm>
            <a:off x="500237" y="8741798"/>
            <a:ext cx="2895610" cy="769441"/>
          </a:xfrm>
          <a:prstGeom prst="rect">
            <a:avLst/>
          </a:prstGeom>
          <a:noFill/>
        </p:spPr>
        <p:txBody>
          <a:bodyPr wrap="square" rtlCol="0">
            <a:spAutoFit/>
          </a:bodyPr>
          <a:lstStyle/>
          <a:p>
            <a:r>
              <a:rPr lang="nb-NO" sz="1100" dirty="0"/>
              <a:t>Programmet gir oss eksponentialfunksjonen</a:t>
            </a:r>
          </a:p>
          <a:p>
            <a:pPr algn="ctr"/>
            <a:endParaRPr lang="nb-NO" sz="1100" dirty="0"/>
          </a:p>
          <a:p>
            <a:pPr algn="ctr"/>
            <a:endParaRPr lang="nb-NO" sz="1100" dirty="0"/>
          </a:p>
          <a:p>
            <a:r>
              <a:rPr lang="nb-NO" sz="1100" dirty="0"/>
              <a:t>som den beste tilpasningen til datasettet vårt.</a:t>
            </a:r>
          </a:p>
        </p:txBody>
      </p:sp>
      <mc:AlternateContent xmlns:mc="http://schemas.openxmlformats.org/markup-compatibility/2006" xmlns:a14="http://schemas.microsoft.com/office/drawing/2010/main">
        <mc:Choice Requires="a14">
          <p:sp>
            <p:nvSpPr>
              <p:cNvPr id="27" name="Rektangel 26">
                <a:extLst>
                  <a:ext uri="{FF2B5EF4-FFF2-40B4-BE49-F238E27FC236}">
                    <a16:creationId xmlns:a16="http://schemas.microsoft.com/office/drawing/2014/main" id="{6A43F560-E2DE-4F1F-B15A-BAE65AC54206}"/>
                  </a:ext>
                </a:extLst>
              </p:cNvPr>
              <p:cNvSpPr/>
              <p:nvPr/>
            </p:nvSpPr>
            <p:spPr>
              <a:xfrm>
                <a:off x="893085" y="1904194"/>
                <a:ext cx="2109912"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nb-NO" sz="1100" i="1">
                          <a:latin typeface="Cambria Math" panose="02040503050406030204" pitchFamily="18" charset="0"/>
                        </a:rPr>
                        <m:t>𝑓</m:t>
                      </m:r>
                      <m:d>
                        <m:dPr>
                          <m:ctrlPr>
                            <a:rPr lang="nb-NO" sz="1100" i="1">
                              <a:latin typeface="Cambria Math" panose="02040503050406030204" pitchFamily="18" charset="0"/>
                            </a:rPr>
                          </m:ctrlPr>
                        </m:dPr>
                        <m:e>
                          <m:r>
                            <a:rPr lang="nb-NO" sz="1100" i="1">
                              <a:latin typeface="Cambria Math" panose="02040503050406030204" pitchFamily="18" charset="0"/>
                            </a:rPr>
                            <m:t>𝑥</m:t>
                          </m:r>
                        </m:e>
                      </m:d>
                      <m:r>
                        <a:rPr lang="nb-NO" sz="1100" i="0">
                          <a:latin typeface="Cambria Math" panose="02040503050406030204" pitchFamily="18" charset="0"/>
                        </a:rPr>
                        <m:t>=286</m:t>
                      </m:r>
                      <m:r>
                        <a:rPr lang="nb-NO" sz="1100" i="1">
                          <a:latin typeface="Cambria Math" panose="02040503050406030204" pitchFamily="18" charset="0"/>
                        </a:rPr>
                        <m:t>𝑥</m:t>
                      </m:r>
                      <m:r>
                        <a:rPr lang="nb-NO" sz="1100" i="0">
                          <a:latin typeface="Cambria Math" panose="02040503050406030204" pitchFamily="18" charset="0"/>
                        </a:rPr>
                        <m:t>−504059</m:t>
                      </m:r>
                    </m:oMath>
                  </m:oMathPara>
                </a14:m>
                <a:endParaRPr lang="nb-NO" sz="1100" dirty="0"/>
              </a:p>
            </p:txBody>
          </p:sp>
        </mc:Choice>
        <mc:Fallback xmlns="">
          <p:sp>
            <p:nvSpPr>
              <p:cNvPr id="27" name="Rektangel 26">
                <a:extLst>
                  <a:ext uri="{FF2B5EF4-FFF2-40B4-BE49-F238E27FC236}">
                    <a16:creationId xmlns:a16="http://schemas.microsoft.com/office/drawing/2014/main" id="{6A43F560-E2DE-4F1F-B15A-BAE65AC54206}"/>
                  </a:ext>
                </a:extLst>
              </p:cNvPr>
              <p:cNvSpPr>
                <a:spLocks noRot="1" noChangeAspect="1" noMove="1" noResize="1" noEditPoints="1" noAdjustHandles="1" noChangeArrowheads="1" noChangeShapeType="1" noTextEdit="1"/>
              </p:cNvSpPr>
              <p:nvPr/>
            </p:nvSpPr>
            <p:spPr>
              <a:xfrm>
                <a:off x="893085" y="1904194"/>
                <a:ext cx="2109912" cy="261610"/>
              </a:xfrm>
              <a:prstGeom prst="rect">
                <a:avLst/>
              </a:prstGeom>
              <a:blipFill>
                <a:blip r:embed="rId12"/>
                <a:stretch>
                  <a:fillRect b="-6977"/>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41" name="Rektangel 40">
                <a:extLst>
                  <a:ext uri="{FF2B5EF4-FFF2-40B4-BE49-F238E27FC236}">
                    <a16:creationId xmlns:a16="http://schemas.microsoft.com/office/drawing/2014/main" id="{E0CB8CE0-7305-49D9-9F11-43B2543250E0}"/>
                  </a:ext>
                </a:extLst>
              </p:cNvPr>
              <p:cNvSpPr/>
              <p:nvPr/>
            </p:nvSpPr>
            <p:spPr>
              <a:xfrm>
                <a:off x="233540" y="3563620"/>
                <a:ext cx="3429000" cy="26161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nb-NO" sz="1100" i="1">
                          <a:latin typeface="Cambria Math" panose="02040503050406030204" pitchFamily="18" charset="0"/>
                        </a:rPr>
                        <m:t>𝑓</m:t>
                      </m:r>
                      <m:d>
                        <m:dPr>
                          <m:ctrlPr>
                            <a:rPr lang="nb-NO" sz="1100" i="1">
                              <a:latin typeface="Cambria Math" panose="02040503050406030204" pitchFamily="18" charset="0"/>
                            </a:rPr>
                          </m:ctrlPr>
                        </m:dPr>
                        <m:e>
                          <m:r>
                            <a:rPr lang="nb-NO" sz="1100" i="1">
                              <a:latin typeface="Cambria Math" panose="02040503050406030204" pitchFamily="18" charset="0"/>
                            </a:rPr>
                            <m:t>𝑥</m:t>
                          </m:r>
                        </m:e>
                      </m:d>
                      <m:r>
                        <a:rPr lang="nb-NO" sz="1100" i="0">
                          <a:latin typeface="Cambria Math" panose="02040503050406030204" pitchFamily="18" charset="0"/>
                        </a:rPr>
                        <m:t>=−14</m:t>
                      </m:r>
                      <m:sSup>
                        <m:sSupPr>
                          <m:ctrlPr>
                            <a:rPr lang="nb-NO" sz="1100" i="1">
                              <a:latin typeface="Cambria Math" panose="02040503050406030204" pitchFamily="18" charset="0"/>
                            </a:rPr>
                          </m:ctrlPr>
                        </m:sSupPr>
                        <m:e>
                          <m:r>
                            <a:rPr lang="nb-NO" sz="1100" i="1">
                              <a:latin typeface="Cambria Math" panose="02040503050406030204" pitchFamily="18" charset="0"/>
                            </a:rPr>
                            <m:t>𝑥</m:t>
                          </m:r>
                        </m:e>
                        <m:sup>
                          <m:r>
                            <a:rPr lang="nb-NO" sz="1100" i="0">
                              <a:latin typeface="Cambria Math" panose="02040503050406030204" pitchFamily="18" charset="0"/>
                            </a:rPr>
                            <m:t>2</m:t>
                          </m:r>
                        </m:sup>
                      </m:sSup>
                      <m:r>
                        <a:rPr lang="nb-NO" sz="1100" i="0">
                          <a:latin typeface="Cambria Math" panose="02040503050406030204" pitchFamily="18" charset="0"/>
                        </a:rPr>
                        <m:t>+56298−56627608</m:t>
                      </m:r>
                    </m:oMath>
                  </m:oMathPara>
                </a14:m>
                <a:endParaRPr lang="nb-NO" sz="1100" dirty="0"/>
              </a:p>
            </p:txBody>
          </p:sp>
        </mc:Choice>
        <mc:Fallback xmlns="">
          <p:sp>
            <p:nvSpPr>
              <p:cNvPr id="41" name="Rektangel 40">
                <a:extLst>
                  <a:ext uri="{FF2B5EF4-FFF2-40B4-BE49-F238E27FC236}">
                    <a16:creationId xmlns:a16="http://schemas.microsoft.com/office/drawing/2014/main" id="{E0CB8CE0-7305-49D9-9F11-43B2543250E0}"/>
                  </a:ext>
                </a:extLst>
              </p:cNvPr>
              <p:cNvSpPr>
                <a:spLocks noRot="1" noChangeAspect="1" noMove="1" noResize="1" noEditPoints="1" noAdjustHandles="1" noChangeArrowheads="1" noChangeShapeType="1" noTextEdit="1"/>
              </p:cNvSpPr>
              <p:nvPr/>
            </p:nvSpPr>
            <p:spPr>
              <a:xfrm>
                <a:off x="233540" y="3563620"/>
                <a:ext cx="3429000" cy="261610"/>
              </a:xfrm>
              <a:prstGeom prst="rect">
                <a:avLst/>
              </a:prstGeom>
              <a:blipFill>
                <a:blip r:embed="rId13"/>
                <a:stretch>
                  <a:fillRect b="-7143"/>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43" name="Rektangel 42">
                <a:extLst>
                  <a:ext uri="{FF2B5EF4-FFF2-40B4-BE49-F238E27FC236}">
                    <a16:creationId xmlns:a16="http://schemas.microsoft.com/office/drawing/2014/main" id="{2ED4A016-133C-412D-81F8-BC01BEEFA878}"/>
                  </a:ext>
                </a:extLst>
              </p:cNvPr>
              <p:cNvSpPr/>
              <p:nvPr/>
            </p:nvSpPr>
            <p:spPr>
              <a:xfrm>
                <a:off x="217581" y="5350518"/>
                <a:ext cx="3527228"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nb-NO" sz="1100" i="1">
                          <a:latin typeface="Cambria Math" panose="02040503050406030204" pitchFamily="18" charset="0"/>
                        </a:rPr>
                        <m:t>𝑓</m:t>
                      </m:r>
                      <m:d>
                        <m:dPr>
                          <m:ctrlPr>
                            <a:rPr lang="nb-NO" sz="1100" i="1">
                              <a:latin typeface="Cambria Math" panose="02040503050406030204" pitchFamily="18" charset="0"/>
                            </a:rPr>
                          </m:ctrlPr>
                        </m:dPr>
                        <m:e>
                          <m:r>
                            <a:rPr lang="nb-NO" sz="1100" i="1">
                              <a:latin typeface="Cambria Math" panose="02040503050406030204" pitchFamily="18" charset="0"/>
                            </a:rPr>
                            <m:t>𝑥</m:t>
                          </m:r>
                        </m:e>
                      </m:d>
                      <m:r>
                        <a:rPr lang="nb-NO" sz="1100" i="0">
                          <a:latin typeface="Cambria Math" panose="02040503050406030204" pitchFamily="18" charset="0"/>
                        </a:rPr>
                        <m:t>=3</m:t>
                      </m:r>
                      <m:sSup>
                        <m:sSupPr>
                          <m:ctrlPr>
                            <a:rPr lang="nb-NO" sz="1100" i="1">
                              <a:latin typeface="Cambria Math" panose="02040503050406030204" pitchFamily="18" charset="0"/>
                            </a:rPr>
                          </m:ctrlPr>
                        </m:sSupPr>
                        <m:e>
                          <m:r>
                            <a:rPr lang="nb-NO" sz="1100" i="1">
                              <a:latin typeface="Cambria Math" panose="02040503050406030204" pitchFamily="18" charset="0"/>
                            </a:rPr>
                            <m:t>𝑥</m:t>
                          </m:r>
                        </m:e>
                        <m:sup>
                          <m:r>
                            <a:rPr lang="nb-NO" sz="1100" i="0">
                              <a:latin typeface="Cambria Math" panose="02040503050406030204" pitchFamily="18" charset="0"/>
                            </a:rPr>
                            <m:t>3</m:t>
                          </m:r>
                        </m:sup>
                      </m:sSup>
                      <m:r>
                        <a:rPr lang="nb-NO" sz="1100" i="0">
                          <a:latin typeface="Cambria Math" panose="02040503050406030204" pitchFamily="18" charset="0"/>
                        </a:rPr>
                        <m:t>−19753</m:t>
                      </m:r>
                      <m:sSup>
                        <m:sSupPr>
                          <m:ctrlPr>
                            <a:rPr lang="nb-NO" sz="1100" i="1">
                              <a:latin typeface="Cambria Math" panose="02040503050406030204" pitchFamily="18" charset="0"/>
                            </a:rPr>
                          </m:ctrlPr>
                        </m:sSupPr>
                        <m:e>
                          <m:r>
                            <a:rPr lang="nb-NO" sz="1100" i="1">
                              <a:latin typeface="Cambria Math" panose="02040503050406030204" pitchFamily="18" charset="0"/>
                            </a:rPr>
                            <m:t>𝑥</m:t>
                          </m:r>
                        </m:e>
                        <m:sup>
                          <m:r>
                            <a:rPr lang="nb-NO" sz="1100" i="0">
                              <a:latin typeface="Cambria Math" panose="02040503050406030204" pitchFamily="18" charset="0"/>
                            </a:rPr>
                            <m:t>2</m:t>
                          </m:r>
                        </m:sup>
                      </m:sSup>
                      <m:r>
                        <a:rPr lang="nb-NO" sz="1100" i="0">
                          <a:latin typeface="Cambria Math" panose="02040503050406030204" pitchFamily="18" charset="0"/>
                        </a:rPr>
                        <m:t>+39612328</m:t>
                      </m:r>
                      <m:r>
                        <a:rPr lang="nb-NO" sz="1100" i="1">
                          <a:latin typeface="Cambria Math" panose="02040503050406030204" pitchFamily="18" charset="0"/>
                        </a:rPr>
                        <m:t>𝑥</m:t>
                      </m:r>
                      <m:r>
                        <a:rPr lang="nb-NO" sz="1100" i="0">
                          <a:latin typeface="Cambria Math" panose="02040503050406030204" pitchFamily="18" charset="0"/>
                        </a:rPr>
                        <m:t>−26479502215</m:t>
                      </m:r>
                    </m:oMath>
                  </m:oMathPara>
                </a14:m>
                <a:endParaRPr lang="nb-NO" sz="1100" dirty="0"/>
              </a:p>
            </p:txBody>
          </p:sp>
        </mc:Choice>
        <mc:Fallback xmlns="">
          <p:sp>
            <p:nvSpPr>
              <p:cNvPr id="43" name="Rektangel 42">
                <a:extLst>
                  <a:ext uri="{FF2B5EF4-FFF2-40B4-BE49-F238E27FC236}">
                    <a16:creationId xmlns:a16="http://schemas.microsoft.com/office/drawing/2014/main" id="{2ED4A016-133C-412D-81F8-BC01BEEFA878}"/>
                  </a:ext>
                </a:extLst>
              </p:cNvPr>
              <p:cNvSpPr>
                <a:spLocks noRot="1" noChangeAspect="1" noMove="1" noResize="1" noEditPoints="1" noAdjustHandles="1" noChangeArrowheads="1" noChangeShapeType="1" noTextEdit="1"/>
              </p:cNvSpPr>
              <p:nvPr/>
            </p:nvSpPr>
            <p:spPr>
              <a:xfrm>
                <a:off x="217581" y="5350518"/>
                <a:ext cx="3527228" cy="261610"/>
              </a:xfrm>
              <a:prstGeom prst="rect">
                <a:avLst/>
              </a:prstGeom>
              <a:blipFill>
                <a:blip r:embed="rId14"/>
                <a:stretch>
                  <a:fillRect b="-4651"/>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44" name="Rektangel 43">
                <a:extLst>
                  <a:ext uri="{FF2B5EF4-FFF2-40B4-BE49-F238E27FC236}">
                    <a16:creationId xmlns:a16="http://schemas.microsoft.com/office/drawing/2014/main" id="{7F5307BB-D6F2-4118-B886-FBC8038DE8F5}"/>
                  </a:ext>
                </a:extLst>
              </p:cNvPr>
              <p:cNvSpPr/>
              <p:nvPr/>
            </p:nvSpPr>
            <p:spPr>
              <a:xfrm>
                <a:off x="-124795" y="7163121"/>
                <a:ext cx="4250072" cy="2462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nb-NO" sz="1000" i="1">
                          <a:latin typeface="Cambria Math" panose="02040503050406030204" pitchFamily="18" charset="0"/>
                        </a:rPr>
                        <m:t>𝑓</m:t>
                      </m:r>
                      <m:d>
                        <m:dPr>
                          <m:ctrlPr>
                            <a:rPr lang="nb-NO" sz="1000" i="1">
                              <a:latin typeface="Cambria Math" panose="02040503050406030204" pitchFamily="18" charset="0"/>
                            </a:rPr>
                          </m:ctrlPr>
                        </m:dPr>
                        <m:e>
                          <m:r>
                            <a:rPr lang="nb-NO" sz="1000" i="1">
                              <a:latin typeface="Cambria Math" panose="02040503050406030204" pitchFamily="18" charset="0"/>
                            </a:rPr>
                            <m:t>𝑥</m:t>
                          </m:r>
                        </m:e>
                      </m:d>
                      <m:sSup>
                        <m:sSupPr>
                          <m:ctrlPr>
                            <a:rPr lang="nb-NO" sz="1000" i="1">
                              <a:latin typeface="Cambria Math" panose="02040503050406030204" pitchFamily="18" charset="0"/>
                            </a:rPr>
                          </m:ctrlPr>
                        </m:sSupPr>
                        <m:e>
                          <m:r>
                            <a:rPr lang="nb-NO" sz="1000" i="0">
                              <a:latin typeface="Cambria Math" panose="02040503050406030204" pitchFamily="18" charset="0"/>
                            </a:rPr>
                            <m:t>=0,004</m:t>
                          </m:r>
                          <m:r>
                            <a:rPr lang="nb-NO" sz="1000" i="1">
                              <a:latin typeface="Cambria Math" panose="02040503050406030204" pitchFamily="18" charset="0"/>
                            </a:rPr>
                            <m:t>𝑥</m:t>
                          </m:r>
                        </m:e>
                        <m:sup>
                          <m:r>
                            <a:rPr lang="nb-NO" sz="1000" i="0">
                              <a:latin typeface="Cambria Math" panose="02040503050406030204" pitchFamily="18" charset="0"/>
                            </a:rPr>
                            <m:t>4</m:t>
                          </m:r>
                        </m:sup>
                      </m:sSup>
                      <m:r>
                        <a:rPr lang="nb-NO" sz="1000" i="0">
                          <a:latin typeface="Cambria Math" panose="02040503050406030204" pitchFamily="18" charset="0"/>
                        </a:rPr>
                        <m:t>−30</m:t>
                      </m:r>
                      <m:sSup>
                        <m:sSupPr>
                          <m:ctrlPr>
                            <a:rPr lang="nb-NO" sz="1000" i="1">
                              <a:latin typeface="Cambria Math" panose="02040503050406030204" pitchFamily="18" charset="0"/>
                            </a:rPr>
                          </m:ctrlPr>
                        </m:sSupPr>
                        <m:e>
                          <m:r>
                            <a:rPr lang="nb-NO" sz="1000" i="1">
                              <a:latin typeface="Cambria Math" panose="02040503050406030204" pitchFamily="18" charset="0"/>
                            </a:rPr>
                            <m:t>𝑥</m:t>
                          </m:r>
                        </m:e>
                        <m:sup>
                          <m:r>
                            <a:rPr lang="nb-NO" sz="1000" i="0">
                              <a:latin typeface="Cambria Math" panose="02040503050406030204" pitchFamily="18" charset="0"/>
                            </a:rPr>
                            <m:t>3</m:t>
                          </m:r>
                        </m:sup>
                      </m:sSup>
                      <m:r>
                        <a:rPr lang="nb-NO" sz="1000" i="0">
                          <a:latin typeface="Cambria Math" panose="02040503050406030204" pitchFamily="18" charset="0"/>
                        </a:rPr>
                        <m:t>+79206</m:t>
                      </m:r>
                      <m:sSup>
                        <m:sSupPr>
                          <m:ctrlPr>
                            <a:rPr lang="nb-NO" sz="1000" i="1">
                              <a:latin typeface="Cambria Math" panose="02040503050406030204" pitchFamily="18" charset="0"/>
                            </a:rPr>
                          </m:ctrlPr>
                        </m:sSupPr>
                        <m:e>
                          <m:r>
                            <a:rPr lang="nb-NO" sz="1000" i="1">
                              <a:latin typeface="Cambria Math" panose="02040503050406030204" pitchFamily="18" charset="0"/>
                            </a:rPr>
                            <m:t>𝑥</m:t>
                          </m:r>
                        </m:e>
                        <m:sup>
                          <m:r>
                            <a:rPr lang="nb-NO" sz="1000" i="0">
                              <a:latin typeface="Cambria Math" panose="02040503050406030204" pitchFamily="18" charset="0"/>
                            </a:rPr>
                            <m:t>2</m:t>
                          </m:r>
                        </m:sup>
                      </m:sSup>
                      <m:r>
                        <a:rPr lang="nb-NO" sz="1000" i="0">
                          <a:latin typeface="Cambria Math" panose="02040503050406030204" pitchFamily="18" charset="0"/>
                        </a:rPr>
                        <m:t>−92029574</m:t>
                      </m:r>
                      <m:r>
                        <a:rPr lang="nb-NO" sz="1000" i="1">
                          <a:latin typeface="Cambria Math" panose="02040503050406030204" pitchFamily="18" charset="0"/>
                        </a:rPr>
                        <m:t>𝑥</m:t>
                      </m:r>
                      <m:r>
                        <a:rPr lang="nb-NO" sz="1000" i="0">
                          <a:latin typeface="Cambria Math" panose="02040503050406030204" pitchFamily="18" charset="0"/>
                        </a:rPr>
                        <m:t>+39188643912</m:t>
                      </m:r>
                    </m:oMath>
                  </m:oMathPara>
                </a14:m>
                <a:endParaRPr lang="nb-NO" sz="1000" dirty="0"/>
              </a:p>
            </p:txBody>
          </p:sp>
        </mc:Choice>
        <mc:Fallback xmlns="">
          <p:sp>
            <p:nvSpPr>
              <p:cNvPr id="44" name="Rektangel 43">
                <a:extLst>
                  <a:ext uri="{FF2B5EF4-FFF2-40B4-BE49-F238E27FC236}">
                    <a16:creationId xmlns:a16="http://schemas.microsoft.com/office/drawing/2014/main" id="{7F5307BB-D6F2-4118-B886-FBC8038DE8F5}"/>
                  </a:ext>
                </a:extLst>
              </p:cNvPr>
              <p:cNvSpPr>
                <a:spLocks noRot="1" noChangeAspect="1" noMove="1" noResize="1" noEditPoints="1" noAdjustHandles="1" noChangeArrowheads="1" noChangeShapeType="1" noTextEdit="1"/>
              </p:cNvSpPr>
              <p:nvPr/>
            </p:nvSpPr>
            <p:spPr>
              <a:xfrm>
                <a:off x="-124795" y="7163121"/>
                <a:ext cx="4250072" cy="246221"/>
              </a:xfrm>
              <a:prstGeom prst="rect">
                <a:avLst/>
              </a:prstGeom>
              <a:blipFill>
                <a:blip r:embed="rId15"/>
                <a:stretch>
                  <a:fillRect b="-5000"/>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45" name="Rektangel 44">
                <a:extLst>
                  <a:ext uri="{FF2B5EF4-FFF2-40B4-BE49-F238E27FC236}">
                    <a16:creationId xmlns:a16="http://schemas.microsoft.com/office/drawing/2014/main" id="{669D4C0F-F781-4480-A6F7-75944BFA4BC9}"/>
                  </a:ext>
                </a:extLst>
              </p:cNvPr>
              <p:cNvSpPr/>
              <p:nvPr/>
            </p:nvSpPr>
            <p:spPr>
              <a:xfrm>
                <a:off x="673763" y="8993892"/>
                <a:ext cx="2177685" cy="2652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nb-NO" sz="1100" i="1" smtClean="0">
                          <a:latin typeface="Cambria Math" panose="02040503050406030204" pitchFamily="18" charset="0"/>
                        </a:rPr>
                        <m:t>𝑓</m:t>
                      </m:r>
                      <m:d>
                        <m:dPr>
                          <m:ctrlPr>
                            <a:rPr lang="nb-NO" sz="1100" i="1">
                              <a:latin typeface="Cambria Math" panose="02040503050406030204" pitchFamily="18" charset="0"/>
                            </a:rPr>
                          </m:ctrlPr>
                        </m:dPr>
                        <m:e>
                          <m:r>
                            <a:rPr lang="nb-NO" sz="1100" i="1">
                              <a:latin typeface="Cambria Math" panose="02040503050406030204" pitchFamily="18" charset="0"/>
                            </a:rPr>
                            <m:t>𝑥</m:t>
                          </m:r>
                        </m:e>
                      </m:d>
                      <m:r>
                        <a:rPr lang="nb-NO" sz="1100" i="0">
                          <a:latin typeface="Cambria Math" panose="02040503050406030204" pitchFamily="18" charset="0"/>
                        </a:rPr>
                        <m:t>=1</m:t>
                      </m:r>
                      <m:r>
                        <a:rPr lang="nb-NO" sz="1100" i="0" smtClean="0">
                          <a:latin typeface="Cambria Math" panose="02040503050406030204" pitchFamily="18" charset="0"/>
                        </a:rPr>
                        <m:t>7</m:t>
                      </m:r>
                      <m:r>
                        <a:rPr lang="nb-NO" sz="1100" i="1" smtClean="0">
                          <a:latin typeface="Cambria Math" panose="02040503050406030204" pitchFamily="18" charset="0"/>
                          <a:ea typeface="Cambria Math" panose="02040503050406030204" pitchFamily="18" charset="0"/>
                        </a:rPr>
                        <m:t>∙</m:t>
                      </m:r>
                      <m:sSup>
                        <m:sSupPr>
                          <m:ctrlPr>
                            <a:rPr lang="nb-NO" sz="1100" i="1" smtClean="0">
                              <a:latin typeface="Cambria Math" panose="02040503050406030204" pitchFamily="18" charset="0"/>
                            </a:rPr>
                          </m:ctrlPr>
                        </m:sSupPr>
                        <m:e>
                          <m:r>
                            <a:rPr lang="nb-NO" sz="1100" b="0" i="1" smtClean="0">
                              <a:latin typeface="Cambria Math" panose="02040503050406030204" pitchFamily="18" charset="0"/>
                            </a:rPr>
                            <m:t>1,004</m:t>
                          </m:r>
                        </m:e>
                        <m:sup>
                          <m:r>
                            <a:rPr lang="nb-NO" sz="1100" b="0" i="1" smtClean="0">
                              <a:latin typeface="Cambria Math" panose="02040503050406030204" pitchFamily="18" charset="0"/>
                            </a:rPr>
                            <m:t>𝑥</m:t>
                          </m:r>
                        </m:sup>
                      </m:sSup>
                    </m:oMath>
                  </m:oMathPara>
                </a14:m>
                <a:endParaRPr lang="nb-NO" sz="1100" dirty="0"/>
              </a:p>
            </p:txBody>
          </p:sp>
        </mc:Choice>
        <mc:Fallback xmlns="">
          <p:sp>
            <p:nvSpPr>
              <p:cNvPr id="45" name="Rektangel 44">
                <a:extLst>
                  <a:ext uri="{FF2B5EF4-FFF2-40B4-BE49-F238E27FC236}">
                    <a16:creationId xmlns:a16="http://schemas.microsoft.com/office/drawing/2014/main" id="{669D4C0F-F781-4480-A6F7-75944BFA4BC9}"/>
                  </a:ext>
                </a:extLst>
              </p:cNvPr>
              <p:cNvSpPr>
                <a:spLocks noRot="1" noChangeAspect="1" noMove="1" noResize="1" noEditPoints="1" noAdjustHandles="1" noChangeArrowheads="1" noChangeShapeType="1" noTextEdit="1"/>
              </p:cNvSpPr>
              <p:nvPr/>
            </p:nvSpPr>
            <p:spPr>
              <a:xfrm>
                <a:off x="673763" y="8993892"/>
                <a:ext cx="2177685" cy="265252"/>
              </a:xfrm>
              <a:prstGeom prst="rect">
                <a:avLst/>
              </a:prstGeom>
              <a:blipFill>
                <a:blip r:embed="rId16"/>
                <a:stretch>
                  <a:fillRect b="-4545"/>
                </a:stretch>
              </a:blipFill>
            </p:spPr>
            <p:txBody>
              <a:bodyPr/>
              <a:lstStyle/>
              <a:p>
                <a:r>
                  <a:rPr lang="nb-NO">
                    <a:noFill/>
                  </a:rPr>
                  <a:t> </a:t>
                </a:r>
              </a:p>
            </p:txBody>
          </p:sp>
        </mc:Fallback>
      </mc:AlternateContent>
      <p:sp>
        <p:nvSpPr>
          <p:cNvPr id="2" name="Plassholder for lysbildenummer 1">
            <a:extLst>
              <a:ext uri="{FF2B5EF4-FFF2-40B4-BE49-F238E27FC236}">
                <a16:creationId xmlns:a16="http://schemas.microsoft.com/office/drawing/2014/main" id="{ED43B9AC-4679-4C83-AC6D-932E4A4C59F6}"/>
              </a:ext>
            </a:extLst>
          </p:cNvPr>
          <p:cNvSpPr>
            <a:spLocks noGrp="1"/>
          </p:cNvSpPr>
          <p:nvPr>
            <p:ph type="sldNum" sz="quarter" idx="12"/>
          </p:nvPr>
        </p:nvSpPr>
        <p:spPr/>
        <p:txBody>
          <a:bodyPr/>
          <a:lstStyle/>
          <a:p>
            <a:fld id="{8BCDA449-1FD9-4B7A-9E85-B244E6DC9C56}" type="slidenum">
              <a:rPr lang="nb-NO" smtClean="0"/>
              <a:t>7</a:t>
            </a:fld>
            <a:endParaRPr lang="nb-NO"/>
          </a:p>
        </p:txBody>
      </p:sp>
      <p:sp>
        <p:nvSpPr>
          <p:cNvPr id="32" name="TekstSylinder 31">
            <a:extLst>
              <a:ext uri="{FF2B5EF4-FFF2-40B4-BE49-F238E27FC236}">
                <a16:creationId xmlns:a16="http://schemas.microsoft.com/office/drawing/2014/main" id="{5968CE44-66CF-43F7-9197-ED60F257C5B4}"/>
              </a:ext>
            </a:extLst>
          </p:cNvPr>
          <p:cNvSpPr txBox="1"/>
          <p:nvPr/>
        </p:nvSpPr>
        <p:spPr>
          <a:xfrm>
            <a:off x="493828" y="244483"/>
            <a:ext cx="5693756" cy="600164"/>
          </a:xfrm>
          <a:prstGeom prst="rect">
            <a:avLst/>
          </a:prstGeom>
          <a:noFill/>
        </p:spPr>
        <p:txBody>
          <a:bodyPr wrap="square" rtlCol="0">
            <a:spAutoFit/>
          </a:bodyPr>
          <a:lstStyle/>
          <a:p>
            <a:r>
              <a:rPr lang="nb-NO" sz="1100" dirty="0"/>
              <a:t>Vi bruker data fra statistisk sentralbyrå over klimagassutslipp i Norge for årene 1990 – 2018, og ønsker å lage en matematisk modell over utviklingen over tid. Vi prøver ut forskjellige funksjonstyper i regresjonsprogrammet, og ser hvilke modeller vi får.</a:t>
            </a:r>
          </a:p>
        </p:txBody>
      </p:sp>
    </p:spTree>
    <p:extLst>
      <p:ext uri="{BB962C8B-B14F-4D97-AF65-F5344CB8AC3E}">
        <p14:creationId xmlns:p14="http://schemas.microsoft.com/office/powerpoint/2010/main" val="379050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07FEC2F-3FD1-4EF6-9BFD-D515E72CE8EA}"/>
              </a:ext>
            </a:extLst>
          </p:cNvPr>
          <p:cNvPicPr>
            <a:picLocks noChangeAspect="1"/>
          </p:cNvPicPr>
          <p:nvPr/>
        </p:nvPicPr>
        <p:blipFill>
          <a:blip r:embed="rId2"/>
          <a:stretch>
            <a:fillRect/>
          </a:stretch>
        </p:blipFill>
        <p:spPr>
          <a:xfrm>
            <a:off x="3837336" y="652463"/>
            <a:ext cx="2450267" cy="398746"/>
          </a:xfrm>
          <a:prstGeom prst="rect">
            <a:avLst/>
          </a:prstGeom>
        </p:spPr>
      </p:pic>
      <p:sp>
        <p:nvSpPr>
          <p:cNvPr id="6" name="Rektangel 5">
            <a:extLst>
              <a:ext uri="{FF2B5EF4-FFF2-40B4-BE49-F238E27FC236}">
                <a16:creationId xmlns:a16="http://schemas.microsoft.com/office/drawing/2014/main" id="{6CB898FB-B346-4DA3-877A-E8F0194F6D47}"/>
              </a:ext>
            </a:extLst>
          </p:cNvPr>
          <p:cNvSpPr/>
          <p:nvPr/>
        </p:nvSpPr>
        <p:spPr>
          <a:xfrm>
            <a:off x="277413" y="1316825"/>
            <a:ext cx="6002469" cy="1335919"/>
          </a:xfrm>
          <a:prstGeom prst="rect">
            <a:avLst/>
          </a:prstGeom>
        </p:spPr>
        <p:txBody>
          <a:bodyPr wrap="square">
            <a:spAutoFit/>
          </a:bodyPr>
          <a:lstStyle/>
          <a:p>
            <a:r>
              <a:rPr lang="nb-NO" sz="1100" dirty="0">
                <a:solidFill>
                  <a:srgbClr val="303030"/>
                </a:solidFill>
              </a:rPr>
              <a:t>Når vi prøver å lage en potens-modell for CO</a:t>
            </a:r>
            <a:r>
              <a:rPr lang="nb-NO" sz="1100" baseline="-25000" dirty="0">
                <a:solidFill>
                  <a:srgbClr val="303030"/>
                </a:solidFill>
              </a:rPr>
              <a:t>2</a:t>
            </a:r>
            <a:r>
              <a:rPr lang="nb-NO" sz="1100" dirty="0">
                <a:solidFill>
                  <a:srgbClr val="303030"/>
                </a:solidFill>
              </a:rPr>
              <a:t>-dataene våre, får vi det ikke til. For noen datasett vil noen funksjonstyper passe veldig dårlig. Da kan det hende at vi får en feilmelding i programmet, om at vi har brutt en tidsbegrensing. Da har det tatt programmet for lang tid å tilpasse modellen for oss, og vi får ikke noe resultat. Det kan være et tegn på at modellen (funksjonstypen) vi har valgt passer dårlig med datasettet vårt. </a:t>
            </a:r>
          </a:p>
          <a:p>
            <a:endParaRPr lang="nb-NO" sz="400" dirty="0">
              <a:solidFill>
                <a:srgbClr val="303030"/>
              </a:solidFill>
            </a:endParaRPr>
          </a:p>
          <a:p>
            <a:r>
              <a:rPr lang="nb-NO" sz="1100" dirty="0">
                <a:solidFill>
                  <a:srgbClr val="303030"/>
                </a:solidFill>
              </a:rPr>
              <a:t>Vi ser på noen andre eksempler med et datasett for kumulativt antall </a:t>
            </a:r>
            <a:r>
              <a:rPr lang="nb-NO" sz="1100" dirty="0" err="1">
                <a:solidFill>
                  <a:srgbClr val="303030"/>
                </a:solidFill>
              </a:rPr>
              <a:t>Covid</a:t>
            </a:r>
            <a:r>
              <a:rPr lang="nb-NO" sz="1100" dirty="0">
                <a:solidFill>
                  <a:srgbClr val="303030"/>
                </a:solidFill>
              </a:rPr>
              <a:t> 19-smittede i Norge for uke 8 til 32 i 2020.</a:t>
            </a:r>
            <a:endParaRPr lang="nb-NO" sz="1100" dirty="0"/>
          </a:p>
        </p:txBody>
      </p:sp>
      <p:pic>
        <p:nvPicPr>
          <p:cNvPr id="12" name="Bilde 11">
            <a:extLst>
              <a:ext uri="{FF2B5EF4-FFF2-40B4-BE49-F238E27FC236}">
                <a16:creationId xmlns:a16="http://schemas.microsoft.com/office/drawing/2014/main" id="{9ED37330-725E-4FCC-8E32-937E96EE5D42}"/>
              </a:ext>
            </a:extLst>
          </p:cNvPr>
          <p:cNvPicPr>
            <a:picLocks noChangeAspect="1"/>
          </p:cNvPicPr>
          <p:nvPr/>
        </p:nvPicPr>
        <p:blipFill>
          <a:blip r:embed="rId3"/>
          <a:stretch>
            <a:fillRect/>
          </a:stretch>
        </p:blipFill>
        <p:spPr>
          <a:xfrm>
            <a:off x="4337124" y="3085077"/>
            <a:ext cx="2202454" cy="1446550"/>
          </a:xfrm>
          <a:prstGeom prst="rect">
            <a:avLst/>
          </a:prstGeom>
        </p:spPr>
      </p:pic>
      <p:pic>
        <p:nvPicPr>
          <p:cNvPr id="13" name="Bilde 12">
            <a:extLst>
              <a:ext uri="{FF2B5EF4-FFF2-40B4-BE49-F238E27FC236}">
                <a16:creationId xmlns:a16="http://schemas.microsoft.com/office/drawing/2014/main" id="{EB756674-C804-4DC7-9464-656165F63F78}"/>
              </a:ext>
            </a:extLst>
          </p:cNvPr>
          <p:cNvPicPr>
            <a:picLocks noChangeAspect="1"/>
          </p:cNvPicPr>
          <p:nvPr/>
        </p:nvPicPr>
        <p:blipFill>
          <a:blip r:embed="rId4"/>
          <a:stretch>
            <a:fillRect/>
          </a:stretch>
        </p:blipFill>
        <p:spPr>
          <a:xfrm>
            <a:off x="4337124" y="4988828"/>
            <a:ext cx="2164387" cy="1446550"/>
          </a:xfrm>
          <a:prstGeom prst="rect">
            <a:avLst/>
          </a:prstGeom>
        </p:spPr>
      </p:pic>
      <p:pic>
        <p:nvPicPr>
          <p:cNvPr id="14" name="Bilde 13">
            <a:extLst>
              <a:ext uri="{FF2B5EF4-FFF2-40B4-BE49-F238E27FC236}">
                <a16:creationId xmlns:a16="http://schemas.microsoft.com/office/drawing/2014/main" id="{8BEFDCCD-DD3F-4355-9DD5-2D247D368254}"/>
              </a:ext>
            </a:extLst>
          </p:cNvPr>
          <p:cNvPicPr>
            <a:picLocks noChangeAspect="1"/>
          </p:cNvPicPr>
          <p:nvPr/>
        </p:nvPicPr>
        <p:blipFill>
          <a:blip r:embed="rId5"/>
          <a:stretch>
            <a:fillRect/>
          </a:stretch>
        </p:blipFill>
        <p:spPr>
          <a:xfrm>
            <a:off x="4299057" y="6697706"/>
            <a:ext cx="2202454" cy="1446550"/>
          </a:xfrm>
          <a:prstGeom prst="rect">
            <a:avLst/>
          </a:prstGeom>
        </p:spPr>
      </p:pic>
      <p:pic>
        <p:nvPicPr>
          <p:cNvPr id="20" name="Bilde 19">
            <a:extLst>
              <a:ext uri="{FF2B5EF4-FFF2-40B4-BE49-F238E27FC236}">
                <a16:creationId xmlns:a16="http://schemas.microsoft.com/office/drawing/2014/main" id="{00BBE8B1-CB20-4961-BA3B-23086E40356C}"/>
              </a:ext>
            </a:extLst>
          </p:cNvPr>
          <p:cNvPicPr>
            <a:picLocks noChangeAspect="1"/>
          </p:cNvPicPr>
          <p:nvPr/>
        </p:nvPicPr>
        <p:blipFill>
          <a:blip r:embed="rId6"/>
          <a:stretch>
            <a:fillRect/>
          </a:stretch>
        </p:blipFill>
        <p:spPr>
          <a:xfrm>
            <a:off x="368430" y="6936584"/>
            <a:ext cx="1375835" cy="198574"/>
          </a:xfrm>
          <a:prstGeom prst="rect">
            <a:avLst/>
          </a:prstGeom>
        </p:spPr>
      </p:pic>
      <p:sp>
        <p:nvSpPr>
          <p:cNvPr id="21" name="Rektangel 20">
            <a:extLst>
              <a:ext uri="{FF2B5EF4-FFF2-40B4-BE49-F238E27FC236}">
                <a16:creationId xmlns:a16="http://schemas.microsoft.com/office/drawing/2014/main" id="{FC131C66-6ECA-4A46-B3F2-CA90B8E5EF94}"/>
              </a:ext>
            </a:extLst>
          </p:cNvPr>
          <p:cNvSpPr/>
          <p:nvPr/>
        </p:nvSpPr>
        <p:spPr>
          <a:xfrm>
            <a:off x="277414" y="8368007"/>
            <a:ext cx="6002469" cy="769441"/>
          </a:xfrm>
          <a:prstGeom prst="rect">
            <a:avLst/>
          </a:prstGeom>
        </p:spPr>
        <p:txBody>
          <a:bodyPr wrap="square">
            <a:spAutoFit/>
          </a:bodyPr>
          <a:lstStyle/>
          <a:p>
            <a:r>
              <a:rPr lang="nb-NO" sz="1100" dirty="0">
                <a:solidFill>
                  <a:srgbClr val="303030"/>
                </a:solidFill>
              </a:rPr>
              <a:t>Nå vet vi hvordan vi kan bruke data for å tilpasse mange forskjellige funksjonstyper. Men hvordan skal vi vite hvilken modell som passer best med datasettet vårt? Må vi bare se hvilken funksjonstype som ser ut til å passe best med datasettet vårt, eller kan vi gjøre det på en mer objektiv måte? Bla om til neste side for å finne ut mer.</a:t>
            </a:r>
            <a:endParaRPr lang="nb-NO" sz="1100" dirty="0"/>
          </a:p>
        </p:txBody>
      </p:sp>
      <p:pic>
        <p:nvPicPr>
          <p:cNvPr id="23" name="Bilde 22">
            <a:extLst>
              <a:ext uri="{FF2B5EF4-FFF2-40B4-BE49-F238E27FC236}">
                <a16:creationId xmlns:a16="http://schemas.microsoft.com/office/drawing/2014/main" id="{B124B02A-6890-43D0-966B-B664551F731F}"/>
              </a:ext>
            </a:extLst>
          </p:cNvPr>
          <p:cNvPicPr>
            <a:picLocks noChangeAspect="1"/>
          </p:cNvPicPr>
          <p:nvPr/>
        </p:nvPicPr>
        <p:blipFill>
          <a:blip r:embed="rId7"/>
          <a:stretch>
            <a:fillRect/>
          </a:stretch>
        </p:blipFill>
        <p:spPr>
          <a:xfrm>
            <a:off x="305022" y="5222992"/>
            <a:ext cx="3532314" cy="193847"/>
          </a:xfrm>
          <a:prstGeom prst="rect">
            <a:avLst/>
          </a:prstGeom>
        </p:spPr>
      </p:pic>
      <p:sp>
        <p:nvSpPr>
          <p:cNvPr id="25" name="TekstSylinder 24">
            <a:extLst>
              <a:ext uri="{FF2B5EF4-FFF2-40B4-BE49-F238E27FC236}">
                <a16:creationId xmlns:a16="http://schemas.microsoft.com/office/drawing/2014/main" id="{7CB1365E-C7CD-4809-AC8E-91A9B987522E}"/>
              </a:ext>
            </a:extLst>
          </p:cNvPr>
          <p:cNvSpPr txBox="1"/>
          <p:nvPr/>
        </p:nvSpPr>
        <p:spPr>
          <a:xfrm>
            <a:off x="201056" y="3057632"/>
            <a:ext cx="3012711" cy="261610"/>
          </a:xfrm>
          <a:prstGeom prst="rect">
            <a:avLst/>
          </a:prstGeom>
          <a:noFill/>
        </p:spPr>
        <p:txBody>
          <a:bodyPr wrap="square" rtlCol="0">
            <a:spAutoFit/>
          </a:bodyPr>
          <a:lstStyle/>
          <a:p>
            <a:r>
              <a:rPr lang="nb-NO" sz="1100" dirty="0"/>
              <a:t>Vi bruker en potensmodell i programmet vårt</a:t>
            </a:r>
          </a:p>
        </p:txBody>
      </p:sp>
      <p:sp>
        <p:nvSpPr>
          <p:cNvPr id="26" name="TekstSylinder 25">
            <a:extLst>
              <a:ext uri="{FF2B5EF4-FFF2-40B4-BE49-F238E27FC236}">
                <a16:creationId xmlns:a16="http://schemas.microsoft.com/office/drawing/2014/main" id="{71DEAF11-428D-4DD3-9CA5-61A277493859}"/>
              </a:ext>
            </a:extLst>
          </p:cNvPr>
          <p:cNvSpPr txBox="1"/>
          <p:nvPr/>
        </p:nvSpPr>
        <p:spPr>
          <a:xfrm>
            <a:off x="240560" y="3635273"/>
            <a:ext cx="2895610" cy="769441"/>
          </a:xfrm>
          <a:prstGeom prst="rect">
            <a:avLst/>
          </a:prstGeom>
          <a:noFill/>
        </p:spPr>
        <p:txBody>
          <a:bodyPr wrap="square" rtlCol="0">
            <a:spAutoFit/>
          </a:bodyPr>
          <a:lstStyle/>
          <a:p>
            <a:r>
              <a:rPr lang="nb-NO" sz="1100" dirty="0"/>
              <a:t>Programmet gir oss potensfunksjonen</a:t>
            </a:r>
          </a:p>
          <a:p>
            <a:pPr algn="ctr"/>
            <a:endParaRPr lang="nb-NO" sz="1100" dirty="0"/>
          </a:p>
          <a:p>
            <a:pPr algn="ctr"/>
            <a:endParaRPr lang="nb-NO" sz="1100" dirty="0"/>
          </a:p>
          <a:p>
            <a:r>
              <a:rPr lang="nb-NO" sz="1100" dirty="0"/>
              <a:t>som den beste tilpasningen til datasettet vårt.</a:t>
            </a:r>
          </a:p>
        </p:txBody>
      </p:sp>
      <p:pic>
        <p:nvPicPr>
          <p:cNvPr id="28" name="Bilde 27">
            <a:extLst>
              <a:ext uri="{FF2B5EF4-FFF2-40B4-BE49-F238E27FC236}">
                <a16:creationId xmlns:a16="http://schemas.microsoft.com/office/drawing/2014/main" id="{27E329CB-8653-4D50-9D6B-868F35661EB1}"/>
              </a:ext>
            </a:extLst>
          </p:cNvPr>
          <p:cNvPicPr>
            <a:picLocks noChangeAspect="1"/>
          </p:cNvPicPr>
          <p:nvPr/>
        </p:nvPicPr>
        <p:blipFill>
          <a:blip r:embed="rId8"/>
          <a:stretch>
            <a:fillRect/>
          </a:stretch>
        </p:blipFill>
        <p:spPr>
          <a:xfrm>
            <a:off x="305022" y="906088"/>
            <a:ext cx="1312192" cy="228871"/>
          </a:xfrm>
          <a:prstGeom prst="rect">
            <a:avLst/>
          </a:prstGeom>
        </p:spPr>
      </p:pic>
      <p:sp>
        <p:nvSpPr>
          <p:cNvPr id="29" name="TekstSylinder 28">
            <a:extLst>
              <a:ext uri="{FF2B5EF4-FFF2-40B4-BE49-F238E27FC236}">
                <a16:creationId xmlns:a16="http://schemas.microsoft.com/office/drawing/2014/main" id="{AA106E3A-EC7D-43B5-AE51-8D23BB90DA9F}"/>
              </a:ext>
            </a:extLst>
          </p:cNvPr>
          <p:cNvSpPr txBox="1"/>
          <p:nvPr/>
        </p:nvSpPr>
        <p:spPr>
          <a:xfrm>
            <a:off x="237910" y="611260"/>
            <a:ext cx="3012711" cy="261610"/>
          </a:xfrm>
          <a:prstGeom prst="rect">
            <a:avLst/>
          </a:prstGeom>
          <a:noFill/>
        </p:spPr>
        <p:txBody>
          <a:bodyPr wrap="square" rtlCol="0">
            <a:spAutoFit/>
          </a:bodyPr>
          <a:lstStyle/>
          <a:p>
            <a:r>
              <a:rPr lang="nb-NO" sz="1100" dirty="0"/>
              <a:t>Vi bruker en potensmodell i programmet vårt</a:t>
            </a:r>
          </a:p>
        </p:txBody>
      </p:sp>
      <p:pic>
        <p:nvPicPr>
          <p:cNvPr id="30" name="Bilde 29">
            <a:extLst>
              <a:ext uri="{FF2B5EF4-FFF2-40B4-BE49-F238E27FC236}">
                <a16:creationId xmlns:a16="http://schemas.microsoft.com/office/drawing/2014/main" id="{6901C87D-8EA3-413D-BC40-48348709D183}"/>
              </a:ext>
            </a:extLst>
          </p:cNvPr>
          <p:cNvPicPr>
            <a:picLocks noChangeAspect="1"/>
          </p:cNvPicPr>
          <p:nvPr/>
        </p:nvPicPr>
        <p:blipFill>
          <a:blip r:embed="rId8"/>
          <a:stretch>
            <a:fillRect/>
          </a:stretch>
        </p:blipFill>
        <p:spPr>
          <a:xfrm>
            <a:off x="281855" y="3362822"/>
            <a:ext cx="1312192" cy="228871"/>
          </a:xfrm>
          <a:prstGeom prst="rect">
            <a:avLst/>
          </a:prstGeom>
        </p:spPr>
      </p:pic>
      <p:sp>
        <p:nvSpPr>
          <p:cNvPr id="2" name="Plassholder for lysbildenummer 1">
            <a:extLst>
              <a:ext uri="{FF2B5EF4-FFF2-40B4-BE49-F238E27FC236}">
                <a16:creationId xmlns:a16="http://schemas.microsoft.com/office/drawing/2014/main" id="{0A11BE88-CB0C-41C3-BA5D-A9F083B9AA3E}"/>
              </a:ext>
            </a:extLst>
          </p:cNvPr>
          <p:cNvSpPr>
            <a:spLocks noGrp="1"/>
          </p:cNvSpPr>
          <p:nvPr>
            <p:ph type="sldNum" sz="quarter" idx="12"/>
          </p:nvPr>
        </p:nvSpPr>
        <p:spPr/>
        <p:txBody>
          <a:bodyPr/>
          <a:lstStyle/>
          <a:p>
            <a:fld id="{8BCDA449-1FD9-4B7A-9E85-B244E6DC9C56}" type="slidenum">
              <a:rPr lang="nb-NO" smtClean="0"/>
              <a:t>8</a:t>
            </a:fld>
            <a:endParaRPr lang="nb-NO"/>
          </a:p>
        </p:txBody>
      </p:sp>
      <p:sp>
        <p:nvSpPr>
          <p:cNvPr id="17" name="TekstSylinder 16">
            <a:extLst>
              <a:ext uri="{FF2B5EF4-FFF2-40B4-BE49-F238E27FC236}">
                <a16:creationId xmlns:a16="http://schemas.microsoft.com/office/drawing/2014/main" id="{04F41A06-5FDB-4573-84BB-18E2CDA7F930}"/>
              </a:ext>
            </a:extLst>
          </p:cNvPr>
          <p:cNvSpPr txBox="1"/>
          <p:nvPr/>
        </p:nvSpPr>
        <p:spPr>
          <a:xfrm>
            <a:off x="237910" y="4900290"/>
            <a:ext cx="3191090" cy="261610"/>
          </a:xfrm>
          <a:prstGeom prst="rect">
            <a:avLst/>
          </a:prstGeom>
          <a:noFill/>
        </p:spPr>
        <p:txBody>
          <a:bodyPr wrap="square" rtlCol="0">
            <a:spAutoFit/>
          </a:bodyPr>
          <a:lstStyle/>
          <a:p>
            <a:r>
              <a:rPr lang="nb-NO" sz="1100" dirty="0"/>
              <a:t>Vi bruker en tredjegradsmodell i programmet vårt</a:t>
            </a:r>
          </a:p>
        </p:txBody>
      </p:sp>
      <p:sp>
        <p:nvSpPr>
          <p:cNvPr id="18" name="TekstSylinder 17">
            <a:extLst>
              <a:ext uri="{FF2B5EF4-FFF2-40B4-BE49-F238E27FC236}">
                <a16:creationId xmlns:a16="http://schemas.microsoft.com/office/drawing/2014/main" id="{1C6BA9DB-9292-40A4-9220-894E35260A05}"/>
              </a:ext>
            </a:extLst>
          </p:cNvPr>
          <p:cNvSpPr txBox="1"/>
          <p:nvPr/>
        </p:nvSpPr>
        <p:spPr>
          <a:xfrm>
            <a:off x="277414" y="5477931"/>
            <a:ext cx="2895610" cy="769441"/>
          </a:xfrm>
          <a:prstGeom prst="rect">
            <a:avLst/>
          </a:prstGeom>
          <a:noFill/>
        </p:spPr>
        <p:txBody>
          <a:bodyPr wrap="square" rtlCol="0">
            <a:spAutoFit/>
          </a:bodyPr>
          <a:lstStyle/>
          <a:p>
            <a:r>
              <a:rPr lang="nb-NO" sz="1100" dirty="0"/>
              <a:t>Programmet gir oss tredjegradsfunksjonen</a:t>
            </a:r>
          </a:p>
          <a:p>
            <a:pPr algn="ctr"/>
            <a:endParaRPr lang="nb-NO" sz="1100" dirty="0"/>
          </a:p>
          <a:p>
            <a:pPr algn="ctr"/>
            <a:endParaRPr lang="nb-NO" sz="1100" dirty="0"/>
          </a:p>
          <a:p>
            <a:r>
              <a:rPr lang="nb-NO" sz="1100" dirty="0"/>
              <a:t>som den beste tilpasningen til datasettet vårt.</a:t>
            </a:r>
          </a:p>
        </p:txBody>
      </p:sp>
      <p:sp>
        <p:nvSpPr>
          <p:cNvPr id="24" name="TekstSylinder 23">
            <a:extLst>
              <a:ext uri="{FF2B5EF4-FFF2-40B4-BE49-F238E27FC236}">
                <a16:creationId xmlns:a16="http://schemas.microsoft.com/office/drawing/2014/main" id="{4CDD3CAF-F778-4E58-890E-972178C2CE61}"/>
              </a:ext>
            </a:extLst>
          </p:cNvPr>
          <p:cNvSpPr txBox="1"/>
          <p:nvPr/>
        </p:nvSpPr>
        <p:spPr>
          <a:xfrm>
            <a:off x="305022" y="6616246"/>
            <a:ext cx="3123978" cy="261610"/>
          </a:xfrm>
          <a:prstGeom prst="rect">
            <a:avLst/>
          </a:prstGeom>
          <a:noFill/>
        </p:spPr>
        <p:txBody>
          <a:bodyPr wrap="square" rtlCol="0">
            <a:spAutoFit/>
          </a:bodyPr>
          <a:lstStyle/>
          <a:p>
            <a:r>
              <a:rPr lang="nb-NO" sz="1100" dirty="0"/>
              <a:t>Vi bruker en eksponentialmodell i programmet vårt</a:t>
            </a:r>
          </a:p>
        </p:txBody>
      </p:sp>
      <p:sp>
        <p:nvSpPr>
          <p:cNvPr id="27" name="TekstSylinder 26">
            <a:extLst>
              <a:ext uri="{FF2B5EF4-FFF2-40B4-BE49-F238E27FC236}">
                <a16:creationId xmlns:a16="http://schemas.microsoft.com/office/drawing/2014/main" id="{0A80B4F8-2F17-4A15-99EC-38F5086F7061}"/>
              </a:ext>
            </a:extLst>
          </p:cNvPr>
          <p:cNvSpPr txBox="1"/>
          <p:nvPr/>
        </p:nvSpPr>
        <p:spPr>
          <a:xfrm>
            <a:off x="344526" y="7193887"/>
            <a:ext cx="2895610" cy="769441"/>
          </a:xfrm>
          <a:prstGeom prst="rect">
            <a:avLst/>
          </a:prstGeom>
          <a:noFill/>
        </p:spPr>
        <p:txBody>
          <a:bodyPr wrap="square" rtlCol="0">
            <a:spAutoFit/>
          </a:bodyPr>
          <a:lstStyle/>
          <a:p>
            <a:r>
              <a:rPr lang="nb-NO" sz="1100" dirty="0"/>
              <a:t>Programmet gir oss eksponentialfunksjonen</a:t>
            </a:r>
          </a:p>
          <a:p>
            <a:pPr algn="ctr"/>
            <a:endParaRPr lang="nb-NO" sz="1100" dirty="0"/>
          </a:p>
          <a:p>
            <a:pPr algn="ctr"/>
            <a:endParaRPr lang="nb-NO" sz="1100" dirty="0"/>
          </a:p>
          <a:p>
            <a:r>
              <a:rPr lang="nb-NO" sz="1100" dirty="0"/>
              <a:t>som den beste tilpasningen til datasettet vårt.</a:t>
            </a:r>
          </a:p>
        </p:txBody>
      </p:sp>
      <mc:AlternateContent xmlns:mc="http://schemas.openxmlformats.org/markup-compatibility/2006" xmlns:a14="http://schemas.microsoft.com/office/drawing/2010/main">
        <mc:Choice Requires="a14">
          <p:sp>
            <p:nvSpPr>
              <p:cNvPr id="32" name="Rektangel 31">
                <a:extLst>
                  <a:ext uri="{FF2B5EF4-FFF2-40B4-BE49-F238E27FC236}">
                    <a16:creationId xmlns:a16="http://schemas.microsoft.com/office/drawing/2014/main" id="{88B1DC14-52B6-4933-B37E-94A43BFD5235}"/>
                  </a:ext>
                </a:extLst>
              </p:cNvPr>
              <p:cNvSpPr/>
              <p:nvPr/>
            </p:nvSpPr>
            <p:spPr>
              <a:xfrm>
                <a:off x="103397" y="5738702"/>
                <a:ext cx="3527228"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nb-NO" sz="1100" i="1" smtClean="0">
                          <a:latin typeface="Cambria Math" panose="02040503050406030204" pitchFamily="18" charset="0"/>
                        </a:rPr>
                        <m:t>𝑓</m:t>
                      </m:r>
                      <m:d>
                        <m:dPr>
                          <m:ctrlPr>
                            <a:rPr lang="nb-NO" sz="1100" i="1">
                              <a:latin typeface="Cambria Math" panose="02040503050406030204" pitchFamily="18" charset="0"/>
                            </a:rPr>
                          </m:ctrlPr>
                        </m:dPr>
                        <m:e>
                          <m:r>
                            <a:rPr lang="nb-NO" sz="1100" i="1">
                              <a:latin typeface="Cambria Math" panose="02040503050406030204" pitchFamily="18" charset="0"/>
                            </a:rPr>
                            <m:t>𝑥</m:t>
                          </m:r>
                        </m:e>
                      </m:d>
                      <m:r>
                        <a:rPr lang="nb-NO" sz="1100" i="0">
                          <a:latin typeface="Cambria Math" panose="02040503050406030204" pitchFamily="18" charset="0"/>
                        </a:rPr>
                        <m:t>=</m:t>
                      </m:r>
                      <m:r>
                        <a:rPr lang="nb-NO" sz="1100" b="0" i="1" smtClean="0">
                          <a:latin typeface="Cambria Math" panose="02040503050406030204" pitchFamily="18" charset="0"/>
                        </a:rPr>
                        <m:t>1,37</m:t>
                      </m:r>
                      <m:sSup>
                        <m:sSupPr>
                          <m:ctrlPr>
                            <a:rPr lang="nb-NO" sz="1100" i="1">
                              <a:latin typeface="Cambria Math" panose="02040503050406030204" pitchFamily="18" charset="0"/>
                            </a:rPr>
                          </m:ctrlPr>
                        </m:sSupPr>
                        <m:e>
                          <m:r>
                            <a:rPr lang="nb-NO" sz="1100" i="1">
                              <a:latin typeface="Cambria Math" panose="02040503050406030204" pitchFamily="18" charset="0"/>
                            </a:rPr>
                            <m:t>𝑥</m:t>
                          </m:r>
                        </m:e>
                        <m:sup>
                          <m:r>
                            <a:rPr lang="nb-NO" sz="1100" i="0">
                              <a:latin typeface="Cambria Math" panose="02040503050406030204" pitchFamily="18" charset="0"/>
                            </a:rPr>
                            <m:t>3</m:t>
                          </m:r>
                        </m:sup>
                      </m:sSup>
                      <m:r>
                        <a:rPr lang="nb-NO" sz="1100" i="0">
                          <a:latin typeface="Cambria Math" panose="02040503050406030204" pitchFamily="18" charset="0"/>
                        </a:rPr>
                        <m:t>−</m:t>
                      </m:r>
                      <m:r>
                        <a:rPr lang="nb-NO" sz="1100" b="0" i="1" smtClean="0">
                          <a:latin typeface="Cambria Math" panose="02040503050406030204" pitchFamily="18" charset="0"/>
                        </a:rPr>
                        <m:t>112</m:t>
                      </m:r>
                      <m:sSup>
                        <m:sSupPr>
                          <m:ctrlPr>
                            <a:rPr lang="nb-NO" sz="1100" i="1">
                              <a:latin typeface="Cambria Math" panose="02040503050406030204" pitchFamily="18" charset="0"/>
                            </a:rPr>
                          </m:ctrlPr>
                        </m:sSupPr>
                        <m:e>
                          <m:r>
                            <a:rPr lang="nb-NO" sz="1100" i="1">
                              <a:latin typeface="Cambria Math" panose="02040503050406030204" pitchFamily="18" charset="0"/>
                            </a:rPr>
                            <m:t>𝑥</m:t>
                          </m:r>
                        </m:e>
                        <m:sup>
                          <m:r>
                            <a:rPr lang="nb-NO" sz="1100" i="0">
                              <a:latin typeface="Cambria Math" panose="02040503050406030204" pitchFamily="18" charset="0"/>
                            </a:rPr>
                            <m:t>2</m:t>
                          </m:r>
                        </m:sup>
                      </m:sSup>
                      <m:r>
                        <a:rPr lang="nb-NO" sz="1100" i="0">
                          <a:latin typeface="Cambria Math" panose="02040503050406030204" pitchFamily="18" charset="0"/>
                        </a:rPr>
                        <m:t>+</m:t>
                      </m:r>
                      <m:r>
                        <a:rPr lang="nb-NO" sz="1100" b="0" i="1" smtClean="0">
                          <a:latin typeface="Cambria Math" panose="02040503050406030204" pitchFamily="18" charset="0"/>
                        </a:rPr>
                        <m:t>3080</m:t>
                      </m:r>
                      <m:r>
                        <a:rPr lang="nb-NO" sz="1100" i="1">
                          <a:latin typeface="Cambria Math" panose="02040503050406030204" pitchFamily="18" charset="0"/>
                        </a:rPr>
                        <m:t>𝑥</m:t>
                      </m:r>
                      <m:r>
                        <a:rPr lang="nb-NO" sz="1100" i="0">
                          <a:latin typeface="Cambria Math" panose="02040503050406030204" pitchFamily="18" charset="0"/>
                        </a:rPr>
                        <m:t>−</m:t>
                      </m:r>
                      <m:r>
                        <a:rPr lang="nb-NO" sz="1100" b="0" i="0" smtClean="0">
                          <a:latin typeface="Cambria Math" panose="02040503050406030204" pitchFamily="18" charset="0"/>
                        </a:rPr>
                        <m:t>19578</m:t>
                      </m:r>
                    </m:oMath>
                  </m:oMathPara>
                </a14:m>
                <a:endParaRPr lang="nb-NO" sz="1100" dirty="0"/>
              </a:p>
            </p:txBody>
          </p:sp>
        </mc:Choice>
        <mc:Fallback xmlns="">
          <p:sp>
            <p:nvSpPr>
              <p:cNvPr id="32" name="Rektangel 31">
                <a:extLst>
                  <a:ext uri="{FF2B5EF4-FFF2-40B4-BE49-F238E27FC236}">
                    <a16:creationId xmlns:a16="http://schemas.microsoft.com/office/drawing/2014/main" id="{88B1DC14-52B6-4933-B37E-94A43BFD5235}"/>
                  </a:ext>
                </a:extLst>
              </p:cNvPr>
              <p:cNvSpPr>
                <a:spLocks noRot="1" noChangeAspect="1" noMove="1" noResize="1" noEditPoints="1" noAdjustHandles="1" noChangeArrowheads="1" noChangeShapeType="1" noTextEdit="1"/>
              </p:cNvSpPr>
              <p:nvPr/>
            </p:nvSpPr>
            <p:spPr>
              <a:xfrm>
                <a:off x="103397" y="5738702"/>
                <a:ext cx="3527228" cy="261610"/>
              </a:xfrm>
              <a:prstGeom prst="rect">
                <a:avLst/>
              </a:prstGeom>
              <a:blipFill>
                <a:blip r:embed="rId9"/>
                <a:stretch>
                  <a:fillRect b="-6977"/>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33" name="Rektangel 32">
                <a:extLst>
                  <a:ext uri="{FF2B5EF4-FFF2-40B4-BE49-F238E27FC236}">
                    <a16:creationId xmlns:a16="http://schemas.microsoft.com/office/drawing/2014/main" id="{8C6DFDCE-1C0D-4FC2-9ABA-49B43B144326}"/>
                  </a:ext>
                </a:extLst>
              </p:cNvPr>
              <p:cNvSpPr/>
              <p:nvPr/>
            </p:nvSpPr>
            <p:spPr>
              <a:xfrm>
                <a:off x="306293" y="7451189"/>
                <a:ext cx="2177685" cy="2652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nb-NO" sz="1100" i="1" smtClean="0">
                          <a:latin typeface="Cambria Math" panose="02040503050406030204" pitchFamily="18" charset="0"/>
                        </a:rPr>
                        <m:t>𝑓</m:t>
                      </m:r>
                      <m:d>
                        <m:dPr>
                          <m:ctrlPr>
                            <a:rPr lang="nb-NO" sz="1100" i="1">
                              <a:latin typeface="Cambria Math" panose="02040503050406030204" pitchFamily="18" charset="0"/>
                            </a:rPr>
                          </m:ctrlPr>
                        </m:dPr>
                        <m:e>
                          <m:r>
                            <a:rPr lang="nb-NO" sz="1100" i="1">
                              <a:latin typeface="Cambria Math" panose="02040503050406030204" pitchFamily="18" charset="0"/>
                            </a:rPr>
                            <m:t>𝑥</m:t>
                          </m:r>
                        </m:e>
                      </m:d>
                      <m:r>
                        <a:rPr lang="nb-NO" sz="1100" i="0">
                          <a:latin typeface="Cambria Math" panose="02040503050406030204" pitchFamily="18" charset="0"/>
                        </a:rPr>
                        <m:t>=</m:t>
                      </m:r>
                      <m:r>
                        <a:rPr lang="nb-NO" sz="1100" b="0" i="1" smtClean="0">
                          <a:latin typeface="Cambria Math" panose="02040503050406030204" pitchFamily="18" charset="0"/>
                        </a:rPr>
                        <m:t>2521</m:t>
                      </m:r>
                      <m:r>
                        <a:rPr lang="nb-NO" sz="1100" i="1" smtClean="0">
                          <a:latin typeface="Cambria Math" panose="02040503050406030204" pitchFamily="18" charset="0"/>
                          <a:ea typeface="Cambria Math" panose="02040503050406030204" pitchFamily="18" charset="0"/>
                        </a:rPr>
                        <m:t>∙</m:t>
                      </m:r>
                      <m:sSup>
                        <m:sSupPr>
                          <m:ctrlPr>
                            <a:rPr lang="nb-NO" sz="1100" i="1" smtClean="0">
                              <a:latin typeface="Cambria Math" panose="02040503050406030204" pitchFamily="18" charset="0"/>
                            </a:rPr>
                          </m:ctrlPr>
                        </m:sSupPr>
                        <m:e>
                          <m:r>
                            <a:rPr lang="nb-NO" sz="1100" b="0" i="1" smtClean="0">
                              <a:latin typeface="Cambria Math" panose="02040503050406030204" pitchFamily="18" charset="0"/>
                            </a:rPr>
                            <m:t>1,048</m:t>
                          </m:r>
                        </m:e>
                        <m:sup>
                          <m:r>
                            <a:rPr lang="nb-NO" sz="1100" b="0" i="1" smtClean="0">
                              <a:latin typeface="Cambria Math" panose="02040503050406030204" pitchFamily="18" charset="0"/>
                            </a:rPr>
                            <m:t>𝑥</m:t>
                          </m:r>
                        </m:sup>
                      </m:sSup>
                    </m:oMath>
                  </m:oMathPara>
                </a14:m>
                <a:endParaRPr lang="nb-NO" sz="1100" dirty="0"/>
              </a:p>
            </p:txBody>
          </p:sp>
        </mc:Choice>
        <mc:Fallback xmlns="">
          <p:sp>
            <p:nvSpPr>
              <p:cNvPr id="33" name="Rektangel 32">
                <a:extLst>
                  <a:ext uri="{FF2B5EF4-FFF2-40B4-BE49-F238E27FC236}">
                    <a16:creationId xmlns:a16="http://schemas.microsoft.com/office/drawing/2014/main" id="{8C6DFDCE-1C0D-4FC2-9ABA-49B43B144326}"/>
                  </a:ext>
                </a:extLst>
              </p:cNvPr>
              <p:cNvSpPr>
                <a:spLocks noRot="1" noChangeAspect="1" noMove="1" noResize="1" noEditPoints="1" noAdjustHandles="1" noChangeArrowheads="1" noChangeShapeType="1" noTextEdit="1"/>
              </p:cNvSpPr>
              <p:nvPr/>
            </p:nvSpPr>
            <p:spPr>
              <a:xfrm>
                <a:off x="306293" y="7451189"/>
                <a:ext cx="2177685" cy="265252"/>
              </a:xfrm>
              <a:prstGeom prst="rect">
                <a:avLst/>
              </a:prstGeom>
              <a:blipFill>
                <a:blip r:embed="rId10"/>
                <a:stretch>
                  <a:fillRect b="-4545"/>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34" name="Rektangel 33">
                <a:extLst>
                  <a:ext uri="{FF2B5EF4-FFF2-40B4-BE49-F238E27FC236}">
                    <a16:creationId xmlns:a16="http://schemas.microsoft.com/office/drawing/2014/main" id="{F13E5A16-3CF1-41E9-9A94-F7FEE55CCBEB}"/>
                  </a:ext>
                </a:extLst>
              </p:cNvPr>
              <p:cNvSpPr/>
              <p:nvPr/>
            </p:nvSpPr>
            <p:spPr>
              <a:xfrm>
                <a:off x="384329" y="3896044"/>
                <a:ext cx="2177685"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nb-NO" sz="1100" i="1" smtClean="0">
                          <a:latin typeface="Cambria Math" panose="02040503050406030204" pitchFamily="18" charset="0"/>
                        </a:rPr>
                        <m:t>𝑓</m:t>
                      </m:r>
                      <m:d>
                        <m:dPr>
                          <m:ctrlPr>
                            <a:rPr lang="nb-NO" sz="1100" i="1">
                              <a:latin typeface="Cambria Math" panose="02040503050406030204" pitchFamily="18" charset="0"/>
                            </a:rPr>
                          </m:ctrlPr>
                        </m:dPr>
                        <m:e>
                          <m:r>
                            <a:rPr lang="nb-NO" sz="1100" i="1">
                              <a:latin typeface="Cambria Math" panose="02040503050406030204" pitchFamily="18" charset="0"/>
                            </a:rPr>
                            <m:t>𝑥</m:t>
                          </m:r>
                        </m:e>
                      </m:d>
                      <m:r>
                        <a:rPr lang="nb-NO" sz="1100" i="0">
                          <a:latin typeface="Cambria Math" panose="02040503050406030204" pitchFamily="18" charset="0"/>
                        </a:rPr>
                        <m:t>=</m:t>
                      </m:r>
                      <m:r>
                        <a:rPr lang="nb-NO" sz="1100" b="0" i="1" smtClean="0">
                          <a:latin typeface="Cambria Math" panose="02040503050406030204" pitchFamily="18" charset="0"/>
                        </a:rPr>
                        <m:t>0,800</m:t>
                      </m:r>
                      <m:r>
                        <a:rPr lang="nb-NO" sz="1100" i="1" smtClean="0">
                          <a:latin typeface="Cambria Math" panose="02040503050406030204" pitchFamily="18" charset="0"/>
                          <a:ea typeface="Cambria Math" panose="02040503050406030204" pitchFamily="18" charset="0"/>
                        </a:rPr>
                        <m:t>∙</m:t>
                      </m:r>
                      <m:sSup>
                        <m:sSupPr>
                          <m:ctrlPr>
                            <a:rPr lang="nb-NO" sz="1100" i="1" smtClean="0">
                              <a:latin typeface="Cambria Math" panose="02040503050406030204" pitchFamily="18" charset="0"/>
                            </a:rPr>
                          </m:ctrlPr>
                        </m:sSupPr>
                        <m:e>
                          <m:r>
                            <a:rPr lang="nb-NO" sz="1100" b="0" i="1" smtClean="0">
                              <a:latin typeface="Cambria Math" panose="02040503050406030204" pitchFamily="18" charset="0"/>
                            </a:rPr>
                            <m:t>𝑥</m:t>
                          </m:r>
                        </m:e>
                        <m:sup>
                          <m:r>
                            <a:rPr lang="nb-NO" sz="1100" b="0" i="1" smtClean="0">
                              <a:latin typeface="Cambria Math" panose="02040503050406030204" pitchFamily="18" charset="0"/>
                            </a:rPr>
                            <m:t>1,00</m:t>
                          </m:r>
                        </m:sup>
                      </m:sSup>
                    </m:oMath>
                  </m:oMathPara>
                </a14:m>
                <a:endParaRPr lang="nb-NO" sz="1100" dirty="0"/>
              </a:p>
            </p:txBody>
          </p:sp>
        </mc:Choice>
        <mc:Fallback xmlns="">
          <p:sp>
            <p:nvSpPr>
              <p:cNvPr id="34" name="Rektangel 33">
                <a:extLst>
                  <a:ext uri="{FF2B5EF4-FFF2-40B4-BE49-F238E27FC236}">
                    <a16:creationId xmlns:a16="http://schemas.microsoft.com/office/drawing/2014/main" id="{F13E5A16-3CF1-41E9-9A94-F7FEE55CCBEB}"/>
                  </a:ext>
                </a:extLst>
              </p:cNvPr>
              <p:cNvSpPr>
                <a:spLocks noRot="1" noChangeAspect="1" noMove="1" noResize="1" noEditPoints="1" noAdjustHandles="1" noChangeArrowheads="1" noChangeShapeType="1" noTextEdit="1"/>
              </p:cNvSpPr>
              <p:nvPr/>
            </p:nvSpPr>
            <p:spPr>
              <a:xfrm>
                <a:off x="384329" y="3896044"/>
                <a:ext cx="2177685" cy="261610"/>
              </a:xfrm>
              <a:prstGeom prst="rect">
                <a:avLst/>
              </a:prstGeom>
              <a:blipFill>
                <a:blip r:embed="rId11"/>
                <a:stretch>
                  <a:fillRect b="-6977"/>
                </a:stretch>
              </a:blipFill>
            </p:spPr>
            <p:txBody>
              <a:bodyPr/>
              <a:lstStyle/>
              <a:p>
                <a:r>
                  <a:rPr lang="nb-NO">
                    <a:noFill/>
                  </a:rPr>
                  <a:t> </a:t>
                </a:r>
              </a:p>
            </p:txBody>
          </p:sp>
        </mc:Fallback>
      </mc:AlternateContent>
    </p:spTree>
    <p:extLst>
      <p:ext uri="{BB962C8B-B14F-4D97-AF65-F5344CB8AC3E}">
        <p14:creationId xmlns:p14="http://schemas.microsoft.com/office/powerpoint/2010/main" val="49148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8EE79-EC38-48A6-A033-C2A5D77DB393}"/>
              </a:ext>
            </a:extLst>
          </p:cNvPr>
          <p:cNvSpPr>
            <a:spLocks noGrp="1"/>
          </p:cNvSpPr>
          <p:nvPr>
            <p:ph type="title"/>
          </p:nvPr>
        </p:nvSpPr>
        <p:spPr>
          <a:xfrm>
            <a:off x="387868" y="209987"/>
            <a:ext cx="4219644" cy="833320"/>
          </a:xfrm>
        </p:spPr>
        <p:txBody>
          <a:bodyPr>
            <a:normAutofit/>
          </a:bodyPr>
          <a:lstStyle/>
          <a:p>
            <a:r>
              <a:rPr lang="nb-NO" dirty="0"/>
              <a:t>Korrelasjon i Python</a:t>
            </a:r>
            <a:endParaRPr lang="nb-NO" sz="1600" dirty="0"/>
          </a:p>
        </p:txBody>
      </p:sp>
      <p:sp>
        <p:nvSpPr>
          <p:cNvPr id="4" name="Plassholder for lysbildenummer 3">
            <a:extLst>
              <a:ext uri="{FF2B5EF4-FFF2-40B4-BE49-F238E27FC236}">
                <a16:creationId xmlns:a16="http://schemas.microsoft.com/office/drawing/2014/main" id="{50E14310-A275-4DFB-8686-9904A334E842}"/>
              </a:ext>
            </a:extLst>
          </p:cNvPr>
          <p:cNvSpPr>
            <a:spLocks noGrp="1"/>
          </p:cNvSpPr>
          <p:nvPr>
            <p:ph type="sldNum" sz="quarter" idx="12"/>
          </p:nvPr>
        </p:nvSpPr>
        <p:spPr/>
        <p:txBody>
          <a:bodyPr/>
          <a:lstStyle/>
          <a:p>
            <a:fld id="{8BCDA449-1FD9-4B7A-9E85-B244E6DC9C56}" type="slidenum">
              <a:rPr lang="nb-NO" smtClean="0"/>
              <a:t>9</a:t>
            </a:fld>
            <a:endParaRPr lang="nb-NO"/>
          </a:p>
        </p:txBody>
      </p:sp>
      <p:sp>
        <p:nvSpPr>
          <p:cNvPr id="5" name="TekstSylinder 4">
            <a:extLst>
              <a:ext uri="{FF2B5EF4-FFF2-40B4-BE49-F238E27FC236}">
                <a16:creationId xmlns:a16="http://schemas.microsoft.com/office/drawing/2014/main" id="{E42C765B-3204-488C-B25F-08EA345C3A18}"/>
              </a:ext>
            </a:extLst>
          </p:cNvPr>
          <p:cNvSpPr txBox="1"/>
          <p:nvPr/>
        </p:nvSpPr>
        <p:spPr>
          <a:xfrm>
            <a:off x="3154435" y="6268621"/>
            <a:ext cx="3103925" cy="1523494"/>
          </a:xfrm>
          <a:prstGeom prst="rect">
            <a:avLst/>
          </a:prstGeom>
          <a:noFill/>
        </p:spPr>
        <p:txBody>
          <a:bodyPr wrap="square" rtlCol="0">
            <a:spAutoFit/>
          </a:bodyPr>
          <a:lstStyle/>
          <a:p>
            <a:r>
              <a:rPr lang="nb-NO" sz="1100" dirty="0"/>
              <a:t>Importerer de nødvendige bibliotekene.</a:t>
            </a:r>
          </a:p>
          <a:p>
            <a:endParaRPr lang="nb-NO" sz="400" dirty="0"/>
          </a:p>
          <a:p>
            <a:r>
              <a:rPr lang="nb-NO" sz="1100" dirty="0"/>
              <a:t>Legger inn data fra fil i en tabell.</a:t>
            </a:r>
          </a:p>
          <a:p>
            <a:endParaRPr lang="nb-NO" sz="400" dirty="0"/>
          </a:p>
          <a:p>
            <a:r>
              <a:rPr lang="nb-NO" sz="1100" dirty="0"/>
              <a:t>Legger x-verdiene fra første kolonne inn i en tabell og y-verdiene fra den andre kolonnen i en tabell.</a:t>
            </a:r>
          </a:p>
          <a:p>
            <a:endParaRPr lang="nb-NO" sz="400" dirty="0"/>
          </a:p>
          <a:p>
            <a:r>
              <a:rPr lang="nb-NO" sz="1100" dirty="0"/>
              <a:t>Regner ut korrelasjonskoeffisienten.</a:t>
            </a:r>
          </a:p>
          <a:p>
            <a:endParaRPr lang="nb-NO" sz="400" dirty="0"/>
          </a:p>
          <a:p>
            <a:r>
              <a:rPr lang="nb-NO" sz="1100" dirty="0"/>
              <a:t>Skriver korrelasjonskoeffisienten og R</a:t>
            </a:r>
            <a:r>
              <a:rPr lang="nb-NO" sz="1100" baseline="30000" dirty="0"/>
              <a:t>2</a:t>
            </a:r>
            <a:r>
              <a:rPr lang="nb-NO" sz="1100" dirty="0"/>
              <a:t> til skjermen. R</a:t>
            </a:r>
            <a:r>
              <a:rPr lang="nb-NO" sz="1100" baseline="30000" dirty="0"/>
              <a:t>2 </a:t>
            </a:r>
            <a:r>
              <a:rPr lang="nb-NO" sz="1100" dirty="0"/>
              <a:t>tilsvarer R</a:t>
            </a:r>
            <a:r>
              <a:rPr lang="nb-NO" sz="1100" baseline="30000" dirty="0"/>
              <a:t>2</a:t>
            </a:r>
            <a:r>
              <a:rPr lang="nb-NO" sz="1100" dirty="0"/>
              <a:t>-verdien i </a:t>
            </a:r>
            <a:r>
              <a:rPr lang="nb-NO" sz="1100" dirty="0" err="1"/>
              <a:t>Geogebra</a:t>
            </a:r>
            <a:r>
              <a:rPr lang="nb-NO" sz="1100" dirty="0"/>
              <a:t>.</a:t>
            </a:r>
          </a:p>
        </p:txBody>
      </p:sp>
      <p:pic>
        <p:nvPicPr>
          <p:cNvPr id="6" name="Bilde 5">
            <a:extLst>
              <a:ext uri="{FF2B5EF4-FFF2-40B4-BE49-F238E27FC236}">
                <a16:creationId xmlns:a16="http://schemas.microsoft.com/office/drawing/2014/main" id="{D3BF257E-C5E6-447F-BF0C-5F1CC8544347}"/>
              </a:ext>
            </a:extLst>
          </p:cNvPr>
          <p:cNvPicPr>
            <a:picLocks noChangeAspect="1"/>
          </p:cNvPicPr>
          <p:nvPr/>
        </p:nvPicPr>
        <p:blipFill>
          <a:blip r:embed="rId2"/>
          <a:stretch>
            <a:fillRect/>
          </a:stretch>
        </p:blipFill>
        <p:spPr>
          <a:xfrm>
            <a:off x="646719" y="6159870"/>
            <a:ext cx="2088387" cy="1662895"/>
          </a:xfrm>
          <a:prstGeom prst="rect">
            <a:avLst/>
          </a:prstGeom>
        </p:spPr>
      </p:pic>
      <p:cxnSp>
        <p:nvCxnSpPr>
          <p:cNvPr id="7" name="Rett pilkobling 6">
            <a:extLst>
              <a:ext uri="{FF2B5EF4-FFF2-40B4-BE49-F238E27FC236}">
                <a16:creationId xmlns:a16="http://schemas.microsoft.com/office/drawing/2014/main" id="{6452F075-33D3-4424-A218-B4561B5AEE74}"/>
              </a:ext>
            </a:extLst>
          </p:cNvPr>
          <p:cNvCxnSpPr>
            <a:cxnSpLocks/>
          </p:cNvCxnSpPr>
          <p:nvPr/>
        </p:nvCxnSpPr>
        <p:spPr>
          <a:xfrm>
            <a:off x="2780944" y="6333104"/>
            <a:ext cx="373491" cy="545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tt pilkobling 7">
            <a:extLst>
              <a:ext uri="{FF2B5EF4-FFF2-40B4-BE49-F238E27FC236}">
                <a16:creationId xmlns:a16="http://schemas.microsoft.com/office/drawing/2014/main" id="{E651B1CA-866C-4C97-8CD4-54E6222DB5EC}"/>
              </a:ext>
            </a:extLst>
          </p:cNvPr>
          <p:cNvCxnSpPr>
            <a:cxnSpLocks/>
          </p:cNvCxnSpPr>
          <p:nvPr/>
        </p:nvCxnSpPr>
        <p:spPr>
          <a:xfrm flipV="1">
            <a:off x="2615497" y="6627280"/>
            <a:ext cx="538938" cy="112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2137BC6C-26F7-4176-9277-E0586F949850}"/>
              </a:ext>
            </a:extLst>
          </p:cNvPr>
          <p:cNvCxnSpPr>
            <a:cxnSpLocks/>
          </p:cNvCxnSpPr>
          <p:nvPr/>
        </p:nvCxnSpPr>
        <p:spPr>
          <a:xfrm flipV="1">
            <a:off x="1556546" y="6898358"/>
            <a:ext cx="1597889" cy="8756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tt pilkobling 9">
            <a:extLst>
              <a:ext uri="{FF2B5EF4-FFF2-40B4-BE49-F238E27FC236}">
                <a16:creationId xmlns:a16="http://schemas.microsoft.com/office/drawing/2014/main" id="{85F3E003-F2D5-4F88-BA8A-FEA5CC5E51DB}"/>
              </a:ext>
            </a:extLst>
          </p:cNvPr>
          <p:cNvCxnSpPr>
            <a:cxnSpLocks/>
          </p:cNvCxnSpPr>
          <p:nvPr/>
        </p:nvCxnSpPr>
        <p:spPr>
          <a:xfrm flipV="1">
            <a:off x="2064546" y="7239699"/>
            <a:ext cx="1089889" cy="10485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AA49D608-776B-407D-A0D5-B444BC938EC6}"/>
              </a:ext>
            </a:extLst>
          </p:cNvPr>
          <p:cNvCxnSpPr>
            <a:cxnSpLocks/>
          </p:cNvCxnSpPr>
          <p:nvPr/>
        </p:nvCxnSpPr>
        <p:spPr>
          <a:xfrm flipV="1">
            <a:off x="1430707" y="7584204"/>
            <a:ext cx="1723728" cy="1575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kstSylinder 11">
            <a:extLst>
              <a:ext uri="{FF2B5EF4-FFF2-40B4-BE49-F238E27FC236}">
                <a16:creationId xmlns:a16="http://schemas.microsoft.com/office/drawing/2014/main" id="{EDDE854D-585A-415A-A5DC-B3C023752144}"/>
              </a:ext>
            </a:extLst>
          </p:cNvPr>
          <p:cNvSpPr txBox="1"/>
          <p:nvPr/>
        </p:nvSpPr>
        <p:spPr>
          <a:xfrm>
            <a:off x="436994" y="4348671"/>
            <a:ext cx="2992006" cy="1400383"/>
          </a:xfrm>
          <a:prstGeom prst="rect">
            <a:avLst/>
          </a:prstGeom>
          <a:noFill/>
          <a:ln>
            <a:solidFill>
              <a:schemeClr val="tx1"/>
            </a:solidFill>
          </a:ln>
        </p:spPr>
        <p:txBody>
          <a:bodyPr wrap="square" rtlCol="0">
            <a:spAutoFit/>
          </a:bodyPr>
          <a:lstStyle/>
          <a:p>
            <a:r>
              <a:rPr lang="nb-NO" sz="1100" b="1" dirty="0"/>
              <a:t>Korrelasjon i Python består av fem deler:</a:t>
            </a:r>
            <a:endParaRPr lang="nb-NO" sz="400" b="1" dirty="0"/>
          </a:p>
          <a:p>
            <a:endParaRPr lang="nb-NO" sz="400" dirty="0"/>
          </a:p>
          <a:p>
            <a:pPr marL="228600" indent="-228600">
              <a:buFont typeface="+mj-lt"/>
              <a:buAutoNum type="arabicPeriod"/>
            </a:pPr>
            <a:r>
              <a:rPr lang="nb-NO" sz="1100" dirty="0"/>
              <a:t>Importere bibliotekene som trengs</a:t>
            </a:r>
          </a:p>
          <a:p>
            <a:pPr marL="228600" indent="-228600">
              <a:buFont typeface="+mj-lt"/>
              <a:buAutoNum type="arabicPeriod"/>
            </a:pPr>
            <a:r>
              <a:rPr lang="nb-NO" sz="1100" dirty="0"/>
              <a:t>Importere data fra en .txt-fil</a:t>
            </a:r>
          </a:p>
          <a:p>
            <a:pPr marL="228600" indent="-228600">
              <a:buFont typeface="+mj-lt"/>
              <a:buAutoNum type="arabicPeriod"/>
            </a:pPr>
            <a:r>
              <a:rPr lang="nb-NO" sz="1100" dirty="0"/>
              <a:t>Legge dataene i en tabell (array) for x-verdiene og en for y-verdiene</a:t>
            </a:r>
          </a:p>
          <a:p>
            <a:pPr marL="228600" indent="-228600">
              <a:buFont typeface="+mj-lt"/>
              <a:buAutoNum type="arabicPeriod"/>
            </a:pPr>
            <a:r>
              <a:rPr lang="nb-NO" sz="1100" dirty="0"/>
              <a:t>Beregne korrelasjonskoeffisienten</a:t>
            </a:r>
          </a:p>
          <a:p>
            <a:pPr marL="228600" indent="-228600">
              <a:buFont typeface="+mj-lt"/>
              <a:buAutoNum type="arabicPeriod"/>
            </a:pPr>
            <a:r>
              <a:rPr lang="nb-NO" sz="1100" dirty="0"/>
              <a:t>Vise korrelasjonskoeffisienten på skjermen</a:t>
            </a:r>
          </a:p>
          <a:p>
            <a:pPr marL="228600" indent="-228600">
              <a:buFont typeface="+mj-lt"/>
              <a:buAutoNum type="arabicPeriod"/>
            </a:pPr>
            <a:endParaRPr lang="nb-NO" sz="400" dirty="0"/>
          </a:p>
        </p:txBody>
      </p:sp>
      <p:sp>
        <p:nvSpPr>
          <p:cNvPr id="13" name="Plassholder for innhold 3">
            <a:extLst>
              <a:ext uri="{FF2B5EF4-FFF2-40B4-BE49-F238E27FC236}">
                <a16:creationId xmlns:a16="http://schemas.microsoft.com/office/drawing/2014/main" id="{5C310A17-F1BA-4184-A4CC-1557390449EE}"/>
              </a:ext>
            </a:extLst>
          </p:cNvPr>
          <p:cNvSpPr txBox="1">
            <a:spLocks/>
          </p:cNvSpPr>
          <p:nvPr/>
        </p:nvSpPr>
        <p:spPr>
          <a:xfrm>
            <a:off x="436994" y="8239560"/>
            <a:ext cx="5949519" cy="1059264"/>
          </a:xfrm>
          <a:prstGeom prst="rect">
            <a:avLst/>
          </a:prstGeom>
          <a:noFill/>
          <a:ln>
            <a:solidFill>
              <a:schemeClr val="tx1"/>
            </a:solid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b-NO" sz="1100" b="1" dirty="0"/>
              <a:t>Oppgaver</a:t>
            </a:r>
            <a:endParaRPr lang="nb-NO" sz="1100" dirty="0"/>
          </a:p>
          <a:p>
            <a:pPr marL="228600" indent="-228600">
              <a:buFont typeface="+mj-lt"/>
              <a:buAutoNum type="arabicPeriod"/>
            </a:pPr>
            <a:r>
              <a:rPr lang="nb-NO" sz="1100" dirty="0"/>
              <a:t>Finn et valgfritt datasett fra statistisk sentralbyrå, og bruk Python til å finne korrelasjonen for datasettet. Hva må du endre i eksempelet på denne siden?</a:t>
            </a:r>
          </a:p>
          <a:p>
            <a:pPr marL="228600" indent="-228600">
              <a:buFont typeface="+mj-lt"/>
              <a:buAutoNum type="arabicPeriod"/>
            </a:pPr>
            <a:r>
              <a:rPr lang="nb-NO" sz="1100" dirty="0"/>
              <a:t>Hvordan kan man beregne korrelasjonen mellom to forskjellige datasett? Hvilke kriterier må være oppfylt for at det skal kunne gå an?</a:t>
            </a:r>
          </a:p>
        </p:txBody>
      </p:sp>
      <p:sp>
        <p:nvSpPr>
          <p:cNvPr id="15" name="Rektangel 14">
            <a:extLst>
              <a:ext uri="{FF2B5EF4-FFF2-40B4-BE49-F238E27FC236}">
                <a16:creationId xmlns:a16="http://schemas.microsoft.com/office/drawing/2014/main" id="{267B6014-7AC6-4564-B7A1-A5482F0A653A}"/>
              </a:ext>
            </a:extLst>
          </p:cNvPr>
          <p:cNvSpPr/>
          <p:nvPr/>
        </p:nvSpPr>
        <p:spPr>
          <a:xfrm>
            <a:off x="385894" y="992756"/>
            <a:ext cx="6000619" cy="3323987"/>
          </a:xfrm>
          <a:prstGeom prst="rect">
            <a:avLst/>
          </a:prstGeom>
        </p:spPr>
        <p:txBody>
          <a:bodyPr wrap="square">
            <a:spAutoFit/>
          </a:bodyPr>
          <a:lstStyle/>
          <a:p>
            <a:r>
              <a:rPr lang="nb-NO" sz="1100" dirty="0">
                <a:solidFill>
                  <a:srgbClr val="303030"/>
                </a:solidFill>
              </a:rPr>
              <a:t>Når vi skal beregne korrelasjonen, er det som regel Pearsons korrelasjonskoeffisient vi mener, og den kalles R. Det er også den vi skal bruke her. Vi er mest interessert i denne korrelasjonskoeffisienten opphøyd i andre, altså R</a:t>
            </a:r>
            <a:r>
              <a:rPr lang="nb-NO" sz="1100" baseline="30000" dirty="0">
                <a:solidFill>
                  <a:srgbClr val="303030"/>
                </a:solidFill>
              </a:rPr>
              <a:t>2</a:t>
            </a:r>
            <a:r>
              <a:rPr lang="nb-NO" sz="1100" dirty="0">
                <a:solidFill>
                  <a:srgbClr val="303030"/>
                </a:solidFill>
              </a:rPr>
              <a:t>, fordi den verdien sier hvor stor andel av variasjonen i målingene/datasettet vårt som henger direkte sammen. Verdien kan være mellom null og en, og desto høyere verdi, desto større del av variasjonen i y kan forklares av variasjonen i x. R</a:t>
            </a:r>
            <a:r>
              <a:rPr lang="nb-NO" sz="1100" baseline="30000" dirty="0">
                <a:solidFill>
                  <a:srgbClr val="303030"/>
                </a:solidFill>
              </a:rPr>
              <a:t>2 </a:t>
            </a:r>
            <a:r>
              <a:rPr lang="nb-NO" sz="1100" dirty="0"/>
              <a:t>oppgis som et desimaltall, men multipliserer vi det med 100 %, får vi svaret i prosent.</a:t>
            </a:r>
            <a:endParaRPr lang="nb-NO" sz="1100" dirty="0">
              <a:solidFill>
                <a:srgbClr val="303030"/>
              </a:solidFill>
            </a:endParaRPr>
          </a:p>
          <a:p>
            <a:endParaRPr lang="nb-NO" sz="400" dirty="0">
              <a:solidFill>
                <a:srgbClr val="303030"/>
              </a:solidFill>
            </a:endParaRPr>
          </a:p>
          <a:p>
            <a:r>
              <a:rPr lang="nb-NO" sz="1100" dirty="0">
                <a:solidFill>
                  <a:srgbClr val="303030"/>
                </a:solidFill>
              </a:rPr>
              <a:t>Den enkleste formen for korrelasjon, er mellom x og y-verdiene i et datasett. Da finner vi hvor stor del av variasjonen i y som kan forklares av variasjonen i x. Dette gjøres ved at Python foretar en lineær regresjon, slik at R</a:t>
            </a:r>
            <a:r>
              <a:rPr lang="nb-NO" sz="1100" baseline="30000" dirty="0">
                <a:solidFill>
                  <a:srgbClr val="303030"/>
                </a:solidFill>
              </a:rPr>
              <a:t>2</a:t>
            </a:r>
            <a:r>
              <a:rPr lang="nb-NO" sz="1100" dirty="0">
                <a:solidFill>
                  <a:srgbClr val="303030"/>
                </a:solidFill>
              </a:rPr>
              <a:t> viser hvor god den lineære sammenhengen mellom x og y-verdiene er. Da er R</a:t>
            </a:r>
            <a:r>
              <a:rPr lang="nb-NO" sz="1100" baseline="30000" dirty="0">
                <a:solidFill>
                  <a:srgbClr val="303030"/>
                </a:solidFill>
              </a:rPr>
              <a:t>2</a:t>
            </a:r>
            <a:r>
              <a:rPr lang="nb-NO" sz="1100" dirty="0">
                <a:solidFill>
                  <a:srgbClr val="303030"/>
                </a:solidFill>
              </a:rPr>
              <a:t> et mål på hvor godt den lineære funksjonen passer med datasettet vårt. </a:t>
            </a:r>
          </a:p>
          <a:p>
            <a:endParaRPr lang="nb-NO" sz="400" dirty="0">
              <a:solidFill>
                <a:srgbClr val="303030"/>
              </a:solidFill>
            </a:endParaRPr>
          </a:p>
          <a:p>
            <a:r>
              <a:rPr lang="nb-NO" sz="1100" dirty="0">
                <a:solidFill>
                  <a:srgbClr val="303030"/>
                </a:solidFill>
              </a:rPr>
              <a:t>Det går også an å gjøre tilsvarende for ikke-lineære regresjoner. Da får vi et objektivt mål på hvilken modell som passer best med vårt datasett. Dersom man vil finne R</a:t>
            </a:r>
            <a:r>
              <a:rPr lang="nb-NO" sz="1100" baseline="30000" dirty="0">
                <a:solidFill>
                  <a:srgbClr val="303030"/>
                </a:solidFill>
              </a:rPr>
              <a:t>2</a:t>
            </a:r>
            <a:r>
              <a:rPr lang="nb-NO" sz="1100" dirty="0">
                <a:solidFill>
                  <a:srgbClr val="303030"/>
                </a:solidFill>
              </a:rPr>
              <a:t> for en regresjon der f(x) er en eksponentialfunksjon, begynner vi med å utføre selve regresjonen. Når den er ferdig, vet vi hva koeffisientene i eksponentialfunksjonen er, altså vet vi hva f(x) er. Da bruker vi den estimerte funksjonen til å putte inn x-verdiene fra datasettet vårt, for så å regne ut de tilsvarende f(x) verdiene. For å finne R</a:t>
            </a:r>
            <a:r>
              <a:rPr lang="nb-NO" sz="1100" baseline="30000" dirty="0">
                <a:solidFill>
                  <a:srgbClr val="303030"/>
                </a:solidFill>
              </a:rPr>
              <a:t>2</a:t>
            </a:r>
            <a:r>
              <a:rPr lang="nb-NO" sz="1100" dirty="0">
                <a:solidFill>
                  <a:srgbClr val="303030"/>
                </a:solidFill>
              </a:rPr>
              <a:t> bruker vi y-verdiene fra datasettet vårt og f(x)-verdiene som vi regnet ut ved å bruke den eksponentielle modellen vi fant. Da gjelder fortsatt at den modellen som gir en verdi nærmest R</a:t>
            </a:r>
            <a:r>
              <a:rPr lang="nb-NO" sz="1100" baseline="30000" dirty="0">
                <a:solidFill>
                  <a:srgbClr val="303030"/>
                </a:solidFill>
              </a:rPr>
              <a:t>2</a:t>
            </a:r>
            <a:r>
              <a:rPr lang="nb-NO" sz="1100" dirty="0">
                <a:solidFill>
                  <a:srgbClr val="303030"/>
                </a:solidFill>
              </a:rPr>
              <a:t> = 1,00 er den beste modellen.</a:t>
            </a:r>
          </a:p>
          <a:p>
            <a:endParaRPr lang="nb-NO" sz="400" dirty="0">
              <a:solidFill>
                <a:srgbClr val="303030"/>
              </a:solidFill>
            </a:endParaRPr>
          </a:p>
        </p:txBody>
      </p:sp>
      <p:sp>
        <p:nvSpPr>
          <p:cNvPr id="17" name="TekstSylinder 16">
            <a:extLst>
              <a:ext uri="{FF2B5EF4-FFF2-40B4-BE49-F238E27FC236}">
                <a16:creationId xmlns:a16="http://schemas.microsoft.com/office/drawing/2014/main" id="{1E3840EA-4F33-42A7-93B1-BC9E24B92CAE}"/>
              </a:ext>
            </a:extLst>
          </p:cNvPr>
          <p:cNvSpPr txBox="1"/>
          <p:nvPr/>
        </p:nvSpPr>
        <p:spPr>
          <a:xfrm>
            <a:off x="3721829" y="4314363"/>
            <a:ext cx="2664684" cy="1277273"/>
          </a:xfrm>
          <a:prstGeom prst="rect">
            <a:avLst/>
          </a:prstGeom>
          <a:noFill/>
        </p:spPr>
        <p:txBody>
          <a:bodyPr wrap="square" rtlCol="0">
            <a:spAutoFit/>
          </a:bodyPr>
          <a:lstStyle/>
          <a:p>
            <a:r>
              <a:rPr lang="nb-NO" sz="1100" dirty="0"/>
              <a:t>Datasettene vi bruker kan vi for eksempel hente fra statistisk sentralbyrå. Hvordan man gjør dette står i opplegg 26.</a:t>
            </a:r>
            <a:r>
              <a:rPr lang="nb-NO" sz="1100" dirty="0">
                <a:solidFill>
                  <a:srgbClr val="FF0000"/>
                </a:solidFill>
              </a:rPr>
              <a:t> </a:t>
            </a:r>
            <a:r>
              <a:rPr lang="nb-NO" sz="1100" dirty="0"/>
              <a:t>Eller kan man bruke en micro:bit for å samle inn data. Dersom vi har mange målinger, er det fint å lagre det som en fil på micro:biten. Hvordan dette gjøres står i kapittel 12.</a:t>
            </a:r>
            <a:endParaRPr lang="nb-NO" sz="1100" dirty="0">
              <a:solidFill>
                <a:srgbClr val="FF0000"/>
              </a:solidFill>
            </a:endParaRPr>
          </a:p>
        </p:txBody>
      </p:sp>
      <p:pic>
        <p:nvPicPr>
          <p:cNvPr id="16" name="Bilde 15">
            <a:extLst>
              <a:ext uri="{FF2B5EF4-FFF2-40B4-BE49-F238E27FC236}">
                <a16:creationId xmlns:a16="http://schemas.microsoft.com/office/drawing/2014/main" id="{3C4CE626-77AA-4790-B3EC-F2E4E83C8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313" y="-16617"/>
            <a:ext cx="1053839" cy="1053839"/>
          </a:xfrm>
          <a:prstGeom prst="rect">
            <a:avLst/>
          </a:prstGeom>
        </p:spPr>
      </p:pic>
    </p:spTree>
    <p:extLst>
      <p:ext uri="{BB962C8B-B14F-4D97-AF65-F5344CB8AC3E}">
        <p14:creationId xmlns:p14="http://schemas.microsoft.com/office/powerpoint/2010/main" val="3219752298"/>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BA4E2-F0CF-4983-9E81-623E710CD513}">
  <ds:schemaRefs>
    <ds:schemaRef ds:uri="http://purl.org/dc/terms/"/>
    <ds:schemaRef ds:uri="http://schemas.microsoft.com/office/2006/documentManagement/types"/>
    <ds:schemaRef ds:uri="http://schemas.microsoft.com/office/2006/metadata/properties"/>
    <ds:schemaRef ds:uri="285d13ab-30c6-49f8-8756-d82b97344fc4"/>
    <ds:schemaRef ds:uri="http://purl.org/dc/elements/1.1/"/>
    <ds:schemaRef ds:uri="http://schemas.openxmlformats.org/package/2006/metadata/core-properties"/>
    <ds:schemaRef ds:uri="e7edbe82-fed3-4e3f-9446-c6542b3d00d2"/>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1F102E-35CA-4D54-AA7B-DE697C0D0C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478369</TotalTime>
  <Words>2821</Words>
  <Application>Microsoft Office PowerPoint</Application>
  <PresentationFormat>A4 (210 x 297 mm)</PresentationFormat>
  <Paragraphs>224</Paragraphs>
  <Slides>10</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Calibri Light</vt:lpstr>
      <vt:lpstr>Cambria Math</vt:lpstr>
      <vt:lpstr>Office-tema</vt:lpstr>
      <vt:lpstr>Kobling B</vt:lpstr>
      <vt:lpstr>PowerPoint-presentasjon</vt:lpstr>
      <vt:lpstr>Modellering og maskinlæring med Python</vt:lpstr>
      <vt:lpstr>Lage graf med Python</vt:lpstr>
      <vt:lpstr>Lineær regresjon med Python</vt:lpstr>
      <vt:lpstr>Ikke-lineær regresjon med Python</vt:lpstr>
      <vt:lpstr>PowerPoint-presentasjon</vt:lpstr>
      <vt:lpstr>PowerPoint-presentasjon</vt:lpstr>
      <vt:lpstr>Korrelasjon i Python</vt:lpstr>
      <vt:lpstr>Valg av regresjonsmodell i Python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Geir Magne Flø</cp:lastModifiedBy>
  <cp:revision>1499</cp:revision>
  <dcterms:created xsi:type="dcterms:W3CDTF">2018-11-04T16:46:19Z</dcterms:created>
  <dcterms:modified xsi:type="dcterms:W3CDTF">2021-09-06T11:51:50Z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2021-08-29T15:30:52Z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bb637ac2-0a7a-48b4-9b88-8e735be7db70</vt:lpwstr>
  </property>
  <property fmtid="{D5CDD505-2E9C-101B-9397-08002B2CF9AE}" pid="9" name="MSIP_Label_531f9ef8-9444-4aee-b673-282240bf708b_ContentBits">
    <vt:lpwstr>0</vt:lpwstr>
  </property>
</Properties>
</file>