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442" r:id="rId5"/>
    <p:sldId id="443"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ilde 39">
            <a:extLst>
              <a:ext uri="{FF2B5EF4-FFF2-40B4-BE49-F238E27FC236}">
                <a16:creationId xmlns:a16="http://schemas.microsoft.com/office/drawing/2014/main" id="{47DC4681-B181-486F-A4CB-56D9B0940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502" y="4588986"/>
            <a:ext cx="1111590" cy="898164"/>
          </a:xfrm>
          <a:prstGeom prst="rect">
            <a:avLst/>
          </a:prstGeom>
        </p:spPr>
      </p:pic>
      <p:pic>
        <p:nvPicPr>
          <p:cNvPr id="12" name="Bilde 11" descr="Et bilde som inneholder beholder, glass, kopp, enhet&#10;&#10;Automatisk generert beskrivelse">
            <a:extLst>
              <a:ext uri="{FF2B5EF4-FFF2-40B4-BE49-F238E27FC236}">
                <a16:creationId xmlns:a16="http://schemas.microsoft.com/office/drawing/2014/main" id="{388F5973-3406-48C5-9057-856F501ED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478" y="4568838"/>
            <a:ext cx="1296264" cy="860719"/>
          </a:xfrm>
          <a:prstGeom prst="rect">
            <a:avLst/>
          </a:prstGeom>
        </p:spPr>
      </p:pic>
      <p:pic>
        <p:nvPicPr>
          <p:cNvPr id="19" name="Bilde 18" descr="Et bilde som inneholder tråd&#10;&#10;Automatisk generert beskrivelse">
            <a:extLst>
              <a:ext uri="{FF2B5EF4-FFF2-40B4-BE49-F238E27FC236}">
                <a16:creationId xmlns:a16="http://schemas.microsoft.com/office/drawing/2014/main" id="{2A643E9C-D396-4753-BA51-F4BAFD002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492" y="4510933"/>
            <a:ext cx="1172994" cy="1039273"/>
          </a:xfrm>
          <a:prstGeom prst="rect">
            <a:avLst/>
          </a:prstGeom>
        </p:spPr>
      </p:pic>
      <p:pic>
        <p:nvPicPr>
          <p:cNvPr id="8" name="Bilde 7" descr="Et bilde som inneholder servise, shaker, flaske&#10;&#10;Automatisk generert beskrivelse">
            <a:extLst>
              <a:ext uri="{FF2B5EF4-FFF2-40B4-BE49-F238E27FC236}">
                <a16:creationId xmlns:a16="http://schemas.microsoft.com/office/drawing/2014/main" id="{99C384B3-DB2D-4A28-88C7-4B4BD5EBA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92" y="1823737"/>
            <a:ext cx="1553184" cy="1553184"/>
          </a:xfrm>
          <a:prstGeom prst="rect">
            <a:avLst/>
          </a:prstGeom>
        </p:spPr>
      </p:pic>
      <p:sp>
        <p:nvSpPr>
          <p:cNvPr id="2" name="Tittel 1">
            <a:extLst>
              <a:ext uri="{FF2B5EF4-FFF2-40B4-BE49-F238E27FC236}">
                <a16:creationId xmlns:a16="http://schemas.microsoft.com/office/drawing/2014/main" id="{590990C5-74E3-4F32-8B67-EB4D960701A5}"/>
              </a:ext>
            </a:extLst>
          </p:cNvPr>
          <p:cNvSpPr>
            <a:spLocks noGrp="1"/>
          </p:cNvSpPr>
          <p:nvPr>
            <p:ph type="title"/>
          </p:nvPr>
        </p:nvSpPr>
        <p:spPr>
          <a:xfrm>
            <a:off x="397711" y="194048"/>
            <a:ext cx="5716370" cy="690397"/>
          </a:xfrm>
        </p:spPr>
        <p:txBody>
          <a:bodyPr>
            <a:normAutofit fontScale="90000"/>
          </a:bodyPr>
          <a:lstStyle/>
          <a:p>
            <a:r>
              <a:rPr lang="nb-NO" sz="3200" dirty="0"/>
              <a:t>Opplegg 29 - Varme, isolasjon og energieffektivitet</a:t>
            </a:r>
            <a:endParaRPr lang="nb-NO" sz="1800" dirty="0"/>
          </a:p>
        </p:txBody>
      </p:sp>
      <p:sp>
        <p:nvSpPr>
          <p:cNvPr id="3" name="Plassholder for innhold 2">
            <a:extLst>
              <a:ext uri="{FF2B5EF4-FFF2-40B4-BE49-F238E27FC236}">
                <a16:creationId xmlns:a16="http://schemas.microsoft.com/office/drawing/2014/main" id="{7BBC2B3A-00CE-484A-9D0B-542D1AC91672}"/>
              </a:ext>
            </a:extLst>
          </p:cNvPr>
          <p:cNvSpPr>
            <a:spLocks noGrp="1"/>
          </p:cNvSpPr>
          <p:nvPr>
            <p:ph idx="1"/>
          </p:nvPr>
        </p:nvSpPr>
        <p:spPr>
          <a:xfrm>
            <a:off x="1939694" y="1743104"/>
            <a:ext cx="4432932" cy="1582224"/>
          </a:xfrm>
        </p:spPr>
        <p:txBody>
          <a:bodyPr>
            <a:noAutofit/>
          </a:bodyPr>
          <a:lstStyle/>
          <a:p>
            <a:pPr marL="0" indent="0">
              <a:buNone/>
            </a:pPr>
            <a:r>
              <a:rPr lang="nb-NO" sz="1100" dirty="0"/>
              <a:t>isolasjon. Den vanligste isolasjonen for oss mennesker, er klærne vi bruker. De forhindrer at temperaturen vår synker for mye.</a:t>
            </a:r>
          </a:p>
          <a:p>
            <a:pPr marL="0" indent="0">
              <a:buNone/>
            </a:pPr>
            <a:r>
              <a:rPr lang="nb-NO" sz="1100" dirty="0"/>
              <a:t>Grunnen til at klær virker isolerende, er at de inneholder mye stillestående luft. Luft leder varme veldig dårlig, og virker dermed som en varmeisolator. Men om lufta beveger seg, så isolerer den ikke spesielt godt. Tenk bare på hvor mye kaldere det kjennes ut ute når det blåser kraftig sammenlignet med når det ikke er vind. De fleste metaller leder varme veldig godt. Tenk bare på grytene dere har hjemme, de er typisk laget av metall siden vi ønsker at maten skal bli oppvarmet raskest mulig.</a:t>
            </a:r>
          </a:p>
        </p:txBody>
      </p:sp>
      <p:sp>
        <p:nvSpPr>
          <p:cNvPr id="13" name="Rektangel 12">
            <a:extLst>
              <a:ext uri="{FF2B5EF4-FFF2-40B4-BE49-F238E27FC236}">
                <a16:creationId xmlns:a16="http://schemas.microsoft.com/office/drawing/2014/main" id="{EB4D5103-3302-4B4C-95E7-A7B6D22EB7CB}"/>
              </a:ext>
            </a:extLst>
          </p:cNvPr>
          <p:cNvSpPr/>
          <p:nvPr/>
        </p:nvSpPr>
        <p:spPr>
          <a:xfrm>
            <a:off x="883820" y="5348948"/>
            <a:ext cx="716051"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Papp</a:t>
            </a:r>
          </a:p>
        </p:txBody>
      </p:sp>
      <p:sp>
        <p:nvSpPr>
          <p:cNvPr id="14" name="Rektangel 13">
            <a:extLst>
              <a:ext uri="{FF2B5EF4-FFF2-40B4-BE49-F238E27FC236}">
                <a16:creationId xmlns:a16="http://schemas.microsoft.com/office/drawing/2014/main" id="{AD337440-7897-4BAA-B9D4-D615C2738E4B}"/>
              </a:ext>
            </a:extLst>
          </p:cNvPr>
          <p:cNvSpPr/>
          <p:nvPr/>
        </p:nvSpPr>
        <p:spPr>
          <a:xfrm>
            <a:off x="2024147" y="5355744"/>
            <a:ext cx="1072734"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Plastfolie</a:t>
            </a:r>
          </a:p>
        </p:txBody>
      </p:sp>
      <p:sp>
        <p:nvSpPr>
          <p:cNvPr id="15" name="Rektangel 14">
            <a:extLst>
              <a:ext uri="{FF2B5EF4-FFF2-40B4-BE49-F238E27FC236}">
                <a16:creationId xmlns:a16="http://schemas.microsoft.com/office/drawing/2014/main" id="{4FCCD80D-60E4-406E-BF83-A621F0A2FCA7}"/>
              </a:ext>
            </a:extLst>
          </p:cNvPr>
          <p:cNvSpPr/>
          <p:nvPr/>
        </p:nvSpPr>
        <p:spPr>
          <a:xfrm>
            <a:off x="3066333" y="5347179"/>
            <a:ext cx="1128282"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Aluminiumsfolie</a:t>
            </a:r>
          </a:p>
        </p:txBody>
      </p:sp>
      <p:sp>
        <p:nvSpPr>
          <p:cNvPr id="16" name="Rektangel 15">
            <a:extLst>
              <a:ext uri="{FF2B5EF4-FFF2-40B4-BE49-F238E27FC236}">
                <a16:creationId xmlns:a16="http://schemas.microsoft.com/office/drawing/2014/main" id="{1BAFAE63-720E-47CC-AAB6-BDB0A6CA82D0}"/>
              </a:ext>
            </a:extLst>
          </p:cNvPr>
          <p:cNvSpPr/>
          <p:nvPr/>
        </p:nvSpPr>
        <p:spPr>
          <a:xfrm>
            <a:off x="4457170" y="5355744"/>
            <a:ext cx="777732"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dirty="0">
                <a:solidFill>
                  <a:prstClr val="black"/>
                </a:solidFill>
                <a:latin typeface="Calibri" panose="020F0502020204030204"/>
              </a:rPr>
              <a:t>Glass</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kstSylinder 20">
            <a:extLst>
              <a:ext uri="{FF2B5EF4-FFF2-40B4-BE49-F238E27FC236}">
                <a16:creationId xmlns:a16="http://schemas.microsoft.com/office/drawing/2014/main" id="{E3D8433C-30E9-41CE-989D-1C000261270A}"/>
              </a:ext>
            </a:extLst>
          </p:cNvPr>
          <p:cNvSpPr txBox="1"/>
          <p:nvPr/>
        </p:nvSpPr>
        <p:spPr>
          <a:xfrm>
            <a:off x="2224007" y="7107767"/>
            <a:ext cx="4155591" cy="1446550"/>
          </a:xfrm>
          <a:prstGeom prst="rect">
            <a:avLst/>
          </a:prstGeom>
          <a:noFill/>
        </p:spPr>
        <p:txBody>
          <a:bodyPr wrap="square" rtlCol="0">
            <a:spAutoFit/>
          </a:bodyPr>
          <a:lstStyle/>
          <a:p>
            <a:r>
              <a:rPr lang="nb-NO" sz="1100" dirty="0"/>
              <a:t>Et passivhus er et hus som bruker lite energi til oppvarming sammenlignet med vanlige hus. Det er med andre ord veldig energieffektivt. For å kalles et passivhus må det tilfredsstille fire krav:</a:t>
            </a:r>
          </a:p>
          <a:p>
            <a:pPr marL="228600" indent="-228600">
              <a:buAutoNum type="arabicParenR"/>
            </a:pPr>
            <a:r>
              <a:rPr lang="nb-NO" sz="1100" dirty="0"/>
              <a:t>Lite varmetap.</a:t>
            </a:r>
          </a:p>
          <a:p>
            <a:pPr marL="228600" indent="-228600">
              <a:buAutoNum type="arabicParenR"/>
            </a:pPr>
            <a:r>
              <a:rPr lang="nb-NO" sz="1100" dirty="0"/>
              <a:t>Lite oppvarmingsbehov.</a:t>
            </a:r>
          </a:p>
          <a:p>
            <a:pPr marL="228600" indent="-228600">
              <a:buAutoNum type="arabicParenR"/>
            </a:pPr>
            <a:r>
              <a:rPr lang="nb-NO" sz="1100" dirty="0"/>
              <a:t>Minst halvparten av varmtvannet skal varmes opp uten bruk av strøm eller fossile brensler.</a:t>
            </a:r>
          </a:p>
          <a:p>
            <a:pPr marL="228600" indent="-228600">
              <a:buAutoNum type="arabicParenR"/>
            </a:pPr>
            <a:r>
              <a:rPr lang="nb-NO" sz="1100" dirty="0"/>
              <a:t>Ventilasjonsanlegget og materialene må være energieffektive.</a:t>
            </a:r>
          </a:p>
        </p:txBody>
      </p:sp>
      <p:sp>
        <p:nvSpPr>
          <p:cNvPr id="49" name="TekstSylinder 48">
            <a:extLst>
              <a:ext uri="{FF2B5EF4-FFF2-40B4-BE49-F238E27FC236}">
                <a16:creationId xmlns:a16="http://schemas.microsoft.com/office/drawing/2014/main" id="{2075F15F-BC6A-4ACE-9FE0-063CF2BC7527}"/>
              </a:ext>
            </a:extLst>
          </p:cNvPr>
          <p:cNvSpPr txBox="1"/>
          <p:nvPr/>
        </p:nvSpPr>
        <p:spPr>
          <a:xfrm>
            <a:off x="2738500" y="5784812"/>
            <a:ext cx="3470073" cy="1123384"/>
          </a:xfrm>
          <a:prstGeom prst="rect">
            <a:avLst/>
          </a:prstGeom>
          <a:noFill/>
          <a:ln>
            <a:noFill/>
          </a:ln>
        </p:spPr>
        <p:txBody>
          <a:bodyPr wrap="square" rtlCol="0">
            <a:spAutoFit/>
          </a:bodyPr>
          <a:lstStyle/>
          <a:p>
            <a:r>
              <a:rPr lang="nb-NO" sz="1100" b="1" dirty="0"/>
              <a:t>Snakk om</a:t>
            </a:r>
          </a:p>
          <a:p>
            <a:endParaRPr lang="nb-NO" sz="400" dirty="0"/>
          </a:p>
          <a:p>
            <a:r>
              <a:rPr lang="nb-NO" sz="1100" dirty="0"/>
              <a:t>Hvilken funksjon kan disse forskjellige materialene ha?</a:t>
            </a:r>
          </a:p>
          <a:p>
            <a:endParaRPr lang="nb-NO" sz="400" dirty="0"/>
          </a:p>
          <a:p>
            <a:r>
              <a:rPr lang="nb-NO" sz="1100" dirty="0"/>
              <a:t>Er det noen som isolerer bedre enn andre?</a:t>
            </a:r>
          </a:p>
          <a:p>
            <a:endParaRPr lang="nb-NO" sz="400" dirty="0"/>
          </a:p>
          <a:p>
            <a:r>
              <a:rPr lang="nb-NO" sz="1100" dirty="0"/>
              <a:t>Er det noen andre grunner til å bruke disse materialene i et energieffektivt hus enn varmeledningsevne?</a:t>
            </a:r>
          </a:p>
        </p:txBody>
      </p:sp>
      <p:sp>
        <p:nvSpPr>
          <p:cNvPr id="54" name="TekstSylinder 53">
            <a:extLst>
              <a:ext uri="{FF2B5EF4-FFF2-40B4-BE49-F238E27FC236}">
                <a16:creationId xmlns:a16="http://schemas.microsoft.com/office/drawing/2014/main" id="{5D5BF4EC-6C80-4FE7-875F-178185EB115E}"/>
              </a:ext>
            </a:extLst>
          </p:cNvPr>
          <p:cNvSpPr txBox="1"/>
          <p:nvPr/>
        </p:nvSpPr>
        <p:spPr>
          <a:xfrm>
            <a:off x="398007" y="893010"/>
            <a:ext cx="6022320" cy="938719"/>
          </a:xfrm>
          <a:prstGeom prst="rect">
            <a:avLst/>
          </a:prstGeom>
          <a:noFill/>
        </p:spPr>
        <p:txBody>
          <a:bodyPr wrap="square" rtlCol="0">
            <a:spAutoFit/>
          </a:bodyPr>
          <a:lstStyle/>
          <a:p>
            <a:r>
              <a:rPr lang="nb-NO" sz="1100" dirty="0"/>
              <a:t>Varme er energi som blir overført fordi noen ting har forskjellig temperatur. Ingen gjenstander kan inneholde varme, det er kun noe som kan bli overført fra et system til et annet. Et slikt system med høy temperatur kan for eksempel være deg selv, og et system med lavere temperatur kan være lufta rundt deg. Da vil det bli overført varme fra deg til lufta rundt deg. Som oftest ønsker vi ikke å overføre så mye varme, da minker temperaturen vår og vi fryser. Da kan vi sørge for å bruke en form for</a:t>
            </a:r>
          </a:p>
        </p:txBody>
      </p:sp>
      <p:sp>
        <p:nvSpPr>
          <p:cNvPr id="58" name="TekstSylinder 57">
            <a:extLst>
              <a:ext uri="{FF2B5EF4-FFF2-40B4-BE49-F238E27FC236}">
                <a16:creationId xmlns:a16="http://schemas.microsoft.com/office/drawing/2014/main" id="{CF0CFCE7-8B74-48AD-85DE-059799298661}"/>
              </a:ext>
            </a:extLst>
          </p:cNvPr>
          <p:cNvSpPr txBox="1"/>
          <p:nvPr/>
        </p:nvSpPr>
        <p:spPr>
          <a:xfrm>
            <a:off x="357278" y="8369972"/>
            <a:ext cx="6022320" cy="1338828"/>
          </a:xfrm>
          <a:prstGeom prst="rect">
            <a:avLst/>
          </a:prstGeom>
          <a:noFill/>
        </p:spPr>
        <p:txBody>
          <a:bodyPr wrap="square" rtlCol="0">
            <a:spAutoFit/>
          </a:bodyPr>
          <a:lstStyle/>
          <a:p>
            <a:r>
              <a:rPr lang="nb-NO" sz="1100" b="1" dirty="0"/>
              <a:t>Energiproduksjon</a:t>
            </a:r>
          </a:p>
          <a:p>
            <a:endParaRPr lang="nb-NO" sz="400" b="1" dirty="0"/>
          </a:p>
          <a:p>
            <a:r>
              <a:rPr lang="nb-NO" sz="1100" dirty="0"/>
              <a:t>Siden energi ikke kan oppstå eller forsvinne, bare omdannes til andre typer energi, så er all elektrisitetsproduksjon egentlig bare en omforming. Ved vannkraft omgjøres stillingsenergien til vannet til elektrisitet, ved vindkraft omgjøres bevegelsesenergien til lufta (vinden) til elektrisitet. For fossile brensler er det kjemisk energi som omgjøres til elektrisitet eller varme, men da frigis det store mengder CO</a:t>
            </a:r>
            <a:r>
              <a:rPr lang="nb-NO" sz="1100" baseline="-25000" dirty="0"/>
              <a:t>2</a:t>
            </a:r>
            <a:r>
              <a:rPr lang="nb-NO" sz="1100" dirty="0"/>
              <a:t>. Dette fører til globale klimaendringer. Dersom vi klarer å bruke mindre energi, blant annet ved å ha mest mulig energieffektive hus, vil vi kunne redusere våre CO</a:t>
            </a:r>
            <a:r>
              <a:rPr lang="nb-NO" sz="1100" baseline="-25000" dirty="0"/>
              <a:t>2</a:t>
            </a:r>
            <a:r>
              <a:rPr lang="nb-NO" sz="1100" dirty="0"/>
              <a:t>-utslipp. </a:t>
            </a:r>
          </a:p>
        </p:txBody>
      </p:sp>
      <p:sp>
        <p:nvSpPr>
          <p:cNvPr id="61" name="TekstSylinder 60">
            <a:extLst>
              <a:ext uri="{FF2B5EF4-FFF2-40B4-BE49-F238E27FC236}">
                <a16:creationId xmlns:a16="http://schemas.microsoft.com/office/drawing/2014/main" id="{F66EEE5A-037F-48FB-B443-99DAAA4715FE}"/>
              </a:ext>
            </a:extLst>
          </p:cNvPr>
          <p:cNvSpPr txBox="1"/>
          <p:nvPr/>
        </p:nvSpPr>
        <p:spPr>
          <a:xfrm>
            <a:off x="397711" y="3265662"/>
            <a:ext cx="5974618" cy="600164"/>
          </a:xfrm>
          <a:prstGeom prst="rect">
            <a:avLst/>
          </a:prstGeom>
          <a:noFill/>
        </p:spPr>
        <p:txBody>
          <a:bodyPr wrap="square" rtlCol="0">
            <a:spAutoFit/>
          </a:bodyPr>
          <a:lstStyle/>
          <a:p>
            <a:r>
              <a:rPr lang="nb-NO" sz="1100" dirty="0"/>
              <a:t>Hvor gode varmeisolatorer materialer er, henger sammen med deres varmeledningsevne. Varme-ledningsevnen sier noe om hvor godt et materiale leder varme. Dersom et materiale har god varme-ledningsevne, er det en dårlig varmeisolator.</a:t>
            </a:r>
          </a:p>
        </p:txBody>
      </p:sp>
      <p:sp>
        <p:nvSpPr>
          <p:cNvPr id="63" name="Rektangel 62">
            <a:extLst>
              <a:ext uri="{FF2B5EF4-FFF2-40B4-BE49-F238E27FC236}">
                <a16:creationId xmlns:a16="http://schemas.microsoft.com/office/drawing/2014/main" id="{A58E7784-F69C-4CAA-AF0C-5FFA27DC88E7}"/>
              </a:ext>
            </a:extLst>
          </p:cNvPr>
          <p:cNvSpPr/>
          <p:nvPr/>
        </p:nvSpPr>
        <p:spPr>
          <a:xfrm>
            <a:off x="5415026" y="5355744"/>
            <a:ext cx="777732"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dirty="0">
                <a:solidFill>
                  <a:prstClr val="black"/>
                </a:solidFill>
                <a:latin typeface="Calibri" panose="020F0502020204030204"/>
              </a:rPr>
              <a:t>Garn</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Rektangel 63">
            <a:extLst>
              <a:ext uri="{FF2B5EF4-FFF2-40B4-BE49-F238E27FC236}">
                <a16:creationId xmlns:a16="http://schemas.microsoft.com/office/drawing/2014/main" id="{58CEAB45-0020-4EC0-9638-F8EB3893C0D1}"/>
              </a:ext>
            </a:extLst>
          </p:cNvPr>
          <p:cNvSpPr/>
          <p:nvPr/>
        </p:nvSpPr>
        <p:spPr>
          <a:xfrm>
            <a:off x="802072" y="6636302"/>
            <a:ext cx="477671"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dirty="0">
                <a:solidFill>
                  <a:prstClr val="black"/>
                </a:solidFill>
                <a:latin typeface="Calibri" panose="020F0502020204030204"/>
              </a:rPr>
              <a:t>Plast</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ktangel 64">
            <a:extLst>
              <a:ext uri="{FF2B5EF4-FFF2-40B4-BE49-F238E27FC236}">
                <a16:creationId xmlns:a16="http://schemas.microsoft.com/office/drawing/2014/main" id="{AB4F4856-7A1E-4D6E-A8D8-3B31D29405C1}"/>
              </a:ext>
            </a:extLst>
          </p:cNvPr>
          <p:cNvSpPr/>
          <p:nvPr/>
        </p:nvSpPr>
        <p:spPr>
          <a:xfrm>
            <a:off x="1708476" y="6636302"/>
            <a:ext cx="777732"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Kakelys</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TekstSylinder 61">
            <a:extLst>
              <a:ext uri="{FF2B5EF4-FFF2-40B4-BE49-F238E27FC236}">
                <a16:creationId xmlns:a16="http://schemas.microsoft.com/office/drawing/2014/main" id="{8B7E38A0-F39F-4522-B604-DF9BBAEAC052}"/>
              </a:ext>
            </a:extLst>
          </p:cNvPr>
          <p:cNvSpPr txBox="1"/>
          <p:nvPr/>
        </p:nvSpPr>
        <p:spPr>
          <a:xfrm>
            <a:off x="3882325" y="3781955"/>
            <a:ext cx="2474506" cy="600164"/>
          </a:xfrm>
          <a:prstGeom prst="rect">
            <a:avLst/>
          </a:prstGeom>
          <a:noFill/>
          <a:ln>
            <a:solidFill>
              <a:schemeClr val="tx1"/>
            </a:solidFill>
          </a:ln>
        </p:spPr>
        <p:txBody>
          <a:bodyPr wrap="square" rtlCol="0">
            <a:spAutoFit/>
          </a:bodyPr>
          <a:lstStyle/>
          <a:p>
            <a:r>
              <a:rPr lang="nb-NO" sz="1100" b="1" dirty="0"/>
              <a:t>Snakk om</a:t>
            </a:r>
          </a:p>
          <a:p>
            <a:r>
              <a:rPr lang="nb-NO" sz="1100" dirty="0"/>
              <a:t>Har du hørt om leder og isolator i andre sammenhenger enn varmeledning?</a:t>
            </a:r>
          </a:p>
        </p:txBody>
      </p:sp>
      <p:sp>
        <p:nvSpPr>
          <p:cNvPr id="66" name="TekstSylinder 65">
            <a:extLst>
              <a:ext uri="{FF2B5EF4-FFF2-40B4-BE49-F238E27FC236}">
                <a16:creationId xmlns:a16="http://schemas.microsoft.com/office/drawing/2014/main" id="{68AA1A06-2D5C-46C5-BD28-986F1CD8D8DC}"/>
              </a:ext>
            </a:extLst>
          </p:cNvPr>
          <p:cNvSpPr txBox="1"/>
          <p:nvPr/>
        </p:nvSpPr>
        <p:spPr>
          <a:xfrm>
            <a:off x="397415" y="3819198"/>
            <a:ext cx="3347580" cy="600164"/>
          </a:xfrm>
          <a:prstGeom prst="rect">
            <a:avLst/>
          </a:prstGeom>
          <a:noFill/>
        </p:spPr>
        <p:txBody>
          <a:bodyPr wrap="square" rtlCol="0">
            <a:spAutoFit/>
          </a:bodyPr>
          <a:lstStyle/>
          <a:p>
            <a:r>
              <a:rPr lang="nb-NO" sz="1100" dirty="0"/>
              <a:t>I en termos er hele poenget å sørge for at minst mulig varme slipper ut til omgivelsene. Vanligvis består termoser i hovedsak av glass, plast og stål.</a:t>
            </a:r>
            <a:endParaRPr lang="nb-NO" sz="400" dirty="0"/>
          </a:p>
        </p:txBody>
      </p:sp>
      <p:sp>
        <p:nvSpPr>
          <p:cNvPr id="67" name="Rektangel 66">
            <a:extLst>
              <a:ext uri="{FF2B5EF4-FFF2-40B4-BE49-F238E27FC236}">
                <a16:creationId xmlns:a16="http://schemas.microsoft.com/office/drawing/2014/main" id="{D543CB0D-CFCB-43E0-A225-9A62A3E7C0C6}"/>
              </a:ext>
            </a:extLst>
          </p:cNvPr>
          <p:cNvSpPr/>
          <p:nvPr/>
        </p:nvSpPr>
        <p:spPr>
          <a:xfrm>
            <a:off x="477296" y="4549163"/>
            <a:ext cx="5902302" cy="2435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lysbildenummer 3">
            <a:extLst>
              <a:ext uri="{FF2B5EF4-FFF2-40B4-BE49-F238E27FC236}">
                <a16:creationId xmlns:a16="http://schemas.microsoft.com/office/drawing/2014/main" id="{5B8F8F24-16ED-4EE0-9004-A8785441F32E}"/>
              </a:ext>
            </a:extLst>
          </p:cNvPr>
          <p:cNvSpPr>
            <a:spLocks noGrp="1"/>
          </p:cNvSpPr>
          <p:nvPr>
            <p:ph type="sldNum" sz="quarter" idx="12"/>
          </p:nvPr>
        </p:nvSpPr>
        <p:spPr>
          <a:xfrm>
            <a:off x="4970778" y="9326078"/>
            <a:ext cx="1543050" cy="527403"/>
          </a:xfrm>
        </p:spPr>
        <p:txBody>
          <a:bodyPr/>
          <a:lstStyle/>
          <a:p>
            <a:fld id="{8BCDA449-1FD9-4B7A-9E85-B244E6DC9C56}" type="slidenum">
              <a:rPr lang="nb-NO" smtClean="0"/>
              <a:t>1</a:t>
            </a:fld>
            <a:endParaRPr lang="nb-NO"/>
          </a:p>
        </p:txBody>
      </p:sp>
      <p:pic>
        <p:nvPicPr>
          <p:cNvPr id="22" name="Bilde 21" descr="Et bilde som inneholder vann, drikkevarer, flaske&#10;&#10;Automatisk generert beskrivelse">
            <a:extLst>
              <a:ext uri="{FF2B5EF4-FFF2-40B4-BE49-F238E27FC236}">
                <a16:creationId xmlns:a16="http://schemas.microsoft.com/office/drawing/2014/main" id="{02DE8136-12B0-4735-B5FF-3257FBFF87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874" y="5617354"/>
            <a:ext cx="777731" cy="1095395"/>
          </a:xfrm>
          <a:prstGeom prst="rect">
            <a:avLst/>
          </a:prstGeom>
        </p:spPr>
      </p:pic>
      <p:pic>
        <p:nvPicPr>
          <p:cNvPr id="24" name="Bilde 23" descr="Et bilde som inneholder klær, bukse, slips&#10;&#10;Automatisk generert beskrivelse">
            <a:extLst>
              <a:ext uri="{FF2B5EF4-FFF2-40B4-BE49-F238E27FC236}">
                <a16:creationId xmlns:a16="http://schemas.microsoft.com/office/drawing/2014/main" id="{8E4D34FA-7383-414E-83A8-369A2710E7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1736" y="5711735"/>
            <a:ext cx="246596" cy="1025447"/>
          </a:xfrm>
          <a:prstGeom prst="rect">
            <a:avLst/>
          </a:prstGeom>
        </p:spPr>
      </p:pic>
      <p:pic>
        <p:nvPicPr>
          <p:cNvPr id="39" name="Bilde 38">
            <a:extLst>
              <a:ext uri="{FF2B5EF4-FFF2-40B4-BE49-F238E27FC236}">
                <a16:creationId xmlns:a16="http://schemas.microsoft.com/office/drawing/2014/main" id="{C6D3C1D6-1F66-494E-BB9D-874F0E0954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608" y="4657734"/>
            <a:ext cx="1036236" cy="744017"/>
          </a:xfrm>
          <a:prstGeom prst="rect">
            <a:avLst/>
          </a:prstGeom>
        </p:spPr>
      </p:pic>
      <p:pic>
        <p:nvPicPr>
          <p:cNvPr id="41" name="Bilde 40" descr="Et bilde som inneholder kjevle&#10;&#10;Automatisk generert beskrivelse">
            <a:extLst>
              <a:ext uri="{FF2B5EF4-FFF2-40B4-BE49-F238E27FC236}">
                <a16:creationId xmlns:a16="http://schemas.microsoft.com/office/drawing/2014/main" id="{61FC4AA9-975D-4379-8309-5CD1DC8DD0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9945" y="4675257"/>
            <a:ext cx="1067729" cy="708972"/>
          </a:xfrm>
          <a:prstGeom prst="rect">
            <a:avLst/>
          </a:prstGeom>
        </p:spPr>
      </p:pic>
      <p:sp>
        <p:nvSpPr>
          <p:cNvPr id="25" name="TekstSylinder 24">
            <a:extLst>
              <a:ext uri="{FF2B5EF4-FFF2-40B4-BE49-F238E27FC236}">
                <a16:creationId xmlns:a16="http://schemas.microsoft.com/office/drawing/2014/main" id="{2BB3E479-ADCC-47AA-B38E-98B964B6BD80}"/>
              </a:ext>
            </a:extLst>
          </p:cNvPr>
          <p:cNvSpPr txBox="1"/>
          <p:nvPr/>
        </p:nvSpPr>
        <p:spPr>
          <a:xfrm>
            <a:off x="374514" y="8161554"/>
            <a:ext cx="1314450" cy="153888"/>
          </a:xfrm>
          <a:prstGeom prst="rect">
            <a:avLst/>
          </a:prstGeom>
          <a:noFill/>
        </p:spPr>
        <p:txBody>
          <a:bodyPr wrap="square" rtlCol="0">
            <a:spAutoFit/>
          </a:bodyPr>
          <a:lstStyle/>
          <a:p>
            <a:r>
              <a:rPr lang="en-US" sz="400" b="0" i="0" dirty="0" err="1">
                <a:effectLst/>
                <a:latin typeface="Roboto" panose="02000000000000000000" pitchFamily="2" charset="0"/>
              </a:rPr>
              <a:t>Foto</a:t>
            </a:r>
            <a:r>
              <a:rPr lang="en-US" sz="400" b="0" i="0" dirty="0">
                <a:effectLst/>
                <a:latin typeface="Roboto" panose="02000000000000000000" pitchFamily="2" charset="0"/>
              </a:rPr>
              <a:t>: Takako Picture Lab / Shutterstock.com</a:t>
            </a:r>
            <a:endParaRPr lang="nb-NO" sz="400" dirty="0"/>
          </a:p>
        </p:txBody>
      </p:sp>
      <p:pic>
        <p:nvPicPr>
          <p:cNvPr id="27" name="Bilde 26" descr="Et bilde som inneholder utendørs, bygning&#10;&#10;Automatisk generert beskrivelse">
            <a:extLst>
              <a:ext uri="{FF2B5EF4-FFF2-40B4-BE49-F238E27FC236}">
                <a16:creationId xmlns:a16="http://schemas.microsoft.com/office/drawing/2014/main" id="{F74E1494-A877-4674-881B-544FE950D6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296" y="7149292"/>
            <a:ext cx="1529097" cy="1012262"/>
          </a:xfrm>
          <a:prstGeom prst="rect">
            <a:avLst/>
          </a:prstGeom>
        </p:spPr>
      </p:pic>
    </p:spTree>
    <p:extLst>
      <p:ext uri="{BB962C8B-B14F-4D97-AF65-F5344CB8AC3E}">
        <p14:creationId xmlns:p14="http://schemas.microsoft.com/office/powerpoint/2010/main" val="181829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FFCF92-8D56-4568-AB37-B1A2210634CC}"/>
              </a:ext>
            </a:extLst>
          </p:cNvPr>
          <p:cNvSpPr>
            <a:spLocks noGrp="1"/>
          </p:cNvSpPr>
          <p:nvPr>
            <p:ph type="title"/>
          </p:nvPr>
        </p:nvSpPr>
        <p:spPr>
          <a:xfrm>
            <a:off x="480722" y="163430"/>
            <a:ext cx="5915025" cy="782780"/>
          </a:xfrm>
        </p:spPr>
        <p:txBody>
          <a:bodyPr>
            <a:normAutofit fontScale="90000"/>
          </a:bodyPr>
          <a:lstStyle/>
          <a:p>
            <a:r>
              <a:rPr lang="nb-NO" dirty="0"/>
              <a:t>Lag et energieffektivt hus</a:t>
            </a:r>
            <a:br>
              <a:rPr lang="nb-NO" dirty="0"/>
            </a:br>
            <a:r>
              <a:rPr lang="nb-NO" sz="1800" dirty="0"/>
              <a:t>- mål temperaturen med radiostyrt </a:t>
            </a:r>
            <a:r>
              <a:rPr lang="nb-NO" sz="1800" dirty="0" err="1"/>
              <a:t>micro:bit</a:t>
            </a:r>
            <a:endParaRPr lang="nb-NO" dirty="0"/>
          </a:p>
        </p:txBody>
      </p:sp>
      <p:sp>
        <p:nvSpPr>
          <p:cNvPr id="20" name="TekstSylinder 19">
            <a:extLst>
              <a:ext uri="{FF2B5EF4-FFF2-40B4-BE49-F238E27FC236}">
                <a16:creationId xmlns:a16="http://schemas.microsoft.com/office/drawing/2014/main" id="{8B025384-BE2D-42A8-A7EE-9C946187E21E}"/>
              </a:ext>
            </a:extLst>
          </p:cNvPr>
          <p:cNvSpPr txBox="1"/>
          <p:nvPr/>
        </p:nvSpPr>
        <p:spPr>
          <a:xfrm>
            <a:off x="458319" y="6311337"/>
            <a:ext cx="580601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4:</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Test hvor mye temperaturen endrer seg</a:t>
            </a:r>
            <a:r>
              <a:rPr lang="nb-NO" sz="1100" dirty="0">
                <a:solidFill>
                  <a:prstClr val="black"/>
                </a:solidFill>
                <a:latin typeface="Calibri" panose="020F0502020204030204"/>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5:</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Sammenlign resultatene med andre i klassen. Fikk noen andre mindre temperaturnedgang?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6:</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Gå tilbake til de andre fasene for å gjøre planlagte forbedringer.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7:</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Gjennomfør de siste målingene og dokumenter prosessen på en valgfri måte.</a:t>
            </a:r>
          </a:p>
        </p:txBody>
      </p:sp>
      <p:sp>
        <p:nvSpPr>
          <p:cNvPr id="33" name="TekstSylinder 32">
            <a:extLst>
              <a:ext uri="{FF2B5EF4-FFF2-40B4-BE49-F238E27FC236}">
                <a16:creationId xmlns:a16="http://schemas.microsoft.com/office/drawing/2014/main" id="{98CAB480-F830-485A-87BD-645F07E11710}"/>
              </a:ext>
            </a:extLst>
          </p:cNvPr>
          <p:cNvSpPr txBox="1"/>
          <p:nvPr/>
        </p:nvSpPr>
        <p:spPr>
          <a:xfrm>
            <a:off x="212430" y="7073943"/>
            <a:ext cx="6549252" cy="369332"/>
          </a:xfrm>
          <a:prstGeom prst="rect">
            <a:avLst/>
          </a:prstGeom>
          <a:noFill/>
        </p:spPr>
        <p:txBody>
          <a:bodyPr wrap="square" rtlCol="0">
            <a:spAutoFit/>
          </a:bodyPr>
          <a:lstStyle/>
          <a:p>
            <a:r>
              <a:rPr lang="nb-NO" dirty="0"/>
              <a:t>______________________________________________________</a:t>
            </a:r>
          </a:p>
        </p:txBody>
      </p:sp>
      <p:sp>
        <p:nvSpPr>
          <p:cNvPr id="13" name="Rektangel 12">
            <a:extLst>
              <a:ext uri="{FF2B5EF4-FFF2-40B4-BE49-F238E27FC236}">
                <a16:creationId xmlns:a16="http://schemas.microsoft.com/office/drawing/2014/main" id="{91876C61-7EFC-4561-AA1D-DEAF61BCAC82}"/>
              </a:ext>
            </a:extLst>
          </p:cNvPr>
          <p:cNvSpPr/>
          <p:nvPr/>
        </p:nvSpPr>
        <p:spPr>
          <a:xfrm>
            <a:off x="459945" y="1863650"/>
            <a:ext cx="3647520" cy="2139047"/>
          </a:xfrm>
          <a:prstGeom prst="rect">
            <a:avLst/>
          </a:prstGeom>
        </p:spPr>
        <p:txBody>
          <a:bodyPr wrap="square">
            <a:spAutoFit/>
          </a:bodyPr>
          <a:lstStyle/>
          <a:p>
            <a:pPr>
              <a:defRPr/>
            </a:pPr>
            <a:r>
              <a:rPr lang="nb-NO" sz="1100" b="1" dirty="0">
                <a:solidFill>
                  <a:prstClr val="black"/>
                </a:solidFill>
              </a:rPr>
              <a:t>Fase 1: </a:t>
            </a:r>
            <a:r>
              <a:rPr lang="nb-NO" sz="1100" dirty="0">
                <a:solidFill>
                  <a:prstClr val="black"/>
                </a:solidFill>
              </a:rPr>
              <a:t>Hvordan virker et energieffektivt hus? Dere kan undersøke litt mer om teorien bak passivhus.</a:t>
            </a:r>
          </a:p>
          <a:p>
            <a:pPr>
              <a:defRPr/>
            </a:pPr>
            <a:endParaRPr lang="nb-NO" sz="400" dirty="0">
              <a:solidFill>
                <a:prstClr val="black"/>
              </a:solidFill>
            </a:endParaRPr>
          </a:p>
          <a:p>
            <a:pPr lvl="0">
              <a:defRPr/>
            </a:pPr>
            <a:r>
              <a:rPr lang="nb-NO" sz="1100" b="1" dirty="0">
                <a:solidFill>
                  <a:prstClr val="black"/>
                </a:solidFill>
              </a:rPr>
              <a:t>Fase 2: </a:t>
            </a:r>
            <a:r>
              <a:rPr lang="nb-NO" sz="1100" dirty="0">
                <a:solidFill>
                  <a:prstClr val="black"/>
                </a:solidFill>
              </a:rPr>
              <a:t>Det er viktig at dere er åpne for alle slags ideer og ikke er for kritiske, da kan nyttige forslag bli avfeid for tidlig.</a:t>
            </a:r>
          </a:p>
          <a:p>
            <a:pPr lvl="0">
              <a:defRPr/>
            </a:pPr>
            <a:endParaRPr lang="nb-NO" sz="400" dirty="0">
              <a:solidFill>
                <a:prstClr val="black"/>
              </a:solidFill>
            </a:endParaRPr>
          </a:p>
          <a:p>
            <a:pPr marL="342900" lvl="0" indent="-342900">
              <a:buFont typeface="+mj-lt"/>
              <a:buAutoNum type="arabicPeriod"/>
              <a:defRPr/>
            </a:pPr>
            <a:r>
              <a:rPr lang="nb-NO" sz="1100" dirty="0">
                <a:solidFill>
                  <a:prstClr val="black"/>
                </a:solidFill>
              </a:rPr>
              <a:t>Tenk selv først og tegn skisser fra forskjellige vinkler.</a:t>
            </a:r>
          </a:p>
          <a:p>
            <a:pPr marL="342900" lvl="0" indent="-342900">
              <a:buFont typeface="+mj-lt"/>
              <a:buAutoNum type="arabicPeriod"/>
              <a:defRPr/>
            </a:pPr>
            <a:r>
              <a:rPr lang="nb-NO" sz="1100" dirty="0">
                <a:solidFill>
                  <a:prstClr val="black"/>
                </a:solidFill>
              </a:rPr>
              <a:t>Forklar ideen din for de andre på gruppa. Bruk gjerne skissene i forklaringen.</a:t>
            </a:r>
          </a:p>
          <a:p>
            <a:pPr marL="342900" lvl="0" indent="-342900">
              <a:buFont typeface="+mj-lt"/>
              <a:buAutoNum type="arabicPeriod"/>
              <a:defRPr/>
            </a:pPr>
            <a:r>
              <a:rPr lang="nb-NO" sz="1100" dirty="0">
                <a:solidFill>
                  <a:prstClr val="black"/>
                </a:solidFill>
              </a:rPr>
              <a:t>Hele gruppa diskuterer de ulike ideene, og lager en felles hypotese for bygging.</a:t>
            </a:r>
          </a:p>
          <a:p>
            <a:pPr lvl="0">
              <a:defRPr/>
            </a:pPr>
            <a:endParaRPr lang="nb-NO" sz="400" dirty="0">
              <a:solidFill>
                <a:prstClr val="black"/>
              </a:solidFill>
            </a:endParaRPr>
          </a:p>
          <a:p>
            <a:pPr>
              <a:defRPr/>
            </a:pPr>
            <a:r>
              <a:rPr lang="nb-NO" sz="1100" b="1" dirty="0">
                <a:solidFill>
                  <a:prstClr val="black"/>
                </a:solidFill>
              </a:rPr>
              <a:t>Fase 3: </a:t>
            </a:r>
            <a:r>
              <a:rPr lang="nb-NO" sz="1100" dirty="0">
                <a:solidFill>
                  <a:prstClr val="black"/>
                </a:solidFill>
              </a:rPr>
              <a:t>Gjennomfør planen deres for å lage huset og lag programmet for å måle temperaturen.  Se tips under.</a:t>
            </a:r>
          </a:p>
        </p:txBody>
      </p:sp>
      <p:sp>
        <p:nvSpPr>
          <p:cNvPr id="26" name="TekstSylinder 25">
            <a:extLst>
              <a:ext uri="{FF2B5EF4-FFF2-40B4-BE49-F238E27FC236}">
                <a16:creationId xmlns:a16="http://schemas.microsoft.com/office/drawing/2014/main" id="{E36EB0E9-599F-4063-8D6C-A35F3CCEC847}"/>
              </a:ext>
            </a:extLst>
          </p:cNvPr>
          <p:cNvSpPr txBox="1"/>
          <p:nvPr/>
        </p:nvSpPr>
        <p:spPr>
          <a:xfrm>
            <a:off x="511528" y="968581"/>
            <a:ext cx="5721483" cy="830997"/>
          </a:xfrm>
          <a:prstGeom prst="rect">
            <a:avLst/>
          </a:prstGeom>
          <a:noFill/>
          <a:ln>
            <a:solidFill>
              <a:schemeClr val="tx1"/>
            </a:solidFill>
          </a:ln>
        </p:spPr>
        <p:txBody>
          <a:bodyPr wrap="square" rtlCol="0">
            <a:spAutoFit/>
          </a:bodyPr>
          <a:lstStyle/>
          <a:p>
            <a:r>
              <a:rPr lang="nb-NO" sz="1100" b="1" dirty="0"/>
              <a:t>Oppgave </a:t>
            </a:r>
          </a:p>
          <a:p>
            <a:endParaRPr lang="nb-NO" sz="400" b="1" dirty="0"/>
          </a:p>
          <a:p>
            <a:r>
              <a:rPr lang="nb-NO" sz="1100" dirty="0"/>
              <a:t>Lag et mest mulig energieffektivt hus. Dere skal brenne ned ett </a:t>
            </a:r>
            <a:r>
              <a:rPr lang="nb-NO" sz="1100" dirty="0" err="1"/>
              <a:t>kakelys</a:t>
            </a:r>
            <a:r>
              <a:rPr lang="nb-NO" sz="1100" dirty="0"/>
              <a:t> inni huset og så måle hvordan temperaturen synker etterpå. Mål hvor mye temperaturen endrer seg på 60 minutter med å bruke en </a:t>
            </a:r>
            <a:r>
              <a:rPr lang="nb-NO" sz="1100" dirty="0" err="1"/>
              <a:t>micro:bit</a:t>
            </a:r>
            <a:r>
              <a:rPr lang="nb-NO" sz="1100" dirty="0"/>
              <a:t> inni huset som sender temperaturen til en annen </a:t>
            </a:r>
            <a:r>
              <a:rPr lang="nb-NO" sz="1100" dirty="0" err="1"/>
              <a:t>micro:bit</a:t>
            </a:r>
            <a:r>
              <a:rPr lang="nb-NO" sz="1100" dirty="0"/>
              <a:t>.</a:t>
            </a:r>
          </a:p>
        </p:txBody>
      </p:sp>
      <p:sp>
        <p:nvSpPr>
          <p:cNvPr id="23" name="Rektangel 22">
            <a:extLst>
              <a:ext uri="{FF2B5EF4-FFF2-40B4-BE49-F238E27FC236}">
                <a16:creationId xmlns:a16="http://schemas.microsoft.com/office/drawing/2014/main" id="{C3DFD62C-1109-4AD6-9B8B-9E7F85DC7D6E}"/>
              </a:ext>
            </a:extLst>
          </p:cNvPr>
          <p:cNvSpPr/>
          <p:nvPr/>
        </p:nvSpPr>
        <p:spPr>
          <a:xfrm>
            <a:off x="482035" y="7525314"/>
            <a:ext cx="3849082" cy="2154436"/>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b="1" dirty="0" err="1">
                <a:solidFill>
                  <a:prstClr val="black"/>
                </a:solidFill>
                <a:latin typeface="Calibri" panose="020F0502020204030204"/>
              </a:rPr>
              <a:t>Modelleringso</a:t>
            </a:r>
            <a:r>
              <a:rPr kumimoji="0" lang="nb-NO" sz="1100" b="1" i="0" u="none" strike="noStrike" kern="1200" cap="none" spc="0" normalizeH="0" baseline="0" noProof="0" dirty="0" err="1">
                <a:ln>
                  <a:noFill/>
                </a:ln>
                <a:solidFill>
                  <a:prstClr val="black"/>
                </a:solidFill>
                <a:effectLst/>
                <a:uLnTx/>
                <a:uFillTx/>
                <a:latin typeface="Calibri" panose="020F0502020204030204"/>
                <a:ea typeface="+mn-ea"/>
                <a:cs typeface="+mn-cs"/>
              </a:rPr>
              <a:t>ppgaver</a:t>
            </a:r>
            <a:endPar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Mål temperaturen hvert minutt i 30 minutter.</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Plott alle de målte verdiene</a:t>
            </a:r>
            <a:r>
              <a:rPr lang="nb-NO" sz="1100" dirty="0">
                <a:solidFill>
                  <a:prstClr val="black"/>
                </a:solidFill>
                <a:latin typeface="Calibri" panose="020F0502020204030204"/>
              </a:rPr>
              <a:t> i</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Geogebra</a:t>
            </a:r>
            <a:r>
              <a:rPr lang="nb-NO" sz="1100" dirty="0">
                <a:solidFill>
                  <a:prstClr val="black"/>
                </a:solidFill>
                <a:latin typeface="Calibri" panose="020F0502020204030204"/>
              </a:rPr>
              <a:t> eller med Python</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Finn en matematisk modell ved å foreta en regresjon for de målte dataene.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nb-NO" sz="400" dirty="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a:solidFill>
                  <a:prstClr val="black"/>
                </a:solidFill>
                <a:latin typeface="Calibri" panose="020F0502020204030204"/>
              </a:rPr>
              <a:t>Hvordan kan dere avgjøre hvilken modell som passer best?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nb-NO" sz="400" dirty="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a:solidFill>
                  <a:prstClr val="black"/>
                </a:solidFill>
              </a:rPr>
              <a:t>Passer modellen bra med målingene deres?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nb-NO" sz="400" dirty="0">
              <a:solidFill>
                <a:prstClr val="black"/>
              </a:solidFill>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a:solidFill>
                  <a:prstClr val="black"/>
                </a:solidFill>
              </a:rPr>
              <a:t>Hva kan gyldighetsområdet til modellen kan være? Begrunn svaret.</a:t>
            </a:r>
          </a:p>
        </p:txBody>
      </p:sp>
      <p:pic>
        <p:nvPicPr>
          <p:cNvPr id="5" name="Bilde 4">
            <a:extLst>
              <a:ext uri="{FF2B5EF4-FFF2-40B4-BE49-F238E27FC236}">
                <a16:creationId xmlns:a16="http://schemas.microsoft.com/office/drawing/2014/main" id="{A8FB7396-5956-4343-BDBC-4623217CDFF1}"/>
              </a:ext>
            </a:extLst>
          </p:cNvPr>
          <p:cNvPicPr>
            <a:picLocks noChangeAspect="1"/>
          </p:cNvPicPr>
          <p:nvPr/>
        </p:nvPicPr>
        <p:blipFill>
          <a:blip r:embed="rId2"/>
          <a:stretch>
            <a:fillRect/>
          </a:stretch>
        </p:blipFill>
        <p:spPr>
          <a:xfrm>
            <a:off x="4566839" y="7614782"/>
            <a:ext cx="1389142" cy="1997459"/>
          </a:xfrm>
          <a:prstGeom prst="rect">
            <a:avLst/>
          </a:prstGeom>
        </p:spPr>
      </p:pic>
      <p:sp>
        <p:nvSpPr>
          <p:cNvPr id="29" name="Rektangel: avrundede hjørner 28">
            <a:extLst>
              <a:ext uri="{FF2B5EF4-FFF2-40B4-BE49-F238E27FC236}">
                <a16:creationId xmlns:a16="http://schemas.microsoft.com/office/drawing/2014/main" id="{9003B575-C6B5-4C8F-A5DD-5174D6FB05CB}"/>
              </a:ext>
            </a:extLst>
          </p:cNvPr>
          <p:cNvSpPr/>
          <p:nvPr/>
        </p:nvSpPr>
        <p:spPr>
          <a:xfrm>
            <a:off x="393079" y="4093576"/>
            <a:ext cx="2831373" cy="208265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ktangel 29">
            <a:extLst>
              <a:ext uri="{FF2B5EF4-FFF2-40B4-BE49-F238E27FC236}">
                <a16:creationId xmlns:a16="http://schemas.microsoft.com/office/drawing/2014/main" id="{8151ACC5-CFC4-42E3-9A8E-41F280B6D82F}"/>
              </a:ext>
            </a:extLst>
          </p:cNvPr>
          <p:cNvSpPr/>
          <p:nvPr/>
        </p:nvSpPr>
        <p:spPr>
          <a:xfrm>
            <a:off x="516431" y="4218262"/>
            <a:ext cx="2708022" cy="6617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err="1">
                <a:ln>
                  <a:noFill/>
                </a:ln>
                <a:solidFill>
                  <a:prstClr val="black"/>
                </a:solidFill>
                <a:effectLst/>
                <a:uLnTx/>
                <a:uFillTx/>
                <a:latin typeface="Calibri" panose="020F0502020204030204"/>
                <a:ea typeface="+mn-ea"/>
                <a:cs typeface="+mn-cs"/>
              </a:rPr>
              <a:t>Micro:bit</a:t>
            </a: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 nummer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Lag et program som sender temperaturen ved å bruke følgende kommandoer:</a:t>
            </a:r>
          </a:p>
        </p:txBody>
      </p:sp>
      <p:pic>
        <p:nvPicPr>
          <p:cNvPr id="31" name="Bilde 30">
            <a:extLst>
              <a:ext uri="{FF2B5EF4-FFF2-40B4-BE49-F238E27FC236}">
                <a16:creationId xmlns:a16="http://schemas.microsoft.com/office/drawing/2014/main" id="{4EFB5D20-A5ED-4A1C-8021-598AFC59B37B}"/>
              </a:ext>
            </a:extLst>
          </p:cNvPr>
          <p:cNvPicPr>
            <a:picLocks noChangeAspect="1"/>
          </p:cNvPicPr>
          <p:nvPr/>
        </p:nvPicPr>
        <p:blipFill>
          <a:blip r:embed="rId3"/>
          <a:stretch>
            <a:fillRect/>
          </a:stretch>
        </p:blipFill>
        <p:spPr>
          <a:xfrm>
            <a:off x="1453857" y="5650238"/>
            <a:ext cx="1629842" cy="135270"/>
          </a:xfrm>
          <a:prstGeom prst="rect">
            <a:avLst/>
          </a:prstGeom>
        </p:spPr>
      </p:pic>
      <p:pic>
        <p:nvPicPr>
          <p:cNvPr id="34" name="Bilde 33">
            <a:extLst>
              <a:ext uri="{FF2B5EF4-FFF2-40B4-BE49-F238E27FC236}">
                <a16:creationId xmlns:a16="http://schemas.microsoft.com/office/drawing/2014/main" id="{D2CAE371-2C30-47F5-84E0-4E1E0F92A069}"/>
              </a:ext>
            </a:extLst>
          </p:cNvPr>
          <p:cNvPicPr>
            <a:picLocks noChangeAspect="1"/>
          </p:cNvPicPr>
          <p:nvPr/>
        </p:nvPicPr>
        <p:blipFill>
          <a:blip r:embed="rId4"/>
          <a:stretch>
            <a:fillRect/>
          </a:stretch>
        </p:blipFill>
        <p:spPr>
          <a:xfrm>
            <a:off x="2406291" y="5440075"/>
            <a:ext cx="743859" cy="139662"/>
          </a:xfrm>
          <a:prstGeom prst="rect">
            <a:avLst/>
          </a:prstGeom>
        </p:spPr>
      </p:pic>
      <p:pic>
        <p:nvPicPr>
          <p:cNvPr id="35" name="Bilde 34">
            <a:extLst>
              <a:ext uri="{FF2B5EF4-FFF2-40B4-BE49-F238E27FC236}">
                <a16:creationId xmlns:a16="http://schemas.microsoft.com/office/drawing/2014/main" id="{DDF142D9-032B-45B5-B3F2-8B37F6F6F0BD}"/>
              </a:ext>
            </a:extLst>
          </p:cNvPr>
          <p:cNvPicPr>
            <a:picLocks noChangeAspect="1"/>
          </p:cNvPicPr>
          <p:nvPr/>
        </p:nvPicPr>
        <p:blipFill>
          <a:blip r:embed="rId5"/>
          <a:stretch>
            <a:fillRect/>
          </a:stretch>
        </p:blipFill>
        <p:spPr>
          <a:xfrm>
            <a:off x="586168" y="5656930"/>
            <a:ext cx="707223" cy="134561"/>
          </a:xfrm>
          <a:prstGeom prst="rect">
            <a:avLst/>
          </a:prstGeom>
        </p:spPr>
      </p:pic>
      <p:pic>
        <p:nvPicPr>
          <p:cNvPr id="36" name="Bilde 35">
            <a:extLst>
              <a:ext uri="{FF2B5EF4-FFF2-40B4-BE49-F238E27FC236}">
                <a16:creationId xmlns:a16="http://schemas.microsoft.com/office/drawing/2014/main" id="{B6F02D55-5526-41BD-AAF8-2548B427FC35}"/>
              </a:ext>
            </a:extLst>
          </p:cNvPr>
          <p:cNvPicPr>
            <a:picLocks noChangeAspect="1"/>
          </p:cNvPicPr>
          <p:nvPr/>
        </p:nvPicPr>
        <p:blipFill>
          <a:blip r:embed="rId6"/>
          <a:stretch>
            <a:fillRect/>
          </a:stretch>
        </p:blipFill>
        <p:spPr>
          <a:xfrm>
            <a:off x="617313" y="5912610"/>
            <a:ext cx="868924" cy="139356"/>
          </a:xfrm>
          <a:prstGeom prst="rect">
            <a:avLst/>
          </a:prstGeom>
        </p:spPr>
      </p:pic>
      <p:pic>
        <p:nvPicPr>
          <p:cNvPr id="37" name="Bilde 36">
            <a:extLst>
              <a:ext uri="{FF2B5EF4-FFF2-40B4-BE49-F238E27FC236}">
                <a16:creationId xmlns:a16="http://schemas.microsoft.com/office/drawing/2014/main" id="{F951F102-F60C-4A76-A55D-85C0E1956885}"/>
              </a:ext>
            </a:extLst>
          </p:cNvPr>
          <p:cNvPicPr>
            <a:picLocks noChangeAspect="1"/>
          </p:cNvPicPr>
          <p:nvPr/>
        </p:nvPicPr>
        <p:blipFill>
          <a:blip r:embed="rId7"/>
          <a:stretch>
            <a:fillRect/>
          </a:stretch>
        </p:blipFill>
        <p:spPr>
          <a:xfrm>
            <a:off x="2012557" y="5004735"/>
            <a:ext cx="624245" cy="139917"/>
          </a:xfrm>
          <a:prstGeom prst="rect">
            <a:avLst/>
          </a:prstGeom>
        </p:spPr>
      </p:pic>
      <p:pic>
        <p:nvPicPr>
          <p:cNvPr id="38" name="Bilde 37">
            <a:extLst>
              <a:ext uri="{FF2B5EF4-FFF2-40B4-BE49-F238E27FC236}">
                <a16:creationId xmlns:a16="http://schemas.microsoft.com/office/drawing/2014/main" id="{8CCD1B57-1BD8-4ABE-8E9C-7E444916420B}"/>
              </a:ext>
            </a:extLst>
          </p:cNvPr>
          <p:cNvPicPr>
            <a:picLocks noChangeAspect="1"/>
          </p:cNvPicPr>
          <p:nvPr/>
        </p:nvPicPr>
        <p:blipFill>
          <a:blip r:embed="rId8"/>
          <a:stretch>
            <a:fillRect/>
          </a:stretch>
        </p:blipFill>
        <p:spPr>
          <a:xfrm>
            <a:off x="755968" y="5215322"/>
            <a:ext cx="1659865" cy="137984"/>
          </a:xfrm>
          <a:prstGeom prst="rect">
            <a:avLst/>
          </a:prstGeom>
        </p:spPr>
      </p:pic>
      <p:pic>
        <p:nvPicPr>
          <p:cNvPr id="39" name="Bilde 38">
            <a:extLst>
              <a:ext uri="{FF2B5EF4-FFF2-40B4-BE49-F238E27FC236}">
                <a16:creationId xmlns:a16="http://schemas.microsoft.com/office/drawing/2014/main" id="{347531F7-F0C4-4946-BCA7-32DAFC964538}"/>
              </a:ext>
            </a:extLst>
          </p:cNvPr>
          <p:cNvPicPr>
            <a:picLocks noChangeAspect="1"/>
          </p:cNvPicPr>
          <p:nvPr/>
        </p:nvPicPr>
        <p:blipFill>
          <a:blip r:embed="rId9"/>
          <a:stretch>
            <a:fillRect/>
          </a:stretch>
        </p:blipFill>
        <p:spPr>
          <a:xfrm>
            <a:off x="495766" y="4999102"/>
            <a:ext cx="1280632" cy="132748"/>
          </a:xfrm>
          <a:prstGeom prst="rect">
            <a:avLst/>
          </a:prstGeom>
        </p:spPr>
      </p:pic>
      <p:sp>
        <p:nvSpPr>
          <p:cNvPr id="40" name="Rektangel: avrundede hjørner 39">
            <a:extLst>
              <a:ext uri="{FF2B5EF4-FFF2-40B4-BE49-F238E27FC236}">
                <a16:creationId xmlns:a16="http://schemas.microsoft.com/office/drawing/2014/main" id="{81F1804C-1034-4EE6-9DCB-CDE023A2304C}"/>
              </a:ext>
            </a:extLst>
          </p:cNvPr>
          <p:cNvSpPr/>
          <p:nvPr/>
        </p:nvSpPr>
        <p:spPr>
          <a:xfrm>
            <a:off x="3628620" y="4093575"/>
            <a:ext cx="2831373" cy="208265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ktangel 40">
            <a:extLst>
              <a:ext uri="{FF2B5EF4-FFF2-40B4-BE49-F238E27FC236}">
                <a16:creationId xmlns:a16="http://schemas.microsoft.com/office/drawing/2014/main" id="{A6E5C09C-F44C-4F48-B211-0080F00091A3}"/>
              </a:ext>
            </a:extLst>
          </p:cNvPr>
          <p:cNvSpPr/>
          <p:nvPr/>
        </p:nvSpPr>
        <p:spPr>
          <a:xfrm>
            <a:off x="3786913" y="4190488"/>
            <a:ext cx="240295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err="1">
                <a:ln>
                  <a:noFill/>
                </a:ln>
                <a:solidFill>
                  <a:prstClr val="black"/>
                </a:solidFill>
                <a:effectLst/>
                <a:uLnTx/>
                <a:uFillTx/>
                <a:latin typeface="Calibri" panose="020F0502020204030204"/>
                <a:ea typeface="+mn-ea"/>
                <a:cs typeface="+mn-cs"/>
              </a:rPr>
              <a:t>Micro:bit</a:t>
            </a: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 nummer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Lag et program som mottar og skriver ut </a:t>
            </a:r>
            <a:r>
              <a:rPr lang="nb-NO" sz="1100" dirty="0">
                <a:solidFill>
                  <a:prstClr val="black"/>
                </a:solidFill>
                <a:latin typeface="Calibri" panose="020F0502020204030204"/>
              </a:rPr>
              <a:t>temperaturen</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ved å bruke følgende kommandoer:</a:t>
            </a:r>
          </a:p>
        </p:txBody>
      </p:sp>
      <p:pic>
        <p:nvPicPr>
          <p:cNvPr id="42" name="Bilde 41">
            <a:extLst>
              <a:ext uri="{FF2B5EF4-FFF2-40B4-BE49-F238E27FC236}">
                <a16:creationId xmlns:a16="http://schemas.microsoft.com/office/drawing/2014/main" id="{3ED08E1F-2747-41C6-9470-411A667F09B4}"/>
              </a:ext>
            </a:extLst>
          </p:cNvPr>
          <p:cNvPicPr>
            <a:picLocks noChangeAspect="1"/>
          </p:cNvPicPr>
          <p:nvPr/>
        </p:nvPicPr>
        <p:blipFill>
          <a:blip r:embed="rId3"/>
          <a:stretch>
            <a:fillRect/>
          </a:stretch>
        </p:blipFill>
        <p:spPr>
          <a:xfrm>
            <a:off x="4256605" y="5754282"/>
            <a:ext cx="1575402" cy="130752"/>
          </a:xfrm>
          <a:prstGeom prst="rect">
            <a:avLst/>
          </a:prstGeom>
        </p:spPr>
      </p:pic>
      <p:pic>
        <p:nvPicPr>
          <p:cNvPr id="43" name="Bilde 42">
            <a:extLst>
              <a:ext uri="{FF2B5EF4-FFF2-40B4-BE49-F238E27FC236}">
                <a16:creationId xmlns:a16="http://schemas.microsoft.com/office/drawing/2014/main" id="{4ED7F277-45F4-4B0F-A76F-A18163949893}"/>
              </a:ext>
            </a:extLst>
          </p:cNvPr>
          <p:cNvPicPr>
            <a:picLocks noChangeAspect="1"/>
          </p:cNvPicPr>
          <p:nvPr/>
        </p:nvPicPr>
        <p:blipFill>
          <a:blip r:embed="rId4"/>
          <a:stretch>
            <a:fillRect/>
          </a:stretch>
        </p:blipFill>
        <p:spPr>
          <a:xfrm>
            <a:off x="3858239" y="5542501"/>
            <a:ext cx="700692" cy="131558"/>
          </a:xfrm>
          <a:prstGeom prst="rect">
            <a:avLst/>
          </a:prstGeom>
        </p:spPr>
      </p:pic>
      <p:pic>
        <p:nvPicPr>
          <p:cNvPr id="44" name="Bilde 43">
            <a:extLst>
              <a:ext uri="{FF2B5EF4-FFF2-40B4-BE49-F238E27FC236}">
                <a16:creationId xmlns:a16="http://schemas.microsoft.com/office/drawing/2014/main" id="{D747AEE8-B2AF-4822-925A-FB6DC289FF9F}"/>
              </a:ext>
            </a:extLst>
          </p:cNvPr>
          <p:cNvPicPr>
            <a:picLocks noChangeAspect="1"/>
          </p:cNvPicPr>
          <p:nvPr/>
        </p:nvPicPr>
        <p:blipFill>
          <a:blip r:embed="rId10"/>
          <a:stretch>
            <a:fillRect/>
          </a:stretch>
        </p:blipFill>
        <p:spPr>
          <a:xfrm>
            <a:off x="5676156" y="5336827"/>
            <a:ext cx="502734" cy="133322"/>
          </a:xfrm>
          <a:prstGeom prst="rect">
            <a:avLst/>
          </a:prstGeom>
        </p:spPr>
      </p:pic>
      <p:pic>
        <p:nvPicPr>
          <p:cNvPr id="45" name="Bilde 44">
            <a:extLst>
              <a:ext uri="{FF2B5EF4-FFF2-40B4-BE49-F238E27FC236}">
                <a16:creationId xmlns:a16="http://schemas.microsoft.com/office/drawing/2014/main" id="{585EED33-A566-4ADC-AA62-8C850B9A914F}"/>
              </a:ext>
            </a:extLst>
          </p:cNvPr>
          <p:cNvPicPr>
            <a:picLocks noChangeAspect="1"/>
          </p:cNvPicPr>
          <p:nvPr/>
        </p:nvPicPr>
        <p:blipFill>
          <a:blip r:embed="rId5"/>
          <a:stretch>
            <a:fillRect/>
          </a:stretch>
        </p:blipFill>
        <p:spPr>
          <a:xfrm>
            <a:off x="5570233" y="5117523"/>
            <a:ext cx="700713" cy="133322"/>
          </a:xfrm>
          <a:prstGeom prst="rect">
            <a:avLst/>
          </a:prstGeom>
        </p:spPr>
      </p:pic>
      <p:pic>
        <p:nvPicPr>
          <p:cNvPr id="46" name="Bilde 45">
            <a:extLst>
              <a:ext uri="{FF2B5EF4-FFF2-40B4-BE49-F238E27FC236}">
                <a16:creationId xmlns:a16="http://schemas.microsoft.com/office/drawing/2014/main" id="{1E2FD447-5A62-4383-AD25-71A57D811248}"/>
              </a:ext>
            </a:extLst>
          </p:cNvPr>
          <p:cNvPicPr>
            <a:picLocks noChangeAspect="1"/>
          </p:cNvPicPr>
          <p:nvPr/>
        </p:nvPicPr>
        <p:blipFill>
          <a:blip r:embed="rId11"/>
          <a:stretch>
            <a:fillRect/>
          </a:stretch>
        </p:blipFill>
        <p:spPr>
          <a:xfrm>
            <a:off x="3751485" y="5117911"/>
            <a:ext cx="1635028" cy="126361"/>
          </a:xfrm>
          <a:prstGeom prst="rect">
            <a:avLst/>
          </a:prstGeom>
        </p:spPr>
      </p:pic>
      <p:pic>
        <p:nvPicPr>
          <p:cNvPr id="47" name="Bilde 46">
            <a:extLst>
              <a:ext uri="{FF2B5EF4-FFF2-40B4-BE49-F238E27FC236}">
                <a16:creationId xmlns:a16="http://schemas.microsoft.com/office/drawing/2014/main" id="{DCD89F84-EDC0-417E-A155-D18E5C40D119}"/>
              </a:ext>
            </a:extLst>
          </p:cNvPr>
          <p:cNvPicPr>
            <a:picLocks noChangeAspect="1"/>
          </p:cNvPicPr>
          <p:nvPr/>
        </p:nvPicPr>
        <p:blipFill>
          <a:blip r:embed="rId6"/>
          <a:stretch>
            <a:fillRect/>
          </a:stretch>
        </p:blipFill>
        <p:spPr>
          <a:xfrm>
            <a:off x="4604278" y="5332918"/>
            <a:ext cx="880056" cy="141141"/>
          </a:xfrm>
          <a:prstGeom prst="rect">
            <a:avLst/>
          </a:prstGeom>
        </p:spPr>
      </p:pic>
      <p:pic>
        <p:nvPicPr>
          <p:cNvPr id="48" name="Bilde 47">
            <a:extLst>
              <a:ext uri="{FF2B5EF4-FFF2-40B4-BE49-F238E27FC236}">
                <a16:creationId xmlns:a16="http://schemas.microsoft.com/office/drawing/2014/main" id="{51136CF1-79CE-4507-8E32-3DC410606A56}"/>
              </a:ext>
            </a:extLst>
          </p:cNvPr>
          <p:cNvPicPr>
            <a:picLocks noChangeAspect="1"/>
          </p:cNvPicPr>
          <p:nvPr/>
        </p:nvPicPr>
        <p:blipFill>
          <a:blip r:embed="rId7"/>
          <a:stretch>
            <a:fillRect/>
          </a:stretch>
        </p:blipFill>
        <p:spPr>
          <a:xfrm>
            <a:off x="3792487" y="5325388"/>
            <a:ext cx="624963" cy="140078"/>
          </a:xfrm>
          <a:prstGeom prst="rect">
            <a:avLst/>
          </a:prstGeom>
        </p:spPr>
      </p:pic>
      <p:pic>
        <p:nvPicPr>
          <p:cNvPr id="49" name="Bilde 48">
            <a:extLst>
              <a:ext uri="{FF2B5EF4-FFF2-40B4-BE49-F238E27FC236}">
                <a16:creationId xmlns:a16="http://schemas.microsoft.com/office/drawing/2014/main" id="{4FA86A46-4175-4403-BE8F-26114DE32FBF}"/>
              </a:ext>
            </a:extLst>
          </p:cNvPr>
          <p:cNvPicPr>
            <a:picLocks noChangeAspect="1"/>
          </p:cNvPicPr>
          <p:nvPr/>
        </p:nvPicPr>
        <p:blipFill>
          <a:blip r:embed="rId8"/>
          <a:stretch>
            <a:fillRect/>
          </a:stretch>
        </p:blipFill>
        <p:spPr>
          <a:xfrm>
            <a:off x="4681936" y="5538641"/>
            <a:ext cx="1604796" cy="133406"/>
          </a:xfrm>
          <a:prstGeom prst="rect">
            <a:avLst/>
          </a:prstGeom>
        </p:spPr>
      </p:pic>
      <p:pic>
        <p:nvPicPr>
          <p:cNvPr id="50" name="Bilde 49">
            <a:extLst>
              <a:ext uri="{FF2B5EF4-FFF2-40B4-BE49-F238E27FC236}">
                <a16:creationId xmlns:a16="http://schemas.microsoft.com/office/drawing/2014/main" id="{2048FD20-A445-40E8-BE80-3486BA9F4128}"/>
              </a:ext>
            </a:extLst>
          </p:cNvPr>
          <p:cNvPicPr>
            <a:picLocks noChangeAspect="1"/>
          </p:cNvPicPr>
          <p:nvPr/>
        </p:nvPicPr>
        <p:blipFill>
          <a:blip r:embed="rId12"/>
          <a:stretch>
            <a:fillRect/>
          </a:stretch>
        </p:blipFill>
        <p:spPr>
          <a:xfrm>
            <a:off x="470124" y="5437237"/>
            <a:ext cx="1835668" cy="145688"/>
          </a:xfrm>
          <a:prstGeom prst="rect">
            <a:avLst/>
          </a:prstGeom>
        </p:spPr>
      </p:pic>
      <p:pic>
        <p:nvPicPr>
          <p:cNvPr id="51" name="Bilde 50">
            <a:extLst>
              <a:ext uri="{FF2B5EF4-FFF2-40B4-BE49-F238E27FC236}">
                <a16:creationId xmlns:a16="http://schemas.microsoft.com/office/drawing/2014/main" id="{EC7BC632-C900-426F-AA92-C266D8CAA453}"/>
              </a:ext>
            </a:extLst>
          </p:cNvPr>
          <p:cNvPicPr>
            <a:picLocks noChangeAspect="1"/>
          </p:cNvPicPr>
          <p:nvPr/>
        </p:nvPicPr>
        <p:blipFill>
          <a:blip r:embed="rId13"/>
          <a:stretch>
            <a:fillRect/>
          </a:stretch>
        </p:blipFill>
        <p:spPr>
          <a:xfrm>
            <a:off x="1600409" y="5911152"/>
            <a:ext cx="1359617" cy="134699"/>
          </a:xfrm>
          <a:prstGeom prst="rect">
            <a:avLst/>
          </a:prstGeom>
        </p:spPr>
      </p:pic>
      <p:sp>
        <p:nvSpPr>
          <p:cNvPr id="6" name="TekstSylinder 5">
            <a:extLst>
              <a:ext uri="{FF2B5EF4-FFF2-40B4-BE49-F238E27FC236}">
                <a16:creationId xmlns:a16="http://schemas.microsoft.com/office/drawing/2014/main" id="{1813C857-A7E6-47F9-9080-929693DEE72D}"/>
              </a:ext>
            </a:extLst>
          </p:cNvPr>
          <p:cNvSpPr txBox="1"/>
          <p:nvPr/>
        </p:nvSpPr>
        <p:spPr>
          <a:xfrm>
            <a:off x="4377297" y="3091177"/>
            <a:ext cx="1855715" cy="830997"/>
          </a:xfrm>
          <a:prstGeom prst="rect">
            <a:avLst/>
          </a:prstGeom>
          <a:noFill/>
          <a:ln>
            <a:solidFill>
              <a:schemeClr val="tx1"/>
            </a:solidFill>
          </a:ln>
        </p:spPr>
        <p:txBody>
          <a:bodyPr wrap="square" rtlCol="0">
            <a:spAutoFit/>
          </a:bodyPr>
          <a:lstStyle/>
          <a:p>
            <a:r>
              <a:rPr lang="nb-NO" sz="1100" b="1" dirty="0">
                <a:solidFill>
                  <a:prstClr val="black"/>
                </a:solidFill>
              </a:rPr>
              <a:t>Lag en hypotese</a:t>
            </a:r>
          </a:p>
          <a:p>
            <a:endParaRPr lang="nb-NO" sz="400" dirty="0">
              <a:solidFill>
                <a:prstClr val="black"/>
              </a:solidFill>
            </a:endParaRPr>
          </a:p>
          <a:p>
            <a:r>
              <a:rPr lang="nb-NO" sz="1100" dirty="0">
                <a:solidFill>
                  <a:prstClr val="black"/>
                </a:solidFill>
              </a:rPr>
              <a:t>Lag en hypotese som beskriver hvordan det mest energieffektive huset ser ut.</a:t>
            </a:r>
          </a:p>
        </p:txBody>
      </p:sp>
      <p:sp>
        <p:nvSpPr>
          <p:cNvPr id="3" name="Plassholder for lysbildenummer 2">
            <a:extLst>
              <a:ext uri="{FF2B5EF4-FFF2-40B4-BE49-F238E27FC236}">
                <a16:creationId xmlns:a16="http://schemas.microsoft.com/office/drawing/2014/main" id="{268DF09B-A1A0-433E-929F-EF06FED76931}"/>
              </a:ext>
            </a:extLst>
          </p:cNvPr>
          <p:cNvSpPr>
            <a:spLocks noGrp="1"/>
          </p:cNvSpPr>
          <p:nvPr>
            <p:ph type="sldNum" sz="quarter" idx="12"/>
          </p:nvPr>
        </p:nvSpPr>
        <p:spPr/>
        <p:txBody>
          <a:bodyPr/>
          <a:lstStyle/>
          <a:p>
            <a:fld id="{8BCDA449-1FD9-4B7A-9E85-B244E6DC9C56}" type="slidenum">
              <a:rPr lang="nb-NO" smtClean="0"/>
              <a:t>2</a:t>
            </a:fld>
            <a:endParaRPr lang="nb-NO"/>
          </a:p>
        </p:txBody>
      </p:sp>
      <p:pic>
        <p:nvPicPr>
          <p:cNvPr id="52" name="Bilde 51">
            <a:extLst>
              <a:ext uri="{FF2B5EF4-FFF2-40B4-BE49-F238E27FC236}">
                <a16:creationId xmlns:a16="http://schemas.microsoft.com/office/drawing/2014/main" id="{4A897F0B-D26F-47C0-8806-6247E8A6F2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670257">
            <a:off x="4973532" y="1918493"/>
            <a:ext cx="663245" cy="992882"/>
          </a:xfrm>
          <a:prstGeom prst="rect">
            <a:avLst/>
          </a:prstGeom>
        </p:spPr>
      </p:pic>
    </p:spTree>
    <p:extLst>
      <p:ext uri="{BB962C8B-B14F-4D97-AF65-F5344CB8AC3E}">
        <p14:creationId xmlns:p14="http://schemas.microsoft.com/office/powerpoint/2010/main" val="7326952"/>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1F102E-35CA-4D54-AA7B-DE697C0D0C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479456</TotalTime>
  <Words>871</Words>
  <Application>Microsoft Macintosh PowerPoint</Application>
  <PresentationFormat>A4 Paper (210x297 mm)</PresentationFormat>
  <Paragraphs>76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Roboto</vt:lpstr>
      <vt:lpstr>Office-tema</vt:lpstr>
      <vt:lpstr>Opplegg 29 - Varme, isolasjon og energieffektivitet</vt:lpstr>
      <vt:lpstr>Lag et energieffektivt hus - mål temperaturen med radiostyrt micro:bit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1500</cp:revision>
  <dcterms:created xsi:type="dcterms:W3CDTF">2018-11-04T16:46:19Z</dcterms:created>
  <dcterms:modified xsi:type="dcterms:W3CDTF">2021-11-10T10:38:32Z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2021-08-29T13:46:07Z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56edc03c-41e7-41fa-ba64-99c34021d307</vt:lpwstr>
  </property>
  <property fmtid="{D5CDD505-2E9C-101B-9397-08002B2CF9AE}" pid="9" name="MSIP_Label_531f9ef8-9444-4aee-b673-282240bf708b_ContentBits">
    <vt:lpwstr>0</vt:lpwstr>
  </property>
</Properties>
</file>