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01" r:id="rId5"/>
    <p:sldId id="405"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307.png"/><Relationship Id="rId10" Type="http://schemas.openxmlformats.org/officeDocument/2006/relationships/image" Target="../media/image7.jpg"/><Relationship Id="rId4" Type="http://schemas.openxmlformats.org/officeDocument/2006/relationships/image" Target="../media/image306.pn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e 27" descr="Et bilde som inneholder blomst, plante&#10;&#10;Automatisk generert beskrivelse">
            <a:extLst>
              <a:ext uri="{FF2B5EF4-FFF2-40B4-BE49-F238E27FC236}">
                <a16:creationId xmlns:a16="http://schemas.microsoft.com/office/drawing/2014/main" id="{4718D91C-E897-4917-B906-3FFC0ED34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446" y="8318185"/>
            <a:ext cx="876785" cy="1263380"/>
          </a:xfrm>
          <a:prstGeom prst="rect">
            <a:avLst/>
          </a:prstGeom>
        </p:spPr>
      </p:pic>
      <p:pic>
        <p:nvPicPr>
          <p:cNvPr id="26" name="Bilde 25">
            <a:extLst>
              <a:ext uri="{FF2B5EF4-FFF2-40B4-BE49-F238E27FC236}">
                <a16:creationId xmlns:a16="http://schemas.microsoft.com/office/drawing/2014/main" id="{CA789DA5-547F-4AE2-B117-215793E80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09" y="8858251"/>
            <a:ext cx="723314" cy="723314"/>
          </a:xfrm>
          <a:prstGeom prst="rect">
            <a:avLst/>
          </a:prstGeom>
        </p:spPr>
      </p:pic>
      <p:sp>
        <p:nvSpPr>
          <p:cNvPr id="2" name="Tittel 1">
            <a:extLst>
              <a:ext uri="{FF2B5EF4-FFF2-40B4-BE49-F238E27FC236}">
                <a16:creationId xmlns:a16="http://schemas.microsoft.com/office/drawing/2014/main" id="{45ED2C7F-FEDF-46A1-A1E5-11038B12F6FE}"/>
              </a:ext>
            </a:extLst>
          </p:cNvPr>
          <p:cNvSpPr>
            <a:spLocks noGrp="1"/>
          </p:cNvSpPr>
          <p:nvPr>
            <p:ph type="title"/>
          </p:nvPr>
        </p:nvSpPr>
        <p:spPr>
          <a:xfrm>
            <a:off x="530211" y="154280"/>
            <a:ext cx="5915025" cy="811868"/>
          </a:xfrm>
        </p:spPr>
        <p:txBody>
          <a:bodyPr>
            <a:normAutofit fontScale="90000"/>
          </a:bodyPr>
          <a:lstStyle/>
          <a:p>
            <a:r>
              <a:rPr lang="nb-NO" dirty="0"/>
              <a:t>Opplegg 30 - Populasjoner og populasjonsvekst</a:t>
            </a:r>
          </a:p>
        </p:txBody>
      </p:sp>
      <p:sp>
        <p:nvSpPr>
          <p:cNvPr id="10" name="TekstSylinder 9">
            <a:extLst>
              <a:ext uri="{FF2B5EF4-FFF2-40B4-BE49-F238E27FC236}">
                <a16:creationId xmlns:a16="http://schemas.microsoft.com/office/drawing/2014/main" id="{C4816454-DD0B-4196-AF75-FF45C556636F}"/>
              </a:ext>
            </a:extLst>
          </p:cNvPr>
          <p:cNvSpPr txBox="1"/>
          <p:nvPr/>
        </p:nvSpPr>
        <p:spPr>
          <a:xfrm>
            <a:off x="611909" y="1110909"/>
            <a:ext cx="2919856" cy="892552"/>
          </a:xfrm>
          <a:prstGeom prst="rect">
            <a:avLst/>
          </a:prstGeom>
          <a:noFill/>
          <a:ln>
            <a:solidFill>
              <a:schemeClr val="tx1"/>
            </a:solidFill>
          </a:ln>
        </p:spPr>
        <p:txBody>
          <a:bodyPr wrap="square" rtlCol="0">
            <a:spAutoFit/>
          </a:bodyPr>
          <a:lstStyle/>
          <a:p>
            <a:r>
              <a:rPr lang="nb-NO" sz="1200" b="1" dirty="0"/>
              <a:t>Hva er en populasjon?</a:t>
            </a:r>
          </a:p>
          <a:p>
            <a:endParaRPr lang="nb-NO" sz="400" dirty="0"/>
          </a:p>
          <a:p>
            <a:r>
              <a:rPr lang="nb-NO" sz="1200" dirty="0"/>
              <a:t>Det er alle individene av en bestemt art som lever innenfor et avgrenset område eller økosystem. Det kalles også en bestand.</a:t>
            </a:r>
          </a:p>
        </p:txBody>
      </p:sp>
      <mc:AlternateContent xmlns:mc="http://schemas.openxmlformats.org/markup-compatibility/2006" xmlns:a14="http://schemas.microsoft.com/office/drawing/2010/main">
        <mc:Choice Requires="a14">
          <p:sp>
            <p:nvSpPr>
              <p:cNvPr id="12" name="TekstSylinder 11">
                <a:extLst>
                  <a:ext uri="{FF2B5EF4-FFF2-40B4-BE49-F238E27FC236}">
                    <a16:creationId xmlns:a16="http://schemas.microsoft.com/office/drawing/2014/main" id="{860793C6-0CA6-4F30-A056-521ECA2D045C}"/>
                  </a:ext>
                </a:extLst>
              </p:cNvPr>
              <p:cNvSpPr txBox="1"/>
              <p:nvPr/>
            </p:nvSpPr>
            <p:spPr>
              <a:xfrm>
                <a:off x="530211" y="2237336"/>
                <a:ext cx="5634182" cy="3024546"/>
              </a:xfrm>
              <a:prstGeom prst="rect">
                <a:avLst/>
              </a:prstGeom>
              <a:noFill/>
            </p:spPr>
            <p:txBody>
              <a:bodyPr wrap="square" rtlCol="0">
                <a:spAutoFit/>
              </a:bodyPr>
              <a:lstStyle/>
              <a:p>
                <a:r>
                  <a:rPr lang="nb-NO" sz="1200" b="1" dirty="0"/>
                  <a:t>Eksponentialfunksjoner og prosentvis endring</a:t>
                </a:r>
              </a:p>
              <a:p>
                <a:endParaRPr lang="nb-NO" sz="1200" dirty="0"/>
              </a:p>
              <a:p>
                <a:r>
                  <a:rPr lang="nb-NO" sz="1200" dirty="0"/>
                  <a:t>En eksponentialfunksjon kan alltid skrives på denne formen </a:t>
                </a:r>
                <a14:m>
                  <m:oMath xmlns:m="http://schemas.openxmlformats.org/officeDocument/2006/math">
                    <m:r>
                      <a:rPr lang="nb-NO" sz="1200" b="0" i="1" smtClean="0">
                        <a:latin typeface="Cambria Math" panose="02040503050406030204" pitchFamily="18" charset="0"/>
                      </a:rPr>
                      <m:t>𝑓</m:t>
                    </m:r>
                    <m:d>
                      <m:dPr>
                        <m:ctrlPr>
                          <a:rPr lang="nb-NO" sz="1200" b="0" i="1" smtClean="0">
                            <a:latin typeface="Cambria Math" panose="02040503050406030204" pitchFamily="18" charset="0"/>
                          </a:rPr>
                        </m:ctrlPr>
                      </m:dPr>
                      <m:e>
                        <m:r>
                          <a:rPr lang="nb-NO" sz="1200" b="0" i="1" smtClean="0">
                            <a:latin typeface="Cambria Math" panose="02040503050406030204" pitchFamily="18" charset="0"/>
                          </a:rPr>
                          <m:t>𝑥</m:t>
                        </m:r>
                      </m:e>
                    </m:d>
                    <m:r>
                      <a:rPr lang="nb-NO" sz="1200" b="0" i="1" smtClean="0">
                        <a:latin typeface="Cambria Math" panose="02040503050406030204" pitchFamily="18" charset="0"/>
                      </a:rPr>
                      <m:t>=</m:t>
                    </m:r>
                    <m:r>
                      <a:rPr lang="nb-NO" sz="1200" b="0" i="1" smtClean="0">
                        <a:latin typeface="Cambria Math" panose="02040503050406030204" pitchFamily="18" charset="0"/>
                      </a:rPr>
                      <m:t>𝑎</m:t>
                    </m:r>
                    <m:r>
                      <a:rPr lang="nb-NO" sz="1200" b="0" i="1" smtClean="0">
                        <a:latin typeface="Cambria Math" panose="02040503050406030204" pitchFamily="18" charset="0"/>
                        <a:ea typeface="Cambria Math" panose="02040503050406030204" pitchFamily="18" charset="0"/>
                      </a:rPr>
                      <m:t>∙</m:t>
                    </m:r>
                    <m:sSup>
                      <m:sSupPr>
                        <m:ctrlPr>
                          <a:rPr lang="nb-NO" sz="1200" b="0" i="1" smtClean="0">
                            <a:latin typeface="Cambria Math" panose="02040503050406030204" pitchFamily="18" charset="0"/>
                            <a:ea typeface="Cambria Math" panose="02040503050406030204" pitchFamily="18" charset="0"/>
                          </a:rPr>
                        </m:ctrlPr>
                      </m:sSupPr>
                      <m:e>
                        <m:r>
                          <a:rPr lang="nb-NO" sz="1200" b="0" i="1" smtClean="0">
                            <a:latin typeface="Cambria Math" panose="02040503050406030204" pitchFamily="18" charset="0"/>
                            <a:ea typeface="Cambria Math" panose="02040503050406030204" pitchFamily="18" charset="0"/>
                          </a:rPr>
                          <m:t>𝑏</m:t>
                        </m:r>
                      </m:e>
                      <m:sup>
                        <m:r>
                          <a:rPr lang="nb-NO" sz="1200" b="0" i="1" smtClean="0">
                            <a:latin typeface="Cambria Math" panose="02040503050406030204" pitchFamily="18" charset="0"/>
                            <a:ea typeface="Cambria Math" panose="02040503050406030204" pitchFamily="18" charset="0"/>
                          </a:rPr>
                          <m:t>𝑥</m:t>
                        </m:r>
                      </m:sup>
                    </m:sSup>
                  </m:oMath>
                </a14:m>
                <a:r>
                  <a:rPr lang="nb-NO" sz="1200" dirty="0"/>
                  <a:t> der </a:t>
                </a:r>
                <a14:m>
                  <m:oMath xmlns:m="http://schemas.openxmlformats.org/officeDocument/2006/math">
                    <m:r>
                      <a:rPr lang="nb-NO" sz="1200" b="0" i="1" smtClean="0">
                        <a:latin typeface="Cambria Math" panose="02040503050406030204" pitchFamily="18" charset="0"/>
                      </a:rPr>
                      <m:t>𝑎</m:t>
                    </m:r>
                  </m:oMath>
                </a14:m>
                <a:r>
                  <a:rPr lang="nb-NO" sz="1200" dirty="0"/>
                  <a:t> er startverdien og </a:t>
                </a:r>
                <a14:m>
                  <m:oMath xmlns:m="http://schemas.openxmlformats.org/officeDocument/2006/math">
                    <m:r>
                      <a:rPr lang="nb-NO" sz="1200" b="0" i="1" smtClean="0">
                        <a:latin typeface="Cambria Math" panose="02040503050406030204" pitchFamily="18" charset="0"/>
                      </a:rPr>
                      <m:t>𝑏</m:t>
                    </m:r>
                  </m:oMath>
                </a14:m>
                <a:r>
                  <a:rPr lang="nb-NO" sz="1200" dirty="0"/>
                  <a:t> er vekstfaktoren som alltid er et positivt tall.</a:t>
                </a:r>
              </a:p>
              <a:p>
                <a:endParaRPr lang="nb-NO" sz="1200" dirty="0"/>
              </a:p>
              <a:p>
                <a:r>
                  <a:rPr lang="nb-NO" sz="1200" dirty="0"/>
                  <a:t>Vi har en populasjon av rådyr og vi vet at den øker med 20 % årlig. Hva blir vekstfaktoren til denne populasjonen?</a:t>
                </a:r>
              </a:p>
              <a:p>
                <a:endParaRPr lang="nb-NO" sz="1200" dirty="0"/>
              </a:p>
              <a:p>
                <a:r>
                  <a:rPr lang="nb-NO" sz="1200" dirty="0"/>
                  <a:t>Vi begynner med å regne om 20 % til desimaltall.</a:t>
                </a:r>
              </a:p>
              <a:p>
                <a:pPr/>
                <a14:m>
                  <m:oMathPara xmlns:m="http://schemas.openxmlformats.org/officeDocument/2006/math">
                    <m:oMathParaPr>
                      <m:jc m:val="left"/>
                    </m:oMathParaPr>
                    <m:oMath xmlns:m="http://schemas.openxmlformats.org/officeDocument/2006/math">
                      <m:r>
                        <a:rPr lang="nb-NO" sz="1200" b="0" i="1" smtClean="0">
                          <a:latin typeface="Cambria Math" panose="02040503050406030204" pitchFamily="18" charset="0"/>
                        </a:rPr>
                        <m:t>20 %= </m:t>
                      </m:r>
                      <m:f>
                        <m:fPr>
                          <m:ctrlPr>
                            <a:rPr lang="nb-NO" sz="1200" b="0" i="1" smtClean="0">
                              <a:latin typeface="Cambria Math" panose="02040503050406030204" pitchFamily="18" charset="0"/>
                            </a:rPr>
                          </m:ctrlPr>
                        </m:fPr>
                        <m:num>
                          <m:r>
                            <a:rPr lang="nb-NO" sz="1200" b="0" i="1" smtClean="0">
                              <a:latin typeface="Cambria Math" panose="02040503050406030204" pitchFamily="18" charset="0"/>
                            </a:rPr>
                            <m:t>20</m:t>
                          </m:r>
                        </m:num>
                        <m:den>
                          <m:r>
                            <a:rPr lang="nb-NO" sz="1200" b="0" i="1" smtClean="0">
                              <a:latin typeface="Cambria Math" panose="02040503050406030204" pitchFamily="18" charset="0"/>
                            </a:rPr>
                            <m:t>100</m:t>
                          </m:r>
                        </m:den>
                      </m:f>
                      <m:r>
                        <a:rPr lang="nb-NO" sz="1200" b="0" i="1" smtClean="0">
                          <a:latin typeface="Cambria Math" panose="02040503050406030204" pitchFamily="18" charset="0"/>
                        </a:rPr>
                        <m:t>=0,20</m:t>
                      </m:r>
                    </m:oMath>
                  </m:oMathPara>
                </a14:m>
                <a:endParaRPr lang="nb-NO" sz="1200" dirty="0"/>
              </a:p>
              <a:p>
                <a:endParaRPr lang="nb-NO" sz="1200" dirty="0"/>
              </a:p>
              <a:p>
                <a:r>
                  <a:rPr lang="nb-NO" sz="1200" dirty="0"/>
                  <a:t>Siden hele den opprinnelige populasjonen alltid tilsvarer 100 %, må vi legge til dette</a:t>
                </a:r>
              </a:p>
              <a:p>
                <a:pPr/>
                <a14:m>
                  <m:oMathPara xmlns:m="http://schemas.openxmlformats.org/officeDocument/2006/math">
                    <m:oMathParaPr>
                      <m:jc m:val="left"/>
                    </m:oMathParaPr>
                    <m:oMath xmlns:m="http://schemas.openxmlformats.org/officeDocument/2006/math">
                      <m:r>
                        <a:rPr lang="nb-NO" sz="1200" b="0" i="1" smtClean="0">
                          <a:latin typeface="Cambria Math" panose="02040503050406030204" pitchFamily="18" charset="0"/>
                        </a:rPr>
                        <m:t>100 %+20 %=1,00+0,20=1,20</m:t>
                      </m:r>
                    </m:oMath>
                  </m:oMathPara>
                </a14:m>
                <a:endParaRPr lang="nb-NO" sz="1200" dirty="0"/>
              </a:p>
              <a:p>
                <a:endParaRPr lang="nb-NO" sz="1200" dirty="0"/>
              </a:p>
              <a:p>
                <a:r>
                  <a:rPr lang="nb-NO" sz="1200" dirty="0"/>
                  <a:t>I dette tilfellet blir vekstfaktoren til rådyrpopulasjonen 1,20.</a:t>
                </a:r>
              </a:p>
            </p:txBody>
          </p:sp>
        </mc:Choice>
        <mc:Fallback xmlns="">
          <p:sp>
            <p:nvSpPr>
              <p:cNvPr id="12" name="TekstSylinder 11">
                <a:extLst>
                  <a:ext uri="{FF2B5EF4-FFF2-40B4-BE49-F238E27FC236}">
                    <a16:creationId xmlns:a16="http://schemas.microsoft.com/office/drawing/2014/main" id="{860793C6-0CA6-4F30-A056-521ECA2D045C}"/>
                  </a:ext>
                </a:extLst>
              </p:cNvPr>
              <p:cNvSpPr txBox="1">
                <a:spLocks noRot="1" noChangeAspect="1" noMove="1" noResize="1" noEditPoints="1" noAdjustHandles="1" noChangeArrowheads="1" noChangeShapeType="1" noTextEdit="1"/>
              </p:cNvSpPr>
              <p:nvPr/>
            </p:nvSpPr>
            <p:spPr>
              <a:xfrm>
                <a:off x="530211" y="2237336"/>
                <a:ext cx="5634182" cy="3024546"/>
              </a:xfrm>
              <a:prstGeom prst="rect">
                <a:avLst/>
              </a:prstGeom>
              <a:blipFill>
                <a:blip r:embed="rId4"/>
                <a:stretch>
                  <a:fillRect l="-108" b="-806"/>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7" name="TekstSylinder 16">
                <a:extLst>
                  <a:ext uri="{FF2B5EF4-FFF2-40B4-BE49-F238E27FC236}">
                    <a16:creationId xmlns:a16="http://schemas.microsoft.com/office/drawing/2014/main" id="{3CBB4ED5-403D-4FAC-A474-3002D7E49813}"/>
                  </a:ext>
                </a:extLst>
              </p:cNvPr>
              <p:cNvSpPr txBox="1"/>
              <p:nvPr/>
            </p:nvSpPr>
            <p:spPr>
              <a:xfrm>
                <a:off x="3917171" y="5857726"/>
                <a:ext cx="2441683" cy="1384995"/>
              </a:xfrm>
              <a:prstGeom prst="rect">
                <a:avLst/>
              </a:prstGeom>
              <a:noFill/>
            </p:spPr>
            <p:txBody>
              <a:bodyPr wrap="square" rtlCol="0">
                <a:spAutoFit/>
              </a:bodyPr>
              <a:lstStyle/>
              <a:p>
                <a:r>
                  <a:rPr lang="nb-NO" sz="1200" dirty="0"/>
                  <a:t>Startverdien er antall rådyr i den opprinnelige populasjonen. Dersom vi har 250 i en rådyrpopulasjon med en årlig vekst på 20 % vil funksjonen vår se slik ut:</a:t>
                </a:r>
              </a:p>
              <a:p>
                <a:endParaRPr lang="nb-NO" sz="1200" dirty="0"/>
              </a:p>
              <a:p>
                <a:pPr/>
                <a14:m>
                  <m:oMathPara xmlns:m="http://schemas.openxmlformats.org/officeDocument/2006/math">
                    <m:oMathParaPr>
                      <m:jc m:val="centerGroup"/>
                    </m:oMathParaPr>
                    <m:oMath xmlns:m="http://schemas.openxmlformats.org/officeDocument/2006/math">
                      <m:r>
                        <a:rPr lang="nb-NO" sz="1200" b="0" i="1" smtClean="0">
                          <a:latin typeface="Cambria Math" panose="02040503050406030204" pitchFamily="18" charset="0"/>
                        </a:rPr>
                        <m:t>𝑓</m:t>
                      </m:r>
                      <m:d>
                        <m:dPr>
                          <m:ctrlPr>
                            <a:rPr lang="nb-NO" sz="1200" b="0" i="1" smtClean="0">
                              <a:latin typeface="Cambria Math" panose="02040503050406030204" pitchFamily="18" charset="0"/>
                            </a:rPr>
                          </m:ctrlPr>
                        </m:dPr>
                        <m:e>
                          <m:r>
                            <a:rPr lang="nb-NO" sz="1200" b="0" i="1" smtClean="0">
                              <a:latin typeface="Cambria Math" panose="02040503050406030204" pitchFamily="18" charset="0"/>
                            </a:rPr>
                            <m:t>𝑥</m:t>
                          </m:r>
                        </m:e>
                      </m:d>
                      <m:r>
                        <a:rPr lang="nb-NO" sz="1200" b="0" i="1" smtClean="0">
                          <a:latin typeface="Cambria Math" panose="02040503050406030204" pitchFamily="18" charset="0"/>
                        </a:rPr>
                        <m:t>=250 </m:t>
                      </m:r>
                      <m:r>
                        <a:rPr lang="nb-NO" sz="1200" b="0" i="1" smtClean="0">
                          <a:latin typeface="Cambria Math" panose="02040503050406030204" pitchFamily="18" charset="0"/>
                          <a:ea typeface="Cambria Math" panose="02040503050406030204" pitchFamily="18" charset="0"/>
                        </a:rPr>
                        <m:t>∙</m:t>
                      </m:r>
                      <m:sSup>
                        <m:sSupPr>
                          <m:ctrlPr>
                            <a:rPr lang="nb-NO" sz="1200" b="0" i="1" smtClean="0">
                              <a:latin typeface="Cambria Math" panose="02040503050406030204" pitchFamily="18" charset="0"/>
                              <a:ea typeface="Cambria Math" panose="02040503050406030204" pitchFamily="18" charset="0"/>
                            </a:rPr>
                          </m:ctrlPr>
                        </m:sSupPr>
                        <m:e>
                          <m:r>
                            <a:rPr lang="nb-NO" sz="1200" b="0" i="1" smtClean="0">
                              <a:latin typeface="Cambria Math" panose="02040503050406030204" pitchFamily="18" charset="0"/>
                              <a:ea typeface="Cambria Math" panose="02040503050406030204" pitchFamily="18" charset="0"/>
                            </a:rPr>
                            <m:t>1,20</m:t>
                          </m:r>
                        </m:e>
                        <m:sup>
                          <m:r>
                            <a:rPr lang="nb-NO" sz="1200" b="0" i="1" smtClean="0">
                              <a:latin typeface="Cambria Math" panose="02040503050406030204" pitchFamily="18" charset="0"/>
                              <a:ea typeface="Cambria Math" panose="02040503050406030204" pitchFamily="18" charset="0"/>
                            </a:rPr>
                            <m:t>𝑥</m:t>
                          </m:r>
                        </m:sup>
                      </m:sSup>
                    </m:oMath>
                  </m:oMathPara>
                </a14:m>
                <a:endParaRPr lang="nb-NO" sz="1200" dirty="0"/>
              </a:p>
            </p:txBody>
          </p:sp>
        </mc:Choice>
        <mc:Fallback xmlns="">
          <p:sp>
            <p:nvSpPr>
              <p:cNvPr id="17" name="TekstSylinder 16">
                <a:extLst>
                  <a:ext uri="{FF2B5EF4-FFF2-40B4-BE49-F238E27FC236}">
                    <a16:creationId xmlns:a16="http://schemas.microsoft.com/office/drawing/2014/main" id="{3CBB4ED5-403D-4FAC-A474-3002D7E49813}"/>
                  </a:ext>
                </a:extLst>
              </p:cNvPr>
              <p:cNvSpPr txBox="1">
                <a:spLocks noRot="1" noChangeAspect="1" noMove="1" noResize="1" noEditPoints="1" noAdjustHandles="1" noChangeArrowheads="1" noChangeShapeType="1" noTextEdit="1"/>
              </p:cNvSpPr>
              <p:nvPr/>
            </p:nvSpPr>
            <p:spPr>
              <a:xfrm>
                <a:off x="3917171" y="5857726"/>
                <a:ext cx="2441683" cy="1384995"/>
              </a:xfrm>
              <a:prstGeom prst="rect">
                <a:avLst/>
              </a:prstGeom>
              <a:blipFill>
                <a:blip r:embed="rId5"/>
                <a:stretch>
                  <a:fillRect l="-250" t="-441" r="-250"/>
                </a:stretch>
              </a:blipFill>
            </p:spPr>
            <p:txBody>
              <a:bodyPr/>
              <a:lstStyle/>
              <a:p>
                <a:r>
                  <a:rPr lang="nb-NO">
                    <a:noFill/>
                  </a:rPr>
                  <a:t> </a:t>
                </a:r>
              </a:p>
            </p:txBody>
          </p:sp>
        </mc:Fallback>
      </mc:AlternateContent>
      <p:sp>
        <p:nvSpPr>
          <p:cNvPr id="8" name="TekstSylinder 7">
            <a:extLst>
              <a:ext uri="{FF2B5EF4-FFF2-40B4-BE49-F238E27FC236}">
                <a16:creationId xmlns:a16="http://schemas.microsoft.com/office/drawing/2014/main" id="{E2BACE79-9AAD-4FC3-ACE7-315C4B4526D5}"/>
              </a:ext>
            </a:extLst>
          </p:cNvPr>
          <p:cNvSpPr txBox="1"/>
          <p:nvPr/>
        </p:nvSpPr>
        <p:spPr>
          <a:xfrm>
            <a:off x="3814799" y="985074"/>
            <a:ext cx="2787337" cy="1261884"/>
          </a:xfrm>
          <a:prstGeom prst="rect">
            <a:avLst/>
          </a:prstGeom>
          <a:noFill/>
          <a:ln>
            <a:solidFill>
              <a:schemeClr val="tx1"/>
            </a:solidFill>
          </a:ln>
        </p:spPr>
        <p:txBody>
          <a:bodyPr wrap="square" rtlCol="0">
            <a:spAutoFit/>
          </a:bodyPr>
          <a:lstStyle/>
          <a:p>
            <a:r>
              <a:rPr lang="nb-NO" sz="1200" b="1" dirty="0"/>
              <a:t>Hva er et økosystem?</a:t>
            </a:r>
          </a:p>
          <a:p>
            <a:endParaRPr lang="nb-NO" sz="400" dirty="0"/>
          </a:p>
          <a:p>
            <a:r>
              <a:rPr lang="nb-NO" sz="1200" dirty="0"/>
              <a:t>Det består av alle populasjonene</a:t>
            </a:r>
          </a:p>
          <a:p>
            <a:r>
              <a:rPr lang="nb-NO" sz="1200" dirty="0"/>
              <a:t>innenfor et begrenset område, samt de abiotiske faktorene i området. Noen eksempler kan være en myr, en skog eller et korallrev.</a:t>
            </a:r>
          </a:p>
        </p:txBody>
      </p:sp>
      <p:sp>
        <p:nvSpPr>
          <p:cNvPr id="9" name="TekstSylinder 8">
            <a:extLst>
              <a:ext uri="{FF2B5EF4-FFF2-40B4-BE49-F238E27FC236}">
                <a16:creationId xmlns:a16="http://schemas.microsoft.com/office/drawing/2014/main" id="{078D3AE6-4BBC-4CDE-82AE-ABC5F8433F9F}"/>
              </a:ext>
            </a:extLst>
          </p:cNvPr>
          <p:cNvSpPr txBox="1"/>
          <p:nvPr/>
        </p:nvSpPr>
        <p:spPr>
          <a:xfrm>
            <a:off x="611909" y="7544276"/>
            <a:ext cx="2811742" cy="2185214"/>
          </a:xfrm>
          <a:prstGeom prst="rect">
            <a:avLst/>
          </a:prstGeom>
          <a:noFill/>
          <a:ln>
            <a:solidFill>
              <a:schemeClr val="tx1"/>
            </a:solidFill>
          </a:ln>
        </p:spPr>
        <p:txBody>
          <a:bodyPr wrap="square" rtlCol="0">
            <a:spAutoFit/>
          </a:bodyPr>
          <a:lstStyle/>
          <a:p>
            <a:r>
              <a:rPr lang="nb-NO" sz="1200" b="1" dirty="0"/>
              <a:t>Hva er en biotisk faktor?</a:t>
            </a:r>
          </a:p>
          <a:p>
            <a:endParaRPr lang="nb-NO" sz="400" dirty="0"/>
          </a:p>
          <a:p>
            <a:r>
              <a:rPr lang="nb-NO" sz="1200" dirty="0"/>
              <a:t>Det er alle de levende organismene i et økosystem, slik som alle planter, dyr, bakterier og sopp.</a:t>
            </a:r>
          </a:p>
          <a:p>
            <a:endParaRPr lang="nb-NO" sz="1200" dirty="0"/>
          </a:p>
          <a:p>
            <a:endParaRPr lang="nb-NO" sz="1200" dirty="0"/>
          </a:p>
          <a:p>
            <a:endParaRPr lang="nb-NO" sz="1200" dirty="0"/>
          </a:p>
          <a:p>
            <a:endParaRPr lang="nb-NO" sz="1200" dirty="0"/>
          </a:p>
          <a:p>
            <a:endParaRPr lang="nb-NO" sz="1200" dirty="0"/>
          </a:p>
          <a:p>
            <a:endParaRPr lang="nb-NO" sz="1200" dirty="0"/>
          </a:p>
          <a:p>
            <a:endParaRPr lang="nb-NO" sz="1200" dirty="0"/>
          </a:p>
        </p:txBody>
      </p:sp>
      <p:sp>
        <p:nvSpPr>
          <p:cNvPr id="11" name="TekstSylinder 10">
            <a:extLst>
              <a:ext uri="{FF2B5EF4-FFF2-40B4-BE49-F238E27FC236}">
                <a16:creationId xmlns:a16="http://schemas.microsoft.com/office/drawing/2014/main" id="{C4BD6FE9-E092-4819-AD70-A5FEED455499}"/>
              </a:ext>
            </a:extLst>
          </p:cNvPr>
          <p:cNvSpPr txBox="1"/>
          <p:nvPr/>
        </p:nvSpPr>
        <p:spPr>
          <a:xfrm>
            <a:off x="3571517" y="7544276"/>
            <a:ext cx="2787337" cy="2185214"/>
          </a:xfrm>
          <a:prstGeom prst="rect">
            <a:avLst/>
          </a:prstGeom>
          <a:noFill/>
          <a:ln>
            <a:solidFill>
              <a:schemeClr val="tx1"/>
            </a:solidFill>
          </a:ln>
        </p:spPr>
        <p:txBody>
          <a:bodyPr wrap="square" rtlCol="0">
            <a:spAutoFit/>
          </a:bodyPr>
          <a:lstStyle/>
          <a:p>
            <a:r>
              <a:rPr lang="nb-NO" sz="1200" b="1" dirty="0"/>
              <a:t>Hva er en abiotisk faktor?</a:t>
            </a:r>
          </a:p>
          <a:p>
            <a:endParaRPr lang="nb-NO" sz="400" dirty="0"/>
          </a:p>
          <a:p>
            <a:r>
              <a:rPr lang="nb-NO" sz="1200" dirty="0"/>
              <a:t>Det er alle de ikke-levende omgivelsene som påvirker organismene som lever der, slik som jordsmonn, pH-verdi, klima og temperatur.</a:t>
            </a:r>
          </a:p>
          <a:p>
            <a:endParaRPr lang="nb-NO" sz="1200" dirty="0"/>
          </a:p>
          <a:p>
            <a:endParaRPr lang="nb-NO" sz="1200" dirty="0"/>
          </a:p>
          <a:p>
            <a:endParaRPr lang="nb-NO" sz="1200" dirty="0"/>
          </a:p>
          <a:p>
            <a:endParaRPr lang="nb-NO" sz="1200" dirty="0"/>
          </a:p>
          <a:p>
            <a:endParaRPr lang="nb-NO" sz="1200" dirty="0"/>
          </a:p>
          <a:p>
            <a:endParaRPr lang="nb-NO" sz="1200" dirty="0"/>
          </a:p>
        </p:txBody>
      </p:sp>
      <p:pic>
        <p:nvPicPr>
          <p:cNvPr id="16" name="Bilde 15">
            <a:extLst>
              <a:ext uri="{FF2B5EF4-FFF2-40B4-BE49-F238E27FC236}">
                <a16:creationId xmlns:a16="http://schemas.microsoft.com/office/drawing/2014/main" id="{4526E833-72A3-4D4E-9D1B-6BF497C918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468" y="8408614"/>
            <a:ext cx="1449701" cy="1027216"/>
          </a:xfrm>
          <a:prstGeom prst="rect">
            <a:avLst/>
          </a:prstGeom>
        </p:spPr>
      </p:pic>
      <p:sp>
        <p:nvSpPr>
          <p:cNvPr id="21" name="TekstSylinder 20">
            <a:extLst>
              <a:ext uri="{FF2B5EF4-FFF2-40B4-BE49-F238E27FC236}">
                <a16:creationId xmlns:a16="http://schemas.microsoft.com/office/drawing/2014/main" id="{ED0C3829-0512-471A-8ECA-6C64F088BF5A}"/>
              </a:ext>
            </a:extLst>
          </p:cNvPr>
          <p:cNvSpPr txBox="1"/>
          <p:nvPr/>
        </p:nvSpPr>
        <p:spPr>
          <a:xfrm>
            <a:off x="4592202" y="4830146"/>
            <a:ext cx="1831911" cy="830997"/>
          </a:xfrm>
          <a:prstGeom prst="rect">
            <a:avLst/>
          </a:prstGeom>
          <a:noFill/>
          <a:ln>
            <a:solidFill>
              <a:schemeClr val="tx1"/>
            </a:solidFill>
          </a:ln>
        </p:spPr>
        <p:txBody>
          <a:bodyPr wrap="square" rtlCol="0">
            <a:spAutoFit/>
          </a:bodyPr>
          <a:lstStyle/>
          <a:p>
            <a:r>
              <a:rPr lang="nb-NO" sz="1200" b="1" dirty="0"/>
              <a:t>Diskuter</a:t>
            </a:r>
          </a:p>
          <a:p>
            <a:r>
              <a:rPr lang="nb-NO" sz="1200" dirty="0"/>
              <a:t>Hva blir vekstfaktoren om populasjonen minker med 20 % årlig?</a:t>
            </a:r>
          </a:p>
        </p:txBody>
      </p:sp>
      <p:sp>
        <p:nvSpPr>
          <p:cNvPr id="3" name="Plassholder for lysbildenummer 2">
            <a:extLst>
              <a:ext uri="{FF2B5EF4-FFF2-40B4-BE49-F238E27FC236}">
                <a16:creationId xmlns:a16="http://schemas.microsoft.com/office/drawing/2014/main" id="{031B9EC8-A18B-4A57-B9DB-ACEAE3DBB55B}"/>
              </a:ext>
            </a:extLst>
          </p:cNvPr>
          <p:cNvSpPr>
            <a:spLocks noGrp="1"/>
          </p:cNvSpPr>
          <p:nvPr>
            <p:ph type="sldNum" sz="quarter" idx="12"/>
          </p:nvPr>
        </p:nvSpPr>
        <p:spPr>
          <a:xfrm>
            <a:off x="5098106" y="9395529"/>
            <a:ext cx="1543050" cy="527403"/>
          </a:xfrm>
        </p:spPr>
        <p:txBody>
          <a:bodyPr/>
          <a:lstStyle/>
          <a:p>
            <a:fld id="{8BCDA449-1FD9-4B7A-9E85-B244E6DC9C56}" type="slidenum">
              <a:rPr lang="nb-NO" smtClean="0"/>
              <a:t>1</a:t>
            </a:fld>
            <a:endParaRPr lang="nb-NO"/>
          </a:p>
        </p:txBody>
      </p:sp>
      <p:pic>
        <p:nvPicPr>
          <p:cNvPr id="18" name="Bilde 17">
            <a:extLst>
              <a:ext uri="{FF2B5EF4-FFF2-40B4-BE49-F238E27FC236}">
                <a16:creationId xmlns:a16="http://schemas.microsoft.com/office/drawing/2014/main" id="{9121FB8B-CEBD-4CE7-8B52-62F53F9A8E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8658" y="8607407"/>
            <a:ext cx="713748" cy="1068486"/>
          </a:xfrm>
          <a:prstGeom prst="rect">
            <a:avLst/>
          </a:prstGeom>
        </p:spPr>
      </p:pic>
      <p:pic>
        <p:nvPicPr>
          <p:cNvPr id="6" name="Bilde 5" descr="Et bilde som inneholder gress, utendørs, pattedyr, hund&#10;&#10;Automatisk generert beskrivelse">
            <a:extLst>
              <a:ext uri="{FF2B5EF4-FFF2-40B4-BE49-F238E27FC236}">
                <a16:creationId xmlns:a16="http://schemas.microsoft.com/office/drawing/2014/main" id="{E9A663F5-8608-4AB4-802F-48BD041E61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909" y="5365343"/>
            <a:ext cx="3040714" cy="2028156"/>
          </a:xfrm>
          <a:prstGeom prst="rect">
            <a:avLst/>
          </a:prstGeom>
        </p:spPr>
      </p:pic>
      <p:pic>
        <p:nvPicPr>
          <p:cNvPr id="20" name="Bilde 19" descr="Et bilde som inneholder natur, røyk, skyer, skyet&#10;&#10;Automatisk generert beskrivelse">
            <a:extLst>
              <a:ext uri="{FF2B5EF4-FFF2-40B4-BE49-F238E27FC236}">
                <a16:creationId xmlns:a16="http://schemas.microsoft.com/office/drawing/2014/main" id="{88570424-EE1C-4043-8558-D7F4C462BF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43074" y="8694279"/>
            <a:ext cx="1066446" cy="693708"/>
          </a:xfrm>
          <a:prstGeom prst="rect">
            <a:avLst/>
          </a:prstGeom>
        </p:spPr>
      </p:pic>
      <p:pic>
        <p:nvPicPr>
          <p:cNvPr id="24" name="Bilde 23" descr="Et bilde som inneholder bakke, utendørs, murstein, bygning&#10;&#10;Automatisk generert beskrivelse">
            <a:extLst>
              <a:ext uri="{FF2B5EF4-FFF2-40B4-BE49-F238E27FC236}">
                <a16:creationId xmlns:a16="http://schemas.microsoft.com/office/drawing/2014/main" id="{4B42200D-C5EB-41AC-9737-92166CB820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4691" y="8694279"/>
            <a:ext cx="1038482" cy="693707"/>
          </a:xfrm>
          <a:prstGeom prst="rect">
            <a:avLst/>
          </a:prstGeom>
        </p:spPr>
      </p:pic>
    </p:spTree>
    <p:extLst>
      <p:ext uri="{BB962C8B-B14F-4D97-AF65-F5344CB8AC3E}">
        <p14:creationId xmlns:p14="http://schemas.microsoft.com/office/powerpoint/2010/main" val="138438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Sylinder 21">
            <a:extLst>
              <a:ext uri="{FF2B5EF4-FFF2-40B4-BE49-F238E27FC236}">
                <a16:creationId xmlns:a16="http://schemas.microsoft.com/office/drawing/2014/main" id="{F9C4C9C9-E09A-433A-80AC-A2FD814A2B61}"/>
              </a:ext>
            </a:extLst>
          </p:cNvPr>
          <p:cNvSpPr txBox="1"/>
          <p:nvPr/>
        </p:nvSpPr>
        <p:spPr>
          <a:xfrm>
            <a:off x="379123" y="4761786"/>
            <a:ext cx="6188379" cy="1754326"/>
          </a:xfrm>
          <a:prstGeom prst="rect">
            <a:avLst/>
          </a:prstGeom>
          <a:noFill/>
          <a:ln>
            <a:solidFill>
              <a:schemeClr val="tx1"/>
            </a:solidFill>
          </a:ln>
        </p:spPr>
        <p:txBody>
          <a:bodyPr wrap="square" rtlCol="0">
            <a:spAutoFit/>
          </a:bodyPr>
          <a:lstStyle/>
          <a:p>
            <a:r>
              <a:rPr lang="nb-NO" altLang="nb-NO" sz="1200" b="1" dirty="0">
                <a:latin typeface="Calibri" panose="020F0502020204030204" pitchFamily="34" charset="0"/>
                <a:ea typeface="Calibri" panose="020F0502020204030204" pitchFamily="34" charset="0"/>
                <a:cs typeface="Times New Roman" panose="02020603050405020304" pitchFamily="18" charset="0"/>
              </a:rPr>
              <a:t>Puslespill-programmering</a:t>
            </a:r>
          </a:p>
          <a:p>
            <a:endParaRPr lang="nb-NO" altLang="nb-NO" sz="1200" b="1" dirty="0">
              <a:latin typeface="Calibri" panose="020F0502020204030204" pitchFamily="34" charset="0"/>
              <a:ea typeface="Calibri" panose="020F0502020204030204" pitchFamily="34" charset="0"/>
              <a:cs typeface="Times New Roman" panose="02020603050405020304" pitchFamily="18" charset="0"/>
            </a:endParaRPr>
          </a:p>
          <a:p>
            <a:endParaRPr lang="nb-NO" altLang="nb-NO" sz="1200" b="1" dirty="0">
              <a:latin typeface="Calibri" panose="020F0502020204030204" pitchFamily="34" charset="0"/>
              <a:ea typeface="Calibri" panose="020F0502020204030204" pitchFamily="34" charset="0"/>
              <a:cs typeface="Times New Roman" panose="02020603050405020304" pitchFamily="18" charset="0"/>
            </a:endParaRPr>
          </a:p>
          <a:p>
            <a:endParaRPr lang="nb-NO" altLang="nb-NO" sz="1200" b="1" dirty="0">
              <a:latin typeface="Calibri" panose="020F0502020204030204" pitchFamily="34" charset="0"/>
              <a:ea typeface="Calibri" panose="020F0502020204030204" pitchFamily="34" charset="0"/>
              <a:cs typeface="Times New Roman" panose="02020603050405020304" pitchFamily="18" charset="0"/>
            </a:endParaRPr>
          </a:p>
          <a:p>
            <a:endParaRPr lang="nb-NO" altLang="nb-NO" sz="1200" b="1" dirty="0">
              <a:latin typeface="Calibri" panose="020F0502020204030204" pitchFamily="34" charset="0"/>
              <a:ea typeface="Calibri" panose="020F0502020204030204" pitchFamily="34" charset="0"/>
              <a:cs typeface="Times New Roman" panose="02020603050405020304" pitchFamily="18" charset="0"/>
            </a:endParaRPr>
          </a:p>
          <a:p>
            <a:endParaRPr lang="nb-NO" altLang="nb-NO" sz="1200" b="1" dirty="0">
              <a:latin typeface="Calibri" panose="020F0502020204030204" pitchFamily="34" charset="0"/>
              <a:ea typeface="Calibri" panose="020F0502020204030204" pitchFamily="34" charset="0"/>
              <a:cs typeface="Times New Roman" panose="02020603050405020304" pitchFamily="18" charset="0"/>
            </a:endParaRPr>
          </a:p>
          <a:p>
            <a:endParaRPr lang="nb-NO" altLang="nb-NO" sz="1200" b="1" dirty="0">
              <a:latin typeface="Calibri" panose="020F0502020204030204" pitchFamily="34" charset="0"/>
              <a:ea typeface="Calibri" panose="020F0502020204030204" pitchFamily="34" charset="0"/>
              <a:cs typeface="Times New Roman" panose="02020603050405020304" pitchFamily="18" charset="0"/>
            </a:endParaRPr>
          </a:p>
          <a:p>
            <a:endParaRPr lang="nb-NO" altLang="nb-NO" sz="1200" b="1" dirty="0">
              <a:latin typeface="Calibri" panose="020F0502020204030204" pitchFamily="34" charset="0"/>
              <a:ea typeface="Calibri" panose="020F0502020204030204" pitchFamily="34" charset="0"/>
              <a:cs typeface="Times New Roman" panose="02020603050405020304" pitchFamily="18" charset="0"/>
            </a:endParaRPr>
          </a:p>
          <a:p>
            <a:endParaRPr lang="nb-NO" altLang="nb-NO"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tel 1">
            <a:extLst>
              <a:ext uri="{FF2B5EF4-FFF2-40B4-BE49-F238E27FC236}">
                <a16:creationId xmlns:a16="http://schemas.microsoft.com/office/drawing/2014/main" id="{43808A2F-6037-4E6F-8503-31A13DB0CC9B}"/>
              </a:ext>
            </a:extLst>
          </p:cNvPr>
          <p:cNvSpPr>
            <a:spLocks noGrp="1"/>
          </p:cNvSpPr>
          <p:nvPr>
            <p:ph type="title"/>
          </p:nvPr>
        </p:nvSpPr>
        <p:spPr>
          <a:xfrm>
            <a:off x="672543" y="145288"/>
            <a:ext cx="5300255" cy="851673"/>
          </a:xfrm>
        </p:spPr>
        <p:txBody>
          <a:bodyPr/>
          <a:lstStyle/>
          <a:p>
            <a:r>
              <a:rPr lang="nb-NO" dirty="0"/>
              <a:t>Lag en øy!</a:t>
            </a:r>
            <a:br>
              <a:rPr lang="nb-NO" dirty="0"/>
            </a:br>
            <a:r>
              <a:rPr lang="nb-NO" sz="2000" dirty="0"/>
              <a:t>- og programmer populasjonsveksten</a:t>
            </a:r>
          </a:p>
        </p:txBody>
      </p:sp>
      <p:sp>
        <p:nvSpPr>
          <p:cNvPr id="4" name="Plassholder for innhold 2">
            <a:extLst>
              <a:ext uri="{FF2B5EF4-FFF2-40B4-BE49-F238E27FC236}">
                <a16:creationId xmlns:a16="http://schemas.microsoft.com/office/drawing/2014/main" id="{BD99E65E-C4E9-4423-98EA-C86612F4D067}"/>
              </a:ext>
            </a:extLst>
          </p:cNvPr>
          <p:cNvSpPr txBox="1">
            <a:spLocks/>
          </p:cNvSpPr>
          <p:nvPr/>
        </p:nvSpPr>
        <p:spPr>
          <a:xfrm>
            <a:off x="379122" y="4256852"/>
            <a:ext cx="6007390" cy="5656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1200" b="1" dirty="0">
                <a:solidFill>
                  <a:prstClr val="black"/>
                </a:solidFill>
              </a:rPr>
              <a:t>Fase 3: </a:t>
            </a:r>
            <a:r>
              <a:rPr lang="nb-NO" sz="1200" dirty="0">
                <a:solidFill>
                  <a:prstClr val="black"/>
                </a:solidFill>
              </a:rPr>
              <a:t>Lag en modell av øya deres, med biotiske og abiotiske faktorer. Lag programmet som beregner populasjonsveksten. Spør gjerne læreren om ark med tips til programmeringen.</a:t>
            </a:r>
          </a:p>
        </p:txBody>
      </p:sp>
      <p:sp>
        <p:nvSpPr>
          <p:cNvPr id="5" name="Rektangel 4">
            <a:extLst>
              <a:ext uri="{FF2B5EF4-FFF2-40B4-BE49-F238E27FC236}">
                <a16:creationId xmlns:a16="http://schemas.microsoft.com/office/drawing/2014/main" id="{DFA4823B-C262-4010-8FFE-42513F0A63D7}"/>
              </a:ext>
            </a:extLst>
          </p:cNvPr>
          <p:cNvSpPr/>
          <p:nvPr/>
        </p:nvSpPr>
        <p:spPr>
          <a:xfrm>
            <a:off x="379122" y="6583723"/>
            <a:ext cx="2222311" cy="3231654"/>
          </a:xfrm>
          <a:prstGeom prst="rect">
            <a:avLst/>
          </a:prstGeom>
        </p:spPr>
        <p:txBody>
          <a:bodyPr wrap="square">
            <a:spAutoFit/>
          </a:bodyPr>
          <a:lstStyle/>
          <a:p>
            <a:pPr lvl="0">
              <a:defRPr/>
            </a:pPr>
            <a:r>
              <a:rPr lang="nb-NO" sz="1200" b="1" dirty="0">
                <a:solidFill>
                  <a:prstClr val="black"/>
                </a:solidFill>
              </a:rPr>
              <a:t>Fase 4: </a:t>
            </a:r>
            <a:r>
              <a:rPr lang="nb-NO" sz="1200" dirty="0">
                <a:solidFill>
                  <a:prstClr val="black"/>
                </a:solidFill>
              </a:rPr>
              <a:t>Hvordan skal dere teste modellen av øya deres? Kanskje kan det være fornuftig å sammenligne resultatene med andre i klassen. </a:t>
            </a:r>
          </a:p>
          <a:p>
            <a:pPr lvl="0">
              <a:defRPr/>
            </a:pPr>
            <a:endParaRPr lang="nb-NO" sz="800" dirty="0">
              <a:solidFill>
                <a:prstClr val="black"/>
              </a:solidFill>
            </a:endParaRPr>
          </a:p>
          <a:p>
            <a:pPr lvl="0">
              <a:defRPr/>
            </a:pPr>
            <a:r>
              <a:rPr lang="nb-NO" sz="1200" b="1" dirty="0">
                <a:solidFill>
                  <a:prstClr val="black"/>
                </a:solidFill>
              </a:rPr>
              <a:t>Fase 5:</a:t>
            </a:r>
            <a:r>
              <a:rPr lang="nb-NO" sz="1200" dirty="0">
                <a:solidFill>
                  <a:prstClr val="black"/>
                </a:solidFill>
              </a:rPr>
              <a:t> Er det noe dere vil endre?</a:t>
            </a:r>
          </a:p>
          <a:p>
            <a:pPr lvl="0">
              <a:defRPr/>
            </a:pPr>
            <a:endParaRPr lang="nb-NO" sz="800" dirty="0">
              <a:solidFill>
                <a:prstClr val="black"/>
              </a:solidFill>
            </a:endParaRPr>
          </a:p>
          <a:p>
            <a:pPr>
              <a:defRPr/>
            </a:pPr>
            <a:r>
              <a:rPr lang="nb-NO" sz="1200" b="1" dirty="0">
                <a:solidFill>
                  <a:prstClr val="black"/>
                </a:solidFill>
              </a:rPr>
              <a:t>Fase 6:</a:t>
            </a:r>
            <a:r>
              <a:rPr lang="nb-NO" sz="1200" dirty="0">
                <a:solidFill>
                  <a:prstClr val="black"/>
                </a:solidFill>
              </a:rPr>
              <a:t> Gå tilbake til de andre fasene for å gjøre planlagte forbedringer på modellen deres.</a:t>
            </a:r>
          </a:p>
          <a:p>
            <a:pPr>
              <a:defRPr/>
            </a:pPr>
            <a:endParaRPr lang="nb-NO" sz="800" dirty="0">
              <a:solidFill>
                <a:prstClr val="black"/>
              </a:solidFill>
            </a:endParaRPr>
          </a:p>
          <a:p>
            <a:pPr>
              <a:defRPr/>
            </a:pPr>
            <a:r>
              <a:rPr lang="nb-NO" sz="1200" b="1" dirty="0">
                <a:solidFill>
                  <a:prstClr val="black"/>
                </a:solidFill>
              </a:rPr>
              <a:t>Fase 7:</a:t>
            </a:r>
            <a:r>
              <a:rPr lang="nb-NO" sz="1200" dirty="0">
                <a:solidFill>
                  <a:prstClr val="black"/>
                </a:solidFill>
              </a:rPr>
              <a:t> Dokumentér det dere har gjort med en liten film og begrunn valgene deres. Vis fram resultatet for resten av klassen med en liten utstilling.</a:t>
            </a:r>
          </a:p>
        </p:txBody>
      </p:sp>
      <p:sp>
        <p:nvSpPr>
          <p:cNvPr id="6" name="Rektangel 5">
            <a:extLst>
              <a:ext uri="{FF2B5EF4-FFF2-40B4-BE49-F238E27FC236}">
                <a16:creationId xmlns:a16="http://schemas.microsoft.com/office/drawing/2014/main" id="{CF12A09D-08F2-419F-8CE1-46267B7D232F}"/>
              </a:ext>
            </a:extLst>
          </p:cNvPr>
          <p:cNvSpPr/>
          <p:nvPr/>
        </p:nvSpPr>
        <p:spPr>
          <a:xfrm>
            <a:off x="379123" y="2781080"/>
            <a:ext cx="3236711" cy="1446550"/>
          </a:xfrm>
          <a:prstGeom prst="rect">
            <a:avLst/>
          </a:prstGeom>
        </p:spPr>
        <p:txBody>
          <a:bodyPr wrap="square">
            <a:spAutoFit/>
          </a:bodyPr>
          <a:lstStyle/>
          <a:p>
            <a:pPr lvl="0">
              <a:defRPr/>
            </a:pPr>
            <a:r>
              <a:rPr lang="nb-NO" sz="1200" b="1" dirty="0">
                <a:solidFill>
                  <a:prstClr val="black"/>
                </a:solidFill>
              </a:rPr>
              <a:t>Fase 2: </a:t>
            </a:r>
            <a:r>
              <a:rPr lang="nb-NO" sz="1200" dirty="0">
                <a:solidFill>
                  <a:prstClr val="black"/>
                </a:solidFill>
              </a:rPr>
              <a:t>Det er viktig at dere er åpne for alle slags ideer og ikke er for kritiske, da kan morsomme forslag bli avfeid for tidlig.</a:t>
            </a:r>
          </a:p>
          <a:p>
            <a:pPr lvl="0">
              <a:defRPr/>
            </a:pPr>
            <a:endParaRPr lang="nb-NO" sz="400" dirty="0">
              <a:solidFill>
                <a:prstClr val="black"/>
              </a:solidFill>
            </a:endParaRPr>
          </a:p>
          <a:p>
            <a:pPr marL="342900" lvl="0" indent="-342900">
              <a:buFont typeface="+mj-lt"/>
              <a:buAutoNum type="arabicPeriod"/>
              <a:defRPr/>
            </a:pPr>
            <a:r>
              <a:rPr lang="nb-NO" sz="1200" dirty="0">
                <a:solidFill>
                  <a:prstClr val="black"/>
                </a:solidFill>
              </a:rPr>
              <a:t>Tenk selv først og tegn gjerne skisser.</a:t>
            </a:r>
          </a:p>
          <a:p>
            <a:pPr marL="342900" lvl="0" indent="-342900">
              <a:buFont typeface="+mj-lt"/>
              <a:buAutoNum type="arabicPeriod"/>
              <a:defRPr/>
            </a:pPr>
            <a:r>
              <a:rPr lang="nb-NO" sz="1200" dirty="0">
                <a:solidFill>
                  <a:prstClr val="black"/>
                </a:solidFill>
              </a:rPr>
              <a:t>Forklar ideen din for de andre på gruppa.</a:t>
            </a:r>
          </a:p>
          <a:p>
            <a:pPr marL="342900" lvl="0" indent="-342900">
              <a:buFont typeface="+mj-lt"/>
              <a:buAutoNum type="arabicPeriod"/>
              <a:defRPr/>
            </a:pPr>
            <a:r>
              <a:rPr lang="nb-NO" sz="1200" dirty="0">
                <a:solidFill>
                  <a:prstClr val="black"/>
                </a:solidFill>
              </a:rPr>
              <a:t>Hele gruppa diskuterer de ulike ideene, og lager en felles plan for øymodellen.</a:t>
            </a:r>
          </a:p>
        </p:txBody>
      </p:sp>
      <p:sp>
        <p:nvSpPr>
          <p:cNvPr id="8" name="TekstSylinder 7">
            <a:extLst>
              <a:ext uri="{FF2B5EF4-FFF2-40B4-BE49-F238E27FC236}">
                <a16:creationId xmlns:a16="http://schemas.microsoft.com/office/drawing/2014/main" id="{F32041D1-93C2-4885-851B-864F765900CE}"/>
              </a:ext>
            </a:extLst>
          </p:cNvPr>
          <p:cNvSpPr txBox="1"/>
          <p:nvPr/>
        </p:nvSpPr>
        <p:spPr>
          <a:xfrm>
            <a:off x="467513" y="1076313"/>
            <a:ext cx="6007389" cy="1077218"/>
          </a:xfrm>
          <a:prstGeom prst="rect">
            <a:avLst/>
          </a:prstGeom>
          <a:noFill/>
          <a:ln>
            <a:solidFill>
              <a:schemeClr val="tx1"/>
            </a:solidFill>
          </a:ln>
        </p:spPr>
        <p:txBody>
          <a:bodyPr wrap="square" rtlCol="0">
            <a:spAutoFit/>
          </a:bodyPr>
          <a:lstStyle/>
          <a:p>
            <a:r>
              <a:rPr lang="nb-NO" sz="1200" b="1" dirty="0"/>
              <a:t>Oppgave </a:t>
            </a:r>
          </a:p>
          <a:p>
            <a:endParaRPr lang="nb-NO" sz="400" b="1" dirty="0"/>
          </a:p>
          <a:p>
            <a:r>
              <a:rPr lang="nb-NO" sz="1200" dirty="0"/>
              <a:t>Lag en modell av en liten øy, med en oversikt over de forskjellige biotiske og abiotiske faktorene. Tenk deg at det ble satt ut et kaninpar på øya. Lag et program som beregner hvor mange kaniner det blir på øya hvert år etterpå, for de 10 første årene. Lag en graf som viser populasjonsveksten for kaninene.</a:t>
            </a:r>
          </a:p>
        </p:txBody>
      </p:sp>
      <p:sp>
        <p:nvSpPr>
          <p:cNvPr id="13" name="TekstSylinder 12">
            <a:extLst>
              <a:ext uri="{FF2B5EF4-FFF2-40B4-BE49-F238E27FC236}">
                <a16:creationId xmlns:a16="http://schemas.microsoft.com/office/drawing/2014/main" id="{EEA7ABCA-1BF2-453C-8739-3ACAA56EF461}"/>
              </a:ext>
            </a:extLst>
          </p:cNvPr>
          <p:cNvSpPr txBox="1"/>
          <p:nvPr/>
        </p:nvSpPr>
        <p:spPr>
          <a:xfrm>
            <a:off x="379122" y="2184089"/>
            <a:ext cx="3147236" cy="646331"/>
          </a:xfrm>
          <a:prstGeom prst="rect">
            <a:avLst/>
          </a:prstGeom>
          <a:noFill/>
        </p:spPr>
        <p:txBody>
          <a:bodyPr wrap="square" rtlCol="0">
            <a:spAutoFit/>
          </a:bodyPr>
          <a:lstStyle/>
          <a:p>
            <a:r>
              <a:rPr lang="nb-NO" sz="1200" b="1" dirty="0">
                <a:solidFill>
                  <a:prstClr val="black"/>
                </a:solidFill>
              </a:rPr>
              <a:t>Fase 1: </a:t>
            </a:r>
            <a:r>
              <a:rPr lang="nb-NO" sz="1200" dirty="0">
                <a:solidFill>
                  <a:prstClr val="black"/>
                </a:solidFill>
              </a:rPr>
              <a:t>Hvilke materialer skal dere bruke for å lage øya? Hvilke abiotiske/biotiske faktorer skal dere illustrere? </a:t>
            </a:r>
            <a:endParaRPr lang="nb-NO" sz="1200" dirty="0">
              <a:solidFill>
                <a:srgbClr val="7030A0"/>
              </a:solidFill>
            </a:endParaRPr>
          </a:p>
        </p:txBody>
      </p:sp>
      <p:sp>
        <p:nvSpPr>
          <p:cNvPr id="21" name="TekstSylinder 20">
            <a:extLst>
              <a:ext uri="{FF2B5EF4-FFF2-40B4-BE49-F238E27FC236}">
                <a16:creationId xmlns:a16="http://schemas.microsoft.com/office/drawing/2014/main" id="{13DCB0FC-2655-40F1-B596-435620B04C0D}"/>
              </a:ext>
            </a:extLst>
          </p:cNvPr>
          <p:cNvSpPr txBox="1"/>
          <p:nvPr/>
        </p:nvSpPr>
        <p:spPr>
          <a:xfrm>
            <a:off x="2601433" y="8618270"/>
            <a:ext cx="3966069" cy="1200329"/>
          </a:xfrm>
          <a:prstGeom prst="rect">
            <a:avLst/>
          </a:prstGeom>
          <a:noFill/>
          <a:ln>
            <a:solidFill>
              <a:schemeClr val="tx1"/>
            </a:solidFill>
          </a:ln>
        </p:spPr>
        <p:txBody>
          <a:bodyPr wrap="square" rtlCol="0">
            <a:spAutoFit/>
          </a:bodyPr>
          <a:lstStyle/>
          <a:p>
            <a:r>
              <a:rPr lang="nb-NO" altLang="nb-NO" sz="1200" b="1" dirty="0">
                <a:latin typeface="Calibri" panose="020F0502020204030204" pitchFamily="34" charset="0"/>
                <a:ea typeface="Calibri" panose="020F0502020204030204" pitchFamily="34" charset="0"/>
                <a:cs typeface="Times New Roman" panose="02020603050405020304" pitchFamily="18" charset="0"/>
              </a:rPr>
              <a:t>Diskuter</a:t>
            </a:r>
          </a:p>
          <a:p>
            <a:pPr marL="228600" indent="-228600">
              <a:buFont typeface="+mj-lt"/>
              <a:buAutoNum type="arabicPeriod"/>
            </a:pPr>
            <a:r>
              <a:rPr lang="nb-NO" altLang="nb-NO" sz="1200" dirty="0">
                <a:latin typeface="Calibri" panose="020F0502020204030204" pitchFamily="34" charset="0"/>
                <a:ea typeface="Calibri" panose="020F0502020204030204" pitchFamily="34" charset="0"/>
                <a:cs typeface="Times New Roman" panose="02020603050405020304" pitchFamily="18" charset="0"/>
              </a:rPr>
              <a:t>Hvilken type matematisk modell har vi brukt for populasjonen på øya?</a:t>
            </a:r>
          </a:p>
          <a:p>
            <a:pPr marL="228600" indent="-228600">
              <a:buFont typeface="+mj-lt"/>
              <a:buAutoNum type="arabicPeriod"/>
            </a:pPr>
            <a:r>
              <a:rPr lang="nb-NO" altLang="nb-NO" sz="1200" dirty="0">
                <a:latin typeface="Calibri" panose="020F0502020204030204" pitchFamily="34" charset="0"/>
                <a:ea typeface="Calibri" panose="020F0502020204030204" pitchFamily="34" charset="0"/>
                <a:cs typeface="Times New Roman" panose="02020603050405020304" pitchFamily="18" charset="0"/>
              </a:rPr>
              <a:t>Er denne realistisk?</a:t>
            </a:r>
          </a:p>
          <a:p>
            <a:pPr marL="228600" indent="-228600">
              <a:buFont typeface="+mj-lt"/>
              <a:buAutoNum type="arabicPeriod"/>
            </a:pPr>
            <a:r>
              <a:rPr lang="nb-NO" altLang="nb-NO" sz="1200" dirty="0">
                <a:latin typeface="Calibri" panose="020F0502020204030204" pitchFamily="34" charset="0"/>
                <a:cs typeface="Times New Roman" panose="02020603050405020304" pitchFamily="18" charset="0"/>
              </a:rPr>
              <a:t>Hvorfor/hvorfor ikke?</a:t>
            </a:r>
          </a:p>
          <a:p>
            <a:pPr marL="228600" indent="-228600">
              <a:buFont typeface="+mj-lt"/>
              <a:buAutoNum type="arabicPeriod"/>
            </a:pPr>
            <a:r>
              <a:rPr lang="nb-NO" altLang="nb-NO" sz="1200" dirty="0">
                <a:latin typeface="Calibri" panose="020F0502020204030204" pitchFamily="34" charset="0"/>
                <a:cs typeface="Times New Roman" panose="02020603050405020304" pitchFamily="18" charset="0"/>
              </a:rPr>
              <a:t>Klarer du å finne en modell som er mer realistisk?</a:t>
            </a:r>
            <a:endParaRPr lang="nb-NO" altLang="nb-NO" sz="1200" dirty="0">
              <a:latin typeface="Arial" panose="020B0604020202020204" pitchFamily="34" charset="0"/>
            </a:endParaRPr>
          </a:p>
        </p:txBody>
      </p:sp>
      <p:sp>
        <p:nvSpPr>
          <p:cNvPr id="23" name="TekstSylinder 22">
            <a:extLst>
              <a:ext uri="{FF2B5EF4-FFF2-40B4-BE49-F238E27FC236}">
                <a16:creationId xmlns:a16="http://schemas.microsoft.com/office/drawing/2014/main" id="{6BC4D226-A14C-4BAC-AF68-04825A9D0F5D}"/>
              </a:ext>
            </a:extLst>
          </p:cNvPr>
          <p:cNvSpPr txBox="1"/>
          <p:nvPr/>
        </p:nvSpPr>
        <p:spPr>
          <a:xfrm>
            <a:off x="2601433" y="6592764"/>
            <a:ext cx="3966069" cy="1938992"/>
          </a:xfrm>
          <a:prstGeom prst="rect">
            <a:avLst/>
          </a:prstGeom>
          <a:noFill/>
          <a:ln>
            <a:solidFill>
              <a:schemeClr val="tx1"/>
            </a:solidFill>
          </a:ln>
        </p:spPr>
        <p:txBody>
          <a:bodyPr wrap="square" rtlCol="0">
            <a:spAutoFit/>
          </a:bodyPr>
          <a:lstStyle/>
          <a:p>
            <a:r>
              <a:rPr lang="nb-NO" sz="1200" b="1" dirty="0"/>
              <a:t>Refleksjonsoppgaver</a:t>
            </a:r>
          </a:p>
          <a:p>
            <a:pPr marL="228600" indent="-228600">
              <a:buFont typeface="+mj-lt"/>
              <a:buAutoNum type="arabicPeriod"/>
            </a:pPr>
            <a:r>
              <a:rPr lang="nb-NO" sz="1200" dirty="0"/>
              <a:t>Hva ville skjedd med de forskjellige artene på øya om det flyttet mennesker dit? </a:t>
            </a:r>
          </a:p>
          <a:p>
            <a:pPr marL="228600" indent="-228600">
              <a:buFont typeface="+mj-lt"/>
              <a:buAutoNum type="arabicPeriod"/>
            </a:pPr>
            <a:r>
              <a:rPr lang="nb-NO" sz="1200" dirty="0"/>
              <a:t>Menneskene ville trenge å dyrke mat, hvilke konsekvenser ville dette få for det biologiske mangfoldet på øya?</a:t>
            </a:r>
          </a:p>
          <a:p>
            <a:pPr marL="228600" indent="-228600">
              <a:buFont typeface="+mj-lt"/>
              <a:buAutoNum type="arabicPeriod"/>
            </a:pPr>
            <a:r>
              <a:rPr lang="nb-NO" sz="1200" dirty="0"/>
              <a:t>Hva er viktigst av at mennesker kan benytte naturressursene, og å bevare det biologiske mangfoldet?</a:t>
            </a:r>
          </a:p>
          <a:p>
            <a:pPr marL="228600" indent="-228600">
              <a:buFont typeface="+mj-lt"/>
              <a:buAutoNum type="arabicPeriod"/>
            </a:pPr>
            <a:r>
              <a:rPr lang="nb-NO" sz="1200" dirty="0"/>
              <a:t>Hva om menneskene ville drive gruver eller lage et kraftverk? Hvilke konsekvenser ville det fått?</a:t>
            </a:r>
          </a:p>
        </p:txBody>
      </p:sp>
      <p:sp>
        <p:nvSpPr>
          <p:cNvPr id="3" name="Plassholder for lysbildenummer 2">
            <a:extLst>
              <a:ext uri="{FF2B5EF4-FFF2-40B4-BE49-F238E27FC236}">
                <a16:creationId xmlns:a16="http://schemas.microsoft.com/office/drawing/2014/main" id="{366387BC-D56C-437D-9FA9-CCD59135FC77}"/>
              </a:ext>
            </a:extLst>
          </p:cNvPr>
          <p:cNvSpPr>
            <a:spLocks noGrp="1"/>
          </p:cNvSpPr>
          <p:nvPr>
            <p:ph type="sldNum" sz="quarter" idx="12"/>
          </p:nvPr>
        </p:nvSpPr>
        <p:spPr>
          <a:xfrm>
            <a:off x="4933518" y="9271452"/>
            <a:ext cx="1543050" cy="527403"/>
          </a:xfrm>
        </p:spPr>
        <p:txBody>
          <a:bodyPr/>
          <a:lstStyle/>
          <a:p>
            <a:fld id="{8BCDA449-1FD9-4B7A-9E85-B244E6DC9C56}" type="slidenum">
              <a:rPr lang="nb-NO" smtClean="0"/>
              <a:t>2</a:t>
            </a:fld>
            <a:endParaRPr lang="nb-NO" dirty="0"/>
          </a:p>
        </p:txBody>
      </p:sp>
      <p:pic>
        <p:nvPicPr>
          <p:cNvPr id="9" name="Bilde 8">
            <a:extLst>
              <a:ext uri="{FF2B5EF4-FFF2-40B4-BE49-F238E27FC236}">
                <a16:creationId xmlns:a16="http://schemas.microsoft.com/office/drawing/2014/main" id="{E107DB0B-3037-41FE-85E9-663AD892B34A}"/>
              </a:ext>
            </a:extLst>
          </p:cNvPr>
          <p:cNvPicPr>
            <a:picLocks noChangeAspect="1"/>
          </p:cNvPicPr>
          <p:nvPr/>
        </p:nvPicPr>
        <p:blipFill>
          <a:blip r:embed="rId2"/>
          <a:stretch>
            <a:fillRect/>
          </a:stretch>
        </p:blipFill>
        <p:spPr>
          <a:xfrm>
            <a:off x="4616365" y="5033785"/>
            <a:ext cx="1768874" cy="197874"/>
          </a:xfrm>
          <a:prstGeom prst="rect">
            <a:avLst/>
          </a:prstGeom>
        </p:spPr>
      </p:pic>
      <p:pic>
        <p:nvPicPr>
          <p:cNvPr id="10" name="Bilde 9">
            <a:extLst>
              <a:ext uri="{FF2B5EF4-FFF2-40B4-BE49-F238E27FC236}">
                <a16:creationId xmlns:a16="http://schemas.microsoft.com/office/drawing/2014/main" id="{2D7DE6DF-F160-47A1-9BFF-DEF64AC8E9E6}"/>
              </a:ext>
            </a:extLst>
          </p:cNvPr>
          <p:cNvPicPr>
            <a:picLocks noChangeAspect="1"/>
          </p:cNvPicPr>
          <p:nvPr/>
        </p:nvPicPr>
        <p:blipFill>
          <a:blip r:embed="rId3"/>
          <a:stretch>
            <a:fillRect/>
          </a:stretch>
        </p:blipFill>
        <p:spPr>
          <a:xfrm>
            <a:off x="3040202" y="4941440"/>
            <a:ext cx="1151263" cy="221858"/>
          </a:xfrm>
          <a:prstGeom prst="rect">
            <a:avLst/>
          </a:prstGeom>
        </p:spPr>
      </p:pic>
      <p:pic>
        <p:nvPicPr>
          <p:cNvPr id="11" name="Bilde 10">
            <a:extLst>
              <a:ext uri="{FF2B5EF4-FFF2-40B4-BE49-F238E27FC236}">
                <a16:creationId xmlns:a16="http://schemas.microsoft.com/office/drawing/2014/main" id="{EFDA73CE-40E0-4E33-ACCC-9E1482580371}"/>
              </a:ext>
            </a:extLst>
          </p:cNvPr>
          <p:cNvPicPr>
            <a:picLocks noChangeAspect="1"/>
          </p:cNvPicPr>
          <p:nvPr/>
        </p:nvPicPr>
        <p:blipFill>
          <a:blip r:embed="rId4"/>
          <a:stretch>
            <a:fillRect/>
          </a:stretch>
        </p:blipFill>
        <p:spPr>
          <a:xfrm>
            <a:off x="3382817" y="6096347"/>
            <a:ext cx="2890150" cy="185881"/>
          </a:xfrm>
          <a:prstGeom prst="rect">
            <a:avLst/>
          </a:prstGeom>
        </p:spPr>
      </p:pic>
      <p:pic>
        <p:nvPicPr>
          <p:cNvPr id="24" name="Bilde 23">
            <a:extLst>
              <a:ext uri="{FF2B5EF4-FFF2-40B4-BE49-F238E27FC236}">
                <a16:creationId xmlns:a16="http://schemas.microsoft.com/office/drawing/2014/main" id="{B108C73A-69A5-4B2B-AA26-3B21AA658734}"/>
              </a:ext>
            </a:extLst>
          </p:cNvPr>
          <p:cNvPicPr>
            <a:picLocks noChangeAspect="1"/>
          </p:cNvPicPr>
          <p:nvPr/>
        </p:nvPicPr>
        <p:blipFill>
          <a:blip r:embed="rId5"/>
          <a:stretch>
            <a:fillRect/>
          </a:stretch>
        </p:blipFill>
        <p:spPr>
          <a:xfrm>
            <a:off x="714326" y="6003654"/>
            <a:ext cx="2164618" cy="209866"/>
          </a:xfrm>
          <a:prstGeom prst="rect">
            <a:avLst/>
          </a:prstGeom>
        </p:spPr>
      </p:pic>
      <p:pic>
        <p:nvPicPr>
          <p:cNvPr id="25" name="Bilde 24">
            <a:extLst>
              <a:ext uri="{FF2B5EF4-FFF2-40B4-BE49-F238E27FC236}">
                <a16:creationId xmlns:a16="http://schemas.microsoft.com/office/drawing/2014/main" id="{1CB2D5F8-3B9C-47E0-B43B-B782B53DBDDA}"/>
              </a:ext>
            </a:extLst>
          </p:cNvPr>
          <p:cNvPicPr>
            <a:picLocks noChangeAspect="1"/>
          </p:cNvPicPr>
          <p:nvPr/>
        </p:nvPicPr>
        <p:blipFill>
          <a:blip r:embed="rId6"/>
          <a:stretch>
            <a:fillRect/>
          </a:stretch>
        </p:blipFill>
        <p:spPr>
          <a:xfrm>
            <a:off x="1625432" y="5574167"/>
            <a:ext cx="3801573" cy="209866"/>
          </a:xfrm>
          <a:prstGeom prst="rect">
            <a:avLst/>
          </a:prstGeom>
        </p:spPr>
      </p:pic>
      <p:pic>
        <p:nvPicPr>
          <p:cNvPr id="27" name="Bilde 26">
            <a:extLst>
              <a:ext uri="{FF2B5EF4-FFF2-40B4-BE49-F238E27FC236}">
                <a16:creationId xmlns:a16="http://schemas.microsoft.com/office/drawing/2014/main" id="{0A5F51D5-EC74-454E-8EFD-7DED015E0A81}"/>
              </a:ext>
            </a:extLst>
          </p:cNvPr>
          <p:cNvPicPr>
            <a:picLocks noChangeAspect="1"/>
          </p:cNvPicPr>
          <p:nvPr/>
        </p:nvPicPr>
        <p:blipFill>
          <a:blip r:embed="rId7"/>
          <a:stretch>
            <a:fillRect/>
          </a:stretch>
        </p:blipFill>
        <p:spPr>
          <a:xfrm>
            <a:off x="714326" y="5173116"/>
            <a:ext cx="1762873" cy="215862"/>
          </a:xfrm>
          <a:prstGeom prst="rect">
            <a:avLst/>
          </a:prstGeom>
        </p:spPr>
      </p:pic>
      <p:pic>
        <p:nvPicPr>
          <p:cNvPr id="14" name="Bilde 13" descr="Et bilde som inneholder vann, utendørs, himmel, strand&#10;&#10;Automatisk generert beskrivelse">
            <a:extLst>
              <a:ext uri="{FF2B5EF4-FFF2-40B4-BE49-F238E27FC236}">
                <a16:creationId xmlns:a16="http://schemas.microsoft.com/office/drawing/2014/main" id="{E75B229A-5979-42E5-A33F-8AEC884DA3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9207" y="2257220"/>
            <a:ext cx="2819670" cy="1880720"/>
          </a:xfrm>
          <a:prstGeom prst="rect">
            <a:avLst/>
          </a:prstGeom>
        </p:spPr>
      </p:pic>
    </p:spTree>
    <p:extLst>
      <p:ext uri="{BB962C8B-B14F-4D97-AF65-F5344CB8AC3E}">
        <p14:creationId xmlns:p14="http://schemas.microsoft.com/office/powerpoint/2010/main" val="4169260532"/>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1F102E-35CA-4D54-AA7B-DE697C0D0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479455</TotalTime>
  <Words>648</Words>
  <Application>Microsoft Macintosh PowerPoint</Application>
  <PresentationFormat>A4 Paper (210x297 mm)</PresentationFormat>
  <Paragraphs>78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Office-tema</vt:lpstr>
      <vt:lpstr>Opplegg 30 - Populasjoner og populasjonsvekst</vt:lpstr>
      <vt:lpstr>Lag en øy! - og programmer populasjonsveksten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1500</cp:revision>
  <dcterms:created xsi:type="dcterms:W3CDTF">2018-11-04T16:46:19Z</dcterms:created>
  <dcterms:modified xsi:type="dcterms:W3CDTF">2021-11-10T10:39:00Z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2021-08-29T13:46:07Z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56edc03c-41e7-41fa-ba64-99c34021d307</vt:lpwstr>
  </property>
  <property fmtid="{D5CDD505-2E9C-101B-9397-08002B2CF9AE}" pid="9" name="MSIP_Label_531f9ef8-9444-4aee-b673-282240bf708b_ContentBits">
    <vt:lpwstr>0</vt:lpwstr>
  </property>
</Properties>
</file>