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01" r:id="rId5"/>
    <p:sldId id="405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6.png"/><Relationship Id="rId10" Type="http://schemas.openxmlformats.org/officeDocument/2006/relationships/image" Target="../media/image7.jpg"/><Relationship Id="rId4" Type="http://schemas.openxmlformats.org/officeDocument/2006/relationships/image" Target="../media/image25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27" descr="Et bilde som inneholder blomst, plante&#10;&#10;Automatisk generert beskrivelse">
            <a:extLst>
              <a:ext uri="{FF2B5EF4-FFF2-40B4-BE49-F238E27FC236}">
                <a16:creationId xmlns:a16="http://schemas.microsoft.com/office/drawing/2014/main" id="{4718D91C-E897-4917-B906-3FFC0ED34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46" y="8318185"/>
            <a:ext cx="876785" cy="1263380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CA789DA5-547F-4AE2-B117-215793E80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9" y="8858251"/>
            <a:ext cx="723314" cy="72331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ED2C7F-FEDF-46A1-A1E5-11038B12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11" y="154280"/>
            <a:ext cx="5915025" cy="811868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30 - </a:t>
            </a:r>
            <a:r>
              <a:rPr lang="nb-NO" dirty="0" err="1"/>
              <a:t>Populasjonar</a:t>
            </a:r>
            <a:r>
              <a:rPr lang="nb-NO" dirty="0"/>
              <a:t> og populasjonsvekst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4816454-DD0B-4196-AF75-FF45C556636F}"/>
              </a:ext>
            </a:extLst>
          </p:cNvPr>
          <p:cNvSpPr txBox="1"/>
          <p:nvPr/>
        </p:nvSpPr>
        <p:spPr>
          <a:xfrm>
            <a:off x="611909" y="1110909"/>
            <a:ext cx="291985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Kva er </a:t>
            </a:r>
            <a:r>
              <a:rPr lang="nb-NO" sz="1200" b="1" dirty="0" err="1"/>
              <a:t>ein</a:t>
            </a:r>
            <a:r>
              <a:rPr lang="nb-NO" sz="1200" b="1" dirty="0"/>
              <a:t> populasjon?</a:t>
            </a:r>
          </a:p>
          <a:p>
            <a:endParaRPr lang="nb-NO" sz="400" dirty="0"/>
          </a:p>
          <a:p>
            <a:r>
              <a:rPr lang="nb-NO" sz="1200" dirty="0"/>
              <a:t>Det er alle individa av </a:t>
            </a:r>
            <a:r>
              <a:rPr lang="nb-NO" sz="1200" dirty="0" err="1"/>
              <a:t>ein</a:t>
            </a:r>
            <a:r>
              <a:rPr lang="nb-NO" sz="1200" dirty="0"/>
              <a:t> viss art som lever </a:t>
            </a:r>
            <a:r>
              <a:rPr lang="nb-NO" sz="1200" dirty="0" err="1"/>
              <a:t>innanfor</a:t>
            </a:r>
            <a:r>
              <a:rPr lang="nb-NO" sz="1200" dirty="0"/>
              <a:t> </a:t>
            </a:r>
            <a:r>
              <a:rPr lang="nb-NO" sz="1200" dirty="0" err="1"/>
              <a:t>eit</a:t>
            </a:r>
            <a:r>
              <a:rPr lang="nb-NO" sz="1200" dirty="0"/>
              <a:t> avgrensa område eller økosystem. Det blir og kalla </a:t>
            </a:r>
            <a:r>
              <a:rPr lang="nb-NO" sz="1200" dirty="0" err="1"/>
              <a:t>ein</a:t>
            </a:r>
            <a:r>
              <a:rPr lang="nb-NO" sz="1200" dirty="0"/>
              <a:t> bestand.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860793C6-0CA6-4F30-A056-521ECA2D045C}"/>
                  </a:ext>
                </a:extLst>
              </p:cNvPr>
              <p:cNvSpPr txBox="1"/>
              <p:nvPr/>
            </p:nvSpPr>
            <p:spPr>
              <a:xfrm>
                <a:off x="530211" y="2237336"/>
                <a:ext cx="5634182" cy="3024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 err="1"/>
                  <a:t>Eksponentialfunksjonar</a:t>
                </a:r>
                <a:r>
                  <a:rPr lang="nb-NO" sz="1200" b="1" dirty="0"/>
                  <a:t> og prosentvis endring</a:t>
                </a:r>
              </a:p>
              <a:p>
                <a:endParaRPr lang="nb-NO" sz="1200" dirty="0"/>
              </a:p>
              <a:p>
                <a:r>
                  <a:rPr lang="nb-NO" sz="1200" dirty="0" err="1"/>
                  <a:t>Ein</a:t>
                </a:r>
                <a:r>
                  <a:rPr lang="nb-NO" sz="1200" dirty="0"/>
                  <a:t> eksponentialfunksjon kan alltid </a:t>
                </a:r>
                <a:r>
                  <a:rPr lang="nb-NO" sz="1200" dirty="0" err="1"/>
                  <a:t>skrivast</a:t>
                </a:r>
                <a:r>
                  <a:rPr lang="nb-NO" sz="1200" dirty="0"/>
                  <a:t> på denne forma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b-NO" sz="1200" dirty="0"/>
                  <a:t> der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b-NO" sz="1200" dirty="0"/>
                  <a:t> er startverdien og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b-NO" sz="1200" dirty="0"/>
                  <a:t> er vekstfaktoren som alltid er </a:t>
                </a:r>
                <a:r>
                  <a:rPr lang="nb-NO" sz="1200" dirty="0" err="1"/>
                  <a:t>eit</a:t>
                </a:r>
                <a:r>
                  <a:rPr lang="nb-NO" sz="1200" dirty="0"/>
                  <a:t> positivt tal.</a:t>
                </a:r>
              </a:p>
              <a:p>
                <a:endParaRPr lang="nb-NO" sz="1200" dirty="0"/>
              </a:p>
              <a:p>
                <a:r>
                  <a:rPr lang="nb-NO" sz="1200" dirty="0"/>
                  <a:t>Vi har </a:t>
                </a:r>
                <a:r>
                  <a:rPr lang="nb-NO" sz="1200" dirty="0" err="1"/>
                  <a:t>ein</a:t>
                </a:r>
                <a:r>
                  <a:rPr lang="nb-NO" sz="1200" dirty="0"/>
                  <a:t> populasjon av rådyr og vi veit at han </a:t>
                </a:r>
                <a:r>
                  <a:rPr lang="nb-NO" sz="1200" dirty="0" err="1"/>
                  <a:t>aukar</a:t>
                </a:r>
                <a:r>
                  <a:rPr lang="nb-NO" sz="1200" dirty="0"/>
                  <a:t> med 20 % </a:t>
                </a:r>
                <a:r>
                  <a:rPr lang="nb-NO" sz="1200" dirty="0" err="1"/>
                  <a:t>årleg</a:t>
                </a:r>
                <a:r>
                  <a:rPr lang="nb-NO" sz="1200" dirty="0"/>
                  <a:t>. Kva blir vekstfaktoren til denne populasjonen?</a:t>
                </a:r>
              </a:p>
              <a:p>
                <a:endParaRPr lang="nb-NO" sz="1200" dirty="0"/>
              </a:p>
              <a:p>
                <a:r>
                  <a:rPr lang="nb-NO" sz="1200" dirty="0"/>
                  <a:t>Vi tek til med å </a:t>
                </a:r>
                <a:r>
                  <a:rPr lang="nb-NO" sz="1200" dirty="0" err="1"/>
                  <a:t>rekne</a:t>
                </a:r>
                <a:r>
                  <a:rPr lang="nb-NO" sz="1200" dirty="0"/>
                  <a:t> om 20 % til </a:t>
                </a:r>
                <a:r>
                  <a:rPr lang="nb-NO" sz="1200" dirty="0" err="1"/>
                  <a:t>desimaltal</a:t>
                </a:r>
                <a:r>
                  <a:rPr lang="nb-NO" sz="12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20 %= 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=0,20</m:t>
                      </m:r>
                    </m:oMath>
                  </m:oMathPara>
                </a14:m>
                <a:endParaRPr lang="nb-NO" sz="1200" dirty="0"/>
              </a:p>
              <a:p>
                <a:endParaRPr lang="nb-NO" sz="1200" dirty="0"/>
              </a:p>
              <a:p>
                <a:r>
                  <a:rPr lang="nb-NO" sz="1200" dirty="0" err="1"/>
                  <a:t>Sidan</a:t>
                </a:r>
                <a:r>
                  <a:rPr lang="nb-NO" sz="1200" dirty="0"/>
                  <a:t> heile den </a:t>
                </a:r>
                <a:r>
                  <a:rPr lang="nb-NO" sz="1200" dirty="0" err="1"/>
                  <a:t>opprinnelege</a:t>
                </a:r>
                <a:r>
                  <a:rPr lang="nb-NO" sz="1200" dirty="0"/>
                  <a:t> populasjonen alltid tilsvarer 100 %, må vi legge til dette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100 %+20 %=1,00+0,20=1,20</m:t>
                      </m:r>
                    </m:oMath>
                  </m:oMathPara>
                </a14:m>
                <a:endParaRPr lang="nb-NO" sz="1200" dirty="0"/>
              </a:p>
              <a:p>
                <a:endParaRPr lang="nb-NO" sz="1200" dirty="0"/>
              </a:p>
              <a:p>
                <a:r>
                  <a:rPr lang="nb-NO" sz="1200" dirty="0"/>
                  <a:t>I dette høvet blir vekstfaktoren til rådyrpopulasjonen 1,20.</a:t>
                </a:r>
              </a:p>
            </p:txBody>
          </p:sp>
        </mc:Choice>
        <mc:Fallback xmlns="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860793C6-0CA6-4F30-A056-521ECA2D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11" y="2237336"/>
                <a:ext cx="5634182" cy="3024546"/>
              </a:xfrm>
              <a:prstGeom prst="rect">
                <a:avLst/>
              </a:prstGeom>
              <a:blipFill>
                <a:blip r:embed="rId4"/>
                <a:stretch>
                  <a:fillRect l="-108" b="-80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CBB4ED5-403D-4FAC-A474-3002D7E49813}"/>
                  </a:ext>
                </a:extLst>
              </p:cNvPr>
              <p:cNvSpPr txBox="1"/>
              <p:nvPr/>
            </p:nvSpPr>
            <p:spPr>
              <a:xfrm>
                <a:off x="3917171" y="5857726"/>
                <a:ext cx="24416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200" dirty="0"/>
                  <a:t>Startverdien er </a:t>
                </a:r>
                <a:r>
                  <a:rPr lang="nb-NO" sz="1200" dirty="0" err="1"/>
                  <a:t>talet</a:t>
                </a:r>
                <a:r>
                  <a:rPr lang="nb-NO" sz="1200" dirty="0"/>
                  <a:t> på rådyr i den </a:t>
                </a:r>
                <a:r>
                  <a:rPr lang="nb-NO" sz="1200" dirty="0" err="1"/>
                  <a:t>opprinnelege</a:t>
                </a:r>
                <a:r>
                  <a:rPr lang="nb-NO" sz="1200" dirty="0"/>
                  <a:t> populasjonen. Dersom vi har 250 i </a:t>
                </a:r>
                <a:r>
                  <a:rPr lang="nb-NO" sz="1200" dirty="0" err="1"/>
                  <a:t>ein</a:t>
                </a:r>
                <a:r>
                  <a:rPr lang="nb-NO" sz="1200" dirty="0"/>
                  <a:t> rådyrpopulasjon med </a:t>
                </a:r>
                <a:r>
                  <a:rPr lang="nb-NO" sz="1200" dirty="0" err="1"/>
                  <a:t>ein</a:t>
                </a:r>
                <a:r>
                  <a:rPr lang="nb-NO" sz="1200" dirty="0"/>
                  <a:t> </a:t>
                </a:r>
                <a:r>
                  <a:rPr lang="nb-NO" sz="1200" dirty="0" err="1"/>
                  <a:t>årleg</a:t>
                </a:r>
                <a:r>
                  <a:rPr lang="nb-NO" sz="1200" dirty="0"/>
                  <a:t> vekst på 20 %, vil funksjonen vår sjå slik ut:</a:t>
                </a:r>
              </a:p>
              <a:p>
                <a:endParaRPr lang="nb-N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=250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1,20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nb-NO" sz="1200" dirty="0"/>
              </a:p>
            </p:txBody>
          </p:sp>
        </mc:Choice>
        <mc:Fallback xmlns="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CBB4ED5-403D-4FAC-A474-3002D7E4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171" y="5857726"/>
                <a:ext cx="2441683" cy="1384995"/>
              </a:xfrm>
              <a:prstGeom prst="rect">
                <a:avLst/>
              </a:prstGeom>
              <a:blipFill>
                <a:blip r:embed="rId5"/>
                <a:stretch>
                  <a:fillRect l="-250" t="-441" r="-12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Sylinder 7">
            <a:extLst>
              <a:ext uri="{FF2B5EF4-FFF2-40B4-BE49-F238E27FC236}">
                <a16:creationId xmlns:a16="http://schemas.microsoft.com/office/drawing/2014/main" id="{E2BACE79-9AAD-4FC3-ACE7-315C4B4526D5}"/>
              </a:ext>
            </a:extLst>
          </p:cNvPr>
          <p:cNvSpPr txBox="1"/>
          <p:nvPr/>
        </p:nvSpPr>
        <p:spPr>
          <a:xfrm>
            <a:off x="3814799" y="985074"/>
            <a:ext cx="2787337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Kva er </a:t>
            </a:r>
            <a:r>
              <a:rPr lang="nb-NO" sz="1200" b="1" dirty="0" err="1"/>
              <a:t>eit</a:t>
            </a:r>
            <a:r>
              <a:rPr lang="nb-NO" sz="1200" b="1" dirty="0"/>
              <a:t> økosystem?</a:t>
            </a:r>
          </a:p>
          <a:p>
            <a:endParaRPr lang="nb-NO" sz="400" dirty="0"/>
          </a:p>
          <a:p>
            <a:r>
              <a:rPr lang="nb-NO" sz="1200" dirty="0"/>
              <a:t>Det er samansett av alle </a:t>
            </a:r>
            <a:r>
              <a:rPr lang="nb-NO" sz="1200" dirty="0" err="1"/>
              <a:t>populasjonane</a:t>
            </a:r>
            <a:endParaRPr lang="nb-NO" sz="1200" dirty="0"/>
          </a:p>
          <a:p>
            <a:r>
              <a:rPr lang="nb-NO" sz="1200" dirty="0" err="1"/>
              <a:t>innanfor</a:t>
            </a:r>
            <a:r>
              <a:rPr lang="nb-NO" sz="1200" dirty="0"/>
              <a:t> </a:t>
            </a:r>
            <a:r>
              <a:rPr lang="nb-NO" sz="1200" dirty="0" err="1"/>
              <a:t>eit</a:t>
            </a:r>
            <a:r>
              <a:rPr lang="nb-NO" sz="1200" dirty="0"/>
              <a:t> avgrensa område, samt </a:t>
            </a:r>
            <a:r>
              <a:rPr lang="nb-NO" sz="1200" dirty="0" err="1"/>
              <a:t>dei</a:t>
            </a:r>
            <a:r>
              <a:rPr lang="nb-NO" sz="1200" dirty="0"/>
              <a:t> abiotiske </a:t>
            </a:r>
            <a:r>
              <a:rPr lang="nb-NO" sz="1200" dirty="0" err="1"/>
              <a:t>faktorane</a:t>
            </a:r>
            <a:r>
              <a:rPr lang="nb-NO" sz="1200" dirty="0"/>
              <a:t> i området. </a:t>
            </a:r>
            <a:r>
              <a:rPr lang="nb-NO" sz="1200" dirty="0" err="1"/>
              <a:t>Nokre</a:t>
            </a:r>
            <a:r>
              <a:rPr lang="nb-NO" sz="1200" dirty="0"/>
              <a:t> døme kan </a:t>
            </a:r>
            <a:r>
              <a:rPr lang="nb-NO" sz="1200" dirty="0" err="1"/>
              <a:t>vere</a:t>
            </a:r>
            <a:r>
              <a:rPr lang="nb-NO" sz="1200" dirty="0"/>
              <a:t> ei myr, </a:t>
            </a:r>
            <a:r>
              <a:rPr lang="nb-NO" sz="1200" dirty="0" err="1"/>
              <a:t>ein</a:t>
            </a:r>
            <a:r>
              <a:rPr lang="nb-NO" sz="1200" dirty="0"/>
              <a:t> skog eller </a:t>
            </a:r>
            <a:r>
              <a:rPr lang="nb-NO" sz="1200" dirty="0" err="1"/>
              <a:t>eit</a:t>
            </a:r>
            <a:r>
              <a:rPr lang="nb-NO" sz="1200" dirty="0"/>
              <a:t> korallrev.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78D3AE6-4BBC-4CDE-82AE-ABC5F8433F9F}"/>
              </a:ext>
            </a:extLst>
          </p:cNvPr>
          <p:cNvSpPr txBox="1"/>
          <p:nvPr/>
        </p:nvSpPr>
        <p:spPr>
          <a:xfrm>
            <a:off x="611909" y="7544276"/>
            <a:ext cx="2811742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Kva er </a:t>
            </a:r>
            <a:r>
              <a:rPr lang="nb-NO" sz="1200" b="1" dirty="0" err="1"/>
              <a:t>ein</a:t>
            </a:r>
            <a:r>
              <a:rPr lang="nb-NO" sz="1200" b="1" dirty="0"/>
              <a:t> biotisk faktor?</a:t>
            </a:r>
          </a:p>
          <a:p>
            <a:endParaRPr lang="nb-NO" sz="400" dirty="0"/>
          </a:p>
          <a:p>
            <a:r>
              <a:rPr lang="nb-NO" sz="1200" dirty="0"/>
              <a:t>Det er alle </a:t>
            </a:r>
            <a:r>
              <a:rPr lang="nb-NO" sz="1200" dirty="0" err="1"/>
              <a:t>dei</a:t>
            </a:r>
            <a:r>
              <a:rPr lang="nb-NO" sz="1200" dirty="0"/>
              <a:t> </a:t>
            </a:r>
            <a:r>
              <a:rPr lang="nb-NO" sz="1200" dirty="0" err="1"/>
              <a:t>levande</a:t>
            </a:r>
            <a:r>
              <a:rPr lang="nb-NO" sz="1200" dirty="0"/>
              <a:t> </a:t>
            </a:r>
            <a:r>
              <a:rPr lang="nb-NO" sz="1200" dirty="0" err="1"/>
              <a:t>organismane</a:t>
            </a:r>
            <a:r>
              <a:rPr lang="nb-NO" sz="1200" dirty="0"/>
              <a:t> i </a:t>
            </a:r>
            <a:r>
              <a:rPr lang="nb-NO" sz="1200" dirty="0" err="1"/>
              <a:t>eit</a:t>
            </a:r>
            <a:r>
              <a:rPr lang="nb-NO" sz="1200" dirty="0"/>
              <a:t> økosystem, slik som alle planter, dyr, </a:t>
            </a:r>
            <a:r>
              <a:rPr lang="nb-NO" sz="1200" dirty="0" err="1"/>
              <a:t>bakteriar</a:t>
            </a:r>
            <a:r>
              <a:rPr lang="nb-NO" sz="1200" dirty="0"/>
              <a:t> og sopp.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4BD6FE9-E092-4819-AD70-A5FEED455499}"/>
              </a:ext>
            </a:extLst>
          </p:cNvPr>
          <p:cNvSpPr txBox="1"/>
          <p:nvPr/>
        </p:nvSpPr>
        <p:spPr>
          <a:xfrm>
            <a:off x="3571517" y="7544276"/>
            <a:ext cx="2787337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Kva er en abiotisk faktor?</a:t>
            </a:r>
          </a:p>
          <a:p>
            <a:endParaRPr lang="nb-NO" sz="400" dirty="0"/>
          </a:p>
          <a:p>
            <a:r>
              <a:rPr lang="nb-NO" sz="1200" dirty="0"/>
              <a:t>Det er alle </a:t>
            </a:r>
            <a:r>
              <a:rPr lang="nb-NO" sz="1200" dirty="0" err="1"/>
              <a:t>dei</a:t>
            </a:r>
            <a:r>
              <a:rPr lang="nb-NO" sz="1200" dirty="0"/>
              <a:t> </a:t>
            </a:r>
            <a:r>
              <a:rPr lang="nb-NO" sz="1200" dirty="0" err="1"/>
              <a:t>ikkje-levande</a:t>
            </a:r>
            <a:r>
              <a:rPr lang="nb-NO" sz="1200" dirty="0"/>
              <a:t> </a:t>
            </a:r>
            <a:r>
              <a:rPr lang="nb-NO" sz="1200" dirty="0" err="1"/>
              <a:t>omgivnadene</a:t>
            </a:r>
            <a:r>
              <a:rPr lang="nb-NO" sz="1200" dirty="0"/>
              <a:t> som påverkar </a:t>
            </a:r>
            <a:r>
              <a:rPr lang="nb-NO" sz="1200" dirty="0" err="1"/>
              <a:t>organismane</a:t>
            </a:r>
            <a:r>
              <a:rPr lang="nb-NO" sz="1200" dirty="0"/>
              <a:t> som lever der, slik som jordsmonn, pH-verdi, klima og temperatur.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4526E833-72A3-4D4E-9D1B-6BF497C91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8" y="8408614"/>
            <a:ext cx="1449701" cy="1027216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D0C3829-0512-471A-8ECA-6C64F088BF5A}"/>
              </a:ext>
            </a:extLst>
          </p:cNvPr>
          <p:cNvSpPr txBox="1"/>
          <p:nvPr/>
        </p:nvSpPr>
        <p:spPr>
          <a:xfrm>
            <a:off x="4592202" y="4830146"/>
            <a:ext cx="18319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Diskuter</a:t>
            </a:r>
          </a:p>
          <a:p>
            <a:r>
              <a:rPr lang="nb-NO" sz="1200" dirty="0"/>
              <a:t>Kva blir vekstfaktoren om populasjonen </a:t>
            </a:r>
            <a:r>
              <a:rPr lang="nb-NO" sz="1200" dirty="0" err="1"/>
              <a:t>minkar</a:t>
            </a:r>
            <a:r>
              <a:rPr lang="nb-NO" sz="1200" dirty="0"/>
              <a:t> med 20 % </a:t>
            </a:r>
            <a:r>
              <a:rPr lang="nb-NO" sz="1200" dirty="0" err="1"/>
              <a:t>årleg</a:t>
            </a:r>
            <a:r>
              <a:rPr lang="nb-NO" sz="1200" dirty="0"/>
              <a:t>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31B9EC8-A18B-4A57-B9DB-ACEAE3DB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8106" y="9395529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121FB8B-CEBD-4CE7-8B52-62F53F9A8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58" y="8607407"/>
            <a:ext cx="713748" cy="1068486"/>
          </a:xfrm>
          <a:prstGeom prst="rect">
            <a:avLst/>
          </a:prstGeom>
        </p:spPr>
      </p:pic>
      <p:pic>
        <p:nvPicPr>
          <p:cNvPr id="6" name="Bilde 5" descr="Et bilde som inneholder gress, utendørs, pattedyr, hund&#10;&#10;Automatisk generert beskrivelse">
            <a:extLst>
              <a:ext uri="{FF2B5EF4-FFF2-40B4-BE49-F238E27FC236}">
                <a16:creationId xmlns:a16="http://schemas.microsoft.com/office/drawing/2014/main" id="{E9A663F5-8608-4AB4-802F-48BD041E6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9" y="5365343"/>
            <a:ext cx="3040714" cy="2028156"/>
          </a:xfrm>
          <a:prstGeom prst="rect">
            <a:avLst/>
          </a:prstGeom>
        </p:spPr>
      </p:pic>
      <p:pic>
        <p:nvPicPr>
          <p:cNvPr id="20" name="Bilde 19" descr="Et bilde som inneholder natur, røyk, skyer, skyet&#10;&#10;Automatisk generert beskrivelse">
            <a:extLst>
              <a:ext uri="{FF2B5EF4-FFF2-40B4-BE49-F238E27FC236}">
                <a16:creationId xmlns:a16="http://schemas.microsoft.com/office/drawing/2014/main" id="{88570424-EE1C-4043-8558-D7F4C462B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74" y="8694279"/>
            <a:ext cx="1066446" cy="693708"/>
          </a:xfrm>
          <a:prstGeom prst="rect">
            <a:avLst/>
          </a:prstGeom>
        </p:spPr>
      </p:pic>
      <p:pic>
        <p:nvPicPr>
          <p:cNvPr id="24" name="Bilde 23" descr="Et bilde som inneholder bakke, utendørs, murstein, bygning&#10;&#10;Automatisk generert beskrivelse">
            <a:extLst>
              <a:ext uri="{FF2B5EF4-FFF2-40B4-BE49-F238E27FC236}">
                <a16:creationId xmlns:a16="http://schemas.microsoft.com/office/drawing/2014/main" id="{4B42200D-C5EB-41AC-9737-92166CB820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91" y="8694279"/>
            <a:ext cx="1038482" cy="6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9C4C9C9-E09A-433A-80AC-A2FD814A2B61}"/>
              </a:ext>
            </a:extLst>
          </p:cNvPr>
          <p:cNvSpPr txBox="1"/>
          <p:nvPr/>
        </p:nvSpPr>
        <p:spPr>
          <a:xfrm>
            <a:off x="379123" y="4761786"/>
            <a:ext cx="618837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altLang="nb-NO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Puslespel</a:t>
            </a:r>
            <a:r>
              <a:rPr lang="nb-NO" alt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-programmering</a:t>
            </a: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altLang="nb-NO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3808A2F-6037-4E6F-8503-31A13DB0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43" y="145288"/>
            <a:ext cx="5300255" cy="851673"/>
          </a:xfrm>
        </p:spPr>
        <p:txBody>
          <a:bodyPr/>
          <a:lstStyle/>
          <a:p>
            <a:r>
              <a:rPr lang="nb-NO" dirty="0"/>
              <a:t>Lag ei øy!</a:t>
            </a:r>
            <a:br>
              <a:rPr lang="nb-NO" dirty="0"/>
            </a:br>
            <a:r>
              <a:rPr lang="nb-NO" sz="2000" dirty="0"/>
              <a:t>- og programmer populasjonsveksten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D99E65E-C4E9-4423-98EA-C86612F4D067}"/>
              </a:ext>
            </a:extLst>
          </p:cNvPr>
          <p:cNvSpPr txBox="1">
            <a:spLocks/>
          </p:cNvSpPr>
          <p:nvPr/>
        </p:nvSpPr>
        <p:spPr>
          <a:xfrm>
            <a:off x="379122" y="4256852"/>
            <a:ext cx="6007390" cy="56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1200" b="1" dirty="0">
                <a:solidFill>
                  <a:prstClr val="black"/>
                </a:solidFill>
              </a:rPr>
              <a:t>Fase 3: </a:t>
            </a:r>
            <a:r>
              <a:rPr lang="nb-NO" sz="1200" dirty="0">
                <a:solidFill>
                  <a:prstClr val="black"/>
                </a:solidFill>
              </a:rPr>
              <a:t>Lag </a:t>
            </a:r>
            <a:r>
              <a:rPr lang="nb-NO" sz="1200" dirty="0" err="1">
                <a:solidFill>
                  <a:prstClr val="black"/>
                </a:solidFill>
              </a:rPr>
              <a:t>ein</a:t>
            </a:r>
            <a:r>
              <a:rPr lang="nb-NO" sz="1200" dirty="0">
                <a:solidFill>
                  <a:prstClr val="black"/>
                </a:solidFill>
              </a:rPr>
              <a:t> modell av øya </a:t>
            </a:r>
            <a:r>
              <a:rPr lang="nb-NO" sz="1200" dirty="0" err="1">
                <a:solidFill>
                  <a:prstClr val="black"/>
                </a:solidFill>
              </a:rPr>
              <a:t>dykkar</a:t>
            </a:r>
            <a:r>
              <a:rPr lang="nb-NO" sz="1200" dirty="0">
                <a:solidFill>
                  <a:prstClr val="black"/>
                </a:solidFill>
              </a:rPr>
              <a:t>, med biotiske og abiotiske </a:t>
            </a:r>
            <a:r>
              <a:rPr lang="nb-NO" sz="1200" dirty="0" err="1">
                <a:solidFill>
                  <a:prstClr val="black"/>
                </a:solidFill>
              </a:rPr>
              <a:t>faktorar</a:t>
            </a:r>
            <a:r>
              <a:rPr lang="nb-NO" sz="1200" dirty="0">
                <a:solidFill>
                  <a:prstClr val="black"/>
                </a:solidFill>
              </a:rPr>
              <a:t>. Lag programmet som </a:t>
            </a:r>
            <a:r>
              <a:rPr lang="nb-NO" sz="1200" dirty="0" err="1">
                <a:solidFill>
                  <a:prstClr val="black"/>
                </a:solidFill>
              </a:rPr>
              <a:t>reknar</a:t>
            </a:r>
            <a:r>
              <a:rPr lang="nb-NO" sz="1200" dirty="0">
                <a:solidFill>
                  <a:prstClr val="black"/>
                </a:solidFill>
              </a:rPr>
              <a:t> ut populasjonsveksten. Spør gjerne </a:t>
            </a:r>
            <a:r>
              <a:rPr lang="nb-NO" sz="1200" dirty="0" err="1">
                <a:solidFill>
                  <a:prstClr val="black"/>
                </a:solidFill>
              </a:rPr>
              <a:t>læraren</a:t>
            </a:r>
            <a:r>
              <a:rPr lang="nb-NO" sz="1200" dirty="0">
                <a:solidFill>
                  <a:prstClr val="black"/>
                </a:solidFill>
              </a:rPr>
              <a:t> om ark med tips til programmeringa.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FA4823B-C262-4010-8FFE-42513F0A63D7}"/>
              </a:ext>
            </a:extLst>
          </p:cNvPr>
          <p:cNvSpPr/>
          <p:nvPr/>
        </p:nvSpPr>
        <p:spPr>
          <a:xfrm>
            <a:off x="379122" y="6583723"/>
            <a:ext cx="22223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1200" b="1" dirty="0">
                <a:solidFill>
                  <a:prstClr val="black"/>
                </a:solidFill>
              </a:rPr>
              <a:t>Fase 4: </a:t>
            </a:r>
            <a:r>
              <a:rPr lang="nb-NO" sz="1200" dirty="0">
                <a:solidFill>
                  <a:prstClr val="black"/>
                </a:solidFill>
              </a:rPr>
              <a:t>Korleis skal de teste modellen av øya </a:t>
            </a:r>
            <a:r>
              <a:rPr lang="nb-NO" sz="1200" dirty="0" err="1">
                <a:solidFill>
                  <a:prstClr val="black"/>
                </a:solidFill>
              </a:rPr>
              <a:t>dykkar</a:t>
            </a:r>
            <a:r>
              <a:rPr lang="nb-NO" sz="1200" dirty="0">
                <a:solidFill>
                  <a:prstClr val="black"/>
                </a:solidFill>
              </a:rPr>
              <a:t>? Kan hende kan det </a:t>
            </a:r>
            <a:r>
              <a:rPr lang="nb-NO" sz="1200" dirty="0" err="1">
                <a:solidFill>
                  <a:prstClr val="black"/>
                </a:solidFill>
              </a:rPr>
              <a:t>vere</a:t>
            </a:r>
            <a:r>
              <a:rPr lang="nb-NO" sz="1200" dirty="0">
                <a:solidFill>
                  <a:prstClr val="black"/>
                </a:solidFill>
              </a:rPr>
              <a:t> fornuftig å </a:t>
            </a:r>
            <a:r>
              <a:rPr lang="nb-NO" sz="1200" dirty="0" err="1">
                <a:solidFill>
                  <a:prstClr val="black"/>
                </a:solidFill>
              </a:rPr>
              <a:t>samanlikne</a:t>
            </a:r>
            <a:r>
              <a:rPr lang="nb-NO" sz="1200" dirty="0">
                <a:solidFill>
                  <a:prstClr val="black"/>
                </a:solidFill>
              </a:rPr>
              <a:t> resultata med andre i klassen. </a:t>
            </a:r>
          </a:p>
          <a:p>
            <a:pPr lvl="0">
              <a:defRPr/>
            </a:pPr>
            <a:endParaRPr lang="nb-NO" sz="8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nb-NO" sz="1200" b="1" dirty="0">
                <a:solidFill>
                  <a:prstClr val="black"/>
                </a:solidFill>
              </a:rPr>
              <a:t>Fase 5:</a:t>
            </a:r>
            <a:r>
              <a:rPr lang="nb-NO" sz="1200" dirty="0">
                <a:solidFill>
                  <a:prstClr val="black"/>
                </a:solidFill>
              </a:rPr>
              <a:t> Er det </a:t>
            </a:r>
            <a:r>
              <a:rPr lang="nb-NO" sz="1200" dirty="0" err="1">
                <a:solidFill>
                  <a:prstClr val="black"/>
                </a:solidFill>
              </a:rPr>
              <a:t>noko</a:t>
            </a:r>
            <a:r>
              <a:rPr lang="nb-NO" sz="1200" dirty="0">
                <a:solidFill>
                  <a:prstClr val="black"/>
                </a:solidFill>
              </a:rPr>
              <a:t> de vil endre?</a:t>
            </a:r>
          </a:p>
          <a:p>
            <a:pPr lvl="0">
              <a:defRPr/>
            </a:pPr>
            <a:endParaRPr lang="nb-NO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nb-NO" sz="1200" b="1" dirty="0">
                <a:solidFill>
                  <a:prstClr val="black"/>
                </a:solidFill>
              </a:rPr>
              <a:t>Fase 6:</a:t>
            </a:r>
            <a:r>
              <a:rPr lang="nb-NO" sz="1200" dirty="0">
                <a:solidFill>
                  <a:prstClr val="black"/>
                </a:solidFill>
              </a:rPr>
              <a:t> Gå attende til </a:t>
            </a:r>
            <a:r>
              <a:rPr lang="nb-NO" sz="1200" dirty="0" err="1">
                <a:solidFill>
                  <a:prstClr val="black"/>
                </a:solidFill>
              </a:rPr>
              <a:t>dei</a:t>
            </a:r>
            <a:r>
              <a:rPr lang="nb-NO" sz="1200" dirty="0">
                <a:solidFill>
                  <a:prstClr val="black"/>
                </a:solidFill>
              </a:rPr>
              <a:t> andre </a:t>
            </a:r>
            <a:r>
              <a:rPr lang="nb-NO" sz="1200" dirty="0" err="1">
                <a:solidFill>
                  <a:prstClr val="black"/>
                </a:solidFill>
              </a:rPr>
              <a:t>fasane</a:t>
            </a:r>
            <a:r>
              <a:rPr lang="nb-NO" sz="1200" dirty="0">
                <a:solidFill>
                  <a:prstClr val="black"/>
                </a:solidFill>
              </a:rPr>
              <a:t> for å </a:t>
            </a:r>
            <a:r>
              <a:rPr lang="nb-NO" sz="1200" dirty="0" err="1">
                <a:solidFill>
                  <a:prstClr val="black"/>
                </a:solidFill>
              </a:rPr>
              <a:t>gjere</a:t>
            </a:r>
            <a:r>
              <a:rPr lang="nb-NO" sz="1200" dirty="0">
                <a:solidFill>
                  <a:prstClr val="black"/>
                </a:solidFill>
              </a:rPr>
              <a:t> planlagte </a:t>
            </a:r>
            <a:r>
              <a:rPr lang="nb-NO" sz="1200" dirty="0" err="1">
                <a:solidFill>
                  <a:prstClr val="black"/>
                </a:solidFill>
              </a:rPr>
              <a:t>forbetringar</a:t>
            </a:r>
            <a:r>
              <a:rPr lang="nb-NO" sz="1200" dirty="0">
                <a:solidFill>
                  <a:prstClr val="black"/>
                </a:solidFill>
              </a:rPr>
              <a:t> på modellen </a:t>
            </a:r>
            <a:r>
              <a:rPr lang="nb-NO" sz="1200" dirty="0" err="1">
                <a:solidFill>
                  <a:prstClr val="black"/>
                </a:solidFill>
              </a:rPr>
              <a:t>dykkar</a:t>
            </a:r>
            <a:r>
              <a:rPr lang="nb-NO" sz="1200" dirty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endParaRPr lang="nb-NO" sz="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nb-NO" sz="1200" b="1" dirty="0">
                <a:solidFill>
                  <a:prstClr val="black"/>
                </a:solidFill>
              </a:rPr>
              <a:t>Fase 7:</a:t>
            </a:r>
            <a:r>
              <a:rPr lang="nb-NO" sz="1200" dirty="0">
                <a:solidFill>
                  <a:prstClr val="black"/>
                </a:solidFill>
              </a:rPr>
              <a:t> Dokumentér det som de har gjort  med </a:t>
            </a:r>
            <a:r>
              <a:rPr lang="nb-NO" sz="1200" dirty="0" err="1">
                <a:solidFill>
                  <a:prstClr val="black"/>
                </a:solidFill>
              </a:rPr>
              <a:t>ein</a:t>
            </a:r>
            <a:r>
              <a:rPr lang="nb-NO" sz="1200" dirty="0">
                <a:solidFill>
                  <a:prstClr val="black"/>
                </a:solidFill>
              </a:rPr>
              <a:t> liten film og </a:t>
            </a:r>
            <a:r>
              <a:rPr lang="nb-NO" sz="1200" dirty="0" err="1">
                <a:solidFill>
                  <a:prstClr val="black"/>
                </a:solidFill>
              </a:rPr>
              <a:t>grunngje</a:t>
            </a:r>
            <a:r>
              <a:rPr lang="nb-NO" sz="1200" dirty="0">
                <a:solidFill>
                  <a:prstClr val="black"/>
                </a:solidFill>
              </a:rPr>
              <a:t> </a:t>
            </a:r>
            <a:r>
              <a:rPr lang="nb-NO" sz="1200" dirty="0" err="1">
                <a:solidFill>
                  <a:prstClr val="black"/>
                </a:solidFill>
              </a:rPr>
              <a:t>vala</a:t>
            </a:r>
            <a:r>
              <a:rPr lang="nb-NO" sz="1200" dirty="0">
                <a:solidFill>
                  <a:prstClr val="black"/>
                </a:solidFill>
              </a:rPr>
              <a:t> </a:t>
            </a:r>
            <a:r>
              <a:rPr lang="nb-NO" sz="1200" dirty="0" err="1">
                <a:solidFill>
                  <a:prstClr val="black"/>
                </a:solidFill>
              </a:rPr>
              <a:t>dykkar</a:t>
            </a:r>
            <a:r>
              <a:rPr lang="nb-NO" sz="1200" dirty="0">
                <a:solidFill>
                  <a:prstClr val="black"/>
                </a:solidFill>
              </a:rPr>
              <a:t>. Vis fram resultatet for resten av klassen med ei lita utstilling.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F12A09D-08F2-419F-8CE1-46267B7D232F}"/>
              </a:ext>
            </a:extLst>
          </p:cNvPr>
          <p:cNvSpPr/>
          <p:nvPr/>
        </p:nvSpPr>
        <p:spPr>
          <a:xfrm>
            <a:off x="379123" y="2781080"/>
            <a:ext cx="32367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1200" b="1" dirty="0">
                <a:solidFill>
                  <a:prstClr val="black"/>
                </a:solidFill>
              </a:rPr>
              <a:t>Fase 2: </a:t>
            </a:r>
            <a:r>
              <a:rPr lang="nb-NO" sz="1200" dirty="0">
                <a:solidFill>
                  <a:prstClr val="black"/>
                </a:solidFill>
              </a:rPr>
              <a:t>Det er viktig at de er åpne for alle slags </a:t>
            </a:r>
            <a:r>
              <a:rPr lang="nb-NO" sz="1200" dirty="0" err="1">
                <a:solidFill>
                  <a:prstClr val="black"/>
                </a:solidFill>
              </a:rPr>
              <a:t>idear</a:t>
            </a:r>
            <a:r>
              <a:rPr lang="nb-NO" sz="1200" dirty="0">
                <a:solidFill>
                  <a:prstClr val="black"/>
                </a:solidFill>
              </a:rPr>
              <a:t> og </a:t>
            </a:r>
            <a:r>
              <a:rPr lang="nb-NO" sz="1200" dirty="0" err="1">
                <a:solidFill>
                  <a:prstClr val="black"/>
                </a:solidFill>
              </a:rPr>
              <a:t>ikkje</a:t>
            </a:r>
            <a:r>
              <a:rPr lang="nb-NO" sz="1200" dirty="0">
                <a:solidFill>
                  <a:prstClr val="black"/>
                </a:solidFill>
              </a:rPr>
              <a:t> er for kritiske, da kan </a:t>
            </a:r>
            <a:r>
              <a:rPr lang="nb-NO" sz="1200" dirty="0" err="1">
                <a:solidFill>
                  <a:prstClr val="black"/>
                </a:solidFill>
              </a:rPr>
              <a:t>morosame</a:t>
            </a:r>
            <a:r>
              <a:rPr lang="nb-NO" sz="1200" dirty="0">
                <a:solidFill>
                  <a:prstClr val="black"/>
                </a:solidFill>
              </a:rPr>
              <a:t> framlegg bli kutta ut for </a:t>
            </a:r>
            <a:r>
              <a:rPr lang="nb-NO" sz="1200" dirty="0" err="1">
                <a:solidFill>
                  <a:prstClr val="black"/>
                </a:solidFill>
              </a:rPr>
              <a:t>tidleg</a:t>
            </a:r>
            <a:r>
              <a:rPr lang="nb-NO" sz="1200" dirty="0">
                <a:solidFill>
                  <a:prstClr val="black"/>
                </a:solidFill>
              </a:rPr>
              <a:t>.</a:t>
            </a:r>
          </a:p>
          <a:p>
            <a:pPr lvl="0">
              <a:defRPr/>
            </a:pPr>
            <a:endParaRPr lang="nb-NO" sz="4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nb-NO" sz="1200" dirty="0">
                <a:solidFill>
                  <a:prstClr val="black"/>
                </a:solidFill>
              </a:rPr>
              <a:t>Tenk </a:t>
            </a:r>
            <a:r>
              <a:rPr lang="nb-NO" sz="1200" dirty="0" err="1">
                <a:solidFill>
                  <a:prstClr val="black"/>
                </a:solidFill>
              </a:rPr>
              <a:t>sjølv</a:t>
            </a:r>
            <a:r>
              <a:rPr lang="nb-NO" sz="1200" dirty="0">
                <a:solidFill>
                  <a:prstClr val="black"/>
                </a:solidFill>
              </a:rPr>
              <a:t> først og </a:t>
            </a:r>
            <a:r>
              <a:rPr lang="nb-NO" sz="1200" dirty="0" err="1">
                <a:solidFill>
                  <a:prstClr val="black"/>
                </a:solidFill>
              </a:rPr>
              <a:t>teikne</a:t>
            </a:r>
            <a:r>
              <a:rPr lang="nb-NO" sz="1200" dirty="0">
                <a:solidFill>
                  <a:prstClr val="black"/>
                </a:solidFill>
              </a:rPr>
              <a:t> gjerne skisser.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nb-NO" sz="1200" dirty="0">
                <a:solidFill>
                  <a:prstClr val="black"/>
                </a:solidFill>
              </a:rPr>
              <a:t>Forklar ideen din for </a:t>
            </a:r>
            <a:r>
              <a:rPr lang="nb-NO" sz="1200" dirty="0" err="1">
                <a:solidFill>
                  <a:prstClr val="black"/>
                </a:solidFill>
              </a:rPr>
              <a:t>dei</a:t>
            </a:r>
            <a:r>
              <a:rPr lang="nb-NO" sz="1200" dirty="0">
                <a:solidFill>
                  <a:prstClr val="black"/>
                </a:solidFill>
              </a:rPr>
              <a:t> andre på gruppa.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nb-NO" sz="1200" dirty="0">
                <a:solidFill>
                  <a:prstClr val="black"/>
                </a:solidFill>
              </a:rPr>
              <a:t>Heile gruppa diskuterer </a:t>
            </a:r>
            <a:r>
              <a:rPr lang="nb-NO" sz="1200" dirty="0" err="1">
                <a:solidFill>
                  <a:prstClr val="black"/>
                </a:solidFill>
              </a:rPr>
              <a:t>dei</a:t>
            </a:r>
            <a:r>
              <a:rPr lang="nb-NO" sz="1200" dirty="0">
                <a:solidFill>
                  <a:prstClr val="black"/>
                </a:solidFill>
              </a:rPr>
              <a:t> ulike </a:t>
            </a:r>
            <a:r>
              <a:rPr lang="nb-NO" sz="1200" dirty="0" err="1">
                <a:solidFill>
                  <a:prstClr val="black"/>
                </a:solidFill>
              </a:rPr>
              <a:t>ideane</a:t>
            </a:r>
            <a:r>
              <a:rPr lang="nb-NO" sz="1200" dirty="0">
                <a:solidFill>
                  <a:prstClr val="black"/>
                </a:solidFill>
              </a:rPr>
              <a:t>, og </a:t>
            </a:r>
            <a:r>
              <a:rPr lang="nb-NO" sz="1200" dirty="0" err="1">
                <a:solidFill>
                  <a:prstClr val="black"/>
                </a:solidFill>
              </a:rPr>
              <a:t>lagar</a:t>
            </a:r>
            <a:r>
              <a:rPr lang="nb-NO" sz="1200" dirty="0">
                <a:solidFill>
                  <a:prstClr val="black"/>
                </a:solidFill>
              </a:rPr>
              <a:t> </a:t>
            </a:r>
            <a:r>
              <a:rPr lang="nb-NO" sz="1200" dirty="0" err="1">
                <a:solidFill>
                  <a:prstClr val="black"/>
                </a:solidFill>
              </a:rPr>
              <a:t>ein</a:t>
            </a:r>
            <a:r>
              <a:rPr lang="nb-NO" sz="1200" dirty="0">
                <a:solidFill>
                  <a:prstClr val="black"/>
                </a:solidFill>
              </a:rPr>
              <a:t> felles plan for øymodellen.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32041D1-93C2-4885-851B-864F765900CE}"/>
              </a:ext>
            </a:extLst>
          </p:cNvPr>
          <p:cNvSpPr txBox="1"/>
          <p:nvPr/>
        </p:nvSpPr>
        <p:spPr>
          <a:xfrm>
            <a:off x="467513" y="1076313"/>
            <a:ext cx="600738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r>
              <a:rPr lang="nb-NO" sz="1200" b="1" dirty="0"/>
              <a:t> </a:t>
            </a:r>
          </a:p>
          <a:p>
            <a:endParaRPr lang="nb-NO" sz="400" b="1" dirty="0"/>
          </a:p>
          <a:p>
            <a:r>
              <a:rPr lang="nb-NO" sz="1200" dirty="0"/>
              <a:t>Lag </a:t>
            </a:r>
            <a:r>
              <a:rPr lang="nb-NO" sz="1200" dirty="0" err="1"/>
              <a:t>ein</a:t>
            </a:r>
            <a:r>
              <a:rPr lang="nb-NO" sz="1200" dirty="0"/>
              <a:t> modell av ei lita øy, med </a:t>
            </a:r>
            <a:r>
              <a:rPr lang="nb-NO" sz="1200" dirty="0" err="1"/>
              <a:t>eit</a:t>
            </a:r>
            <a:r>
              <a:rPr lang="nb-NO" sz="1200" dirty="0"/>
              <a:t> oversyn over </a:t>
            </a:r>
            <a:r>
              <a:rPr lang="nb-NO" sz="1200" dirty="0" err="1"/>
              <a:t>dei</a:t>
            </a:r>
            <a:r>
              <a:rPr lang="nb-NO" sz="1200" dirty="0"/>
              <a:t> ulike biotiske og abiotiske </a:t>
            </a:r>
            <a:r>
              <a:rPr lang="nb-NO" sz="1200" dirty="0" err="1"/>
              <a:t>faktorane</a:t>
            </a:r>
            <a:r>
              <a:rPr lang="nb-NO" sz="1200" dirty="0"/>
              <a:t>. Tenk deg at det vert sett ut </a:t>
            </a:r>
            <a:r>
              <a:rPr lang="nb-NO" sz="1200" dirty="0" err="1"/>
              <a:t>eit</a:t>
            </a:r>
            <a:r>
              <a:rPr lang="nb-NO" sz="1200" dirty="0"/>
              <a:t> kaninpar på øya. Lag </a:t>
            </a:r>
            <a:r>
              <a:rPr lang="nb-NO" sz="1200" dirty="0" err="1"/>
              <a:t>eit</a:t>
            </a:r>
            <a:r>
              <a:rPr lang="nb-NO" sz="1200" dirty="0"/>
              <a:t> program som </a:t>
            </a:r>
            <a:r>
              <a:rPr lang="nb-NO" sz="1200" dirty="0" err="1"/>
              <a:t>reknar</a:t>
            </a:r>
            <a:r>
              <a:rPr lang="nb-NO" sz="1200" dirty="0"/>
              <a:t> ut kor mange </a:t>
            </a:r>
            <a:r>
              <a:rPr lang="nb-NO" sz="1200" dirty="0" err="1"/>
              <a:t>kaninar</a:t>
            </a:r>
            <a:r>
              <a:rPr lang="nb-NO" sz="1200" dirty="0"/>
              <a:t> det blir på øya kvart år etterpå, for de 10 første åra. Lag </a:t>
            </a:r>
            <a:r>
              <a:rPr lang="nb-NO" sz="1200" dirty="0" err="1"/>
              <a:t>ein</a:t>
            </a:r>
            <a:r>
              <a:rPr lang="nb-NO" sz="1200" dirty="0"/>
              <a:t> graf som viser populasjonsveksten for </a:t>
            </a:r>
            <a:r>
              <a:rPr lang="nb-NO" sz="1200" dirty="0" err="1"/>
              <a:t>kaninane</a:t>
            </a:r>
            <a:r>
              <a:rPr lang="nb-NO" sz="1200" dirty="0"/>
              <a:t>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EA7ABCA-1BF2-453C-8739-3ACAA56EF461}"/>
              </a:ext>
            </a:extLst>
          </p:cNvPr>
          <p:cNvSpPr txBox="1"/>
          <p:nvPr/>
        </p:nvSpPr>
        <p:spPr>
          <a:xfrm>
            <a:off x="379122" y="2184089"/>
            <a:ext cx="314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prstClr val="black"/>
                </a:solidFill>
              </a:rPr>
              <a:t>Fase 1: </a:t>
            </a:r>
            <a:r>
              <a:rPr lang="nb-NO" sz="1200" dirty="0">
                <a:solidFill>
                  <a:prstClr val="black"/>
                </a:solidFill>
              </a:rPr>
              <a:t>Kva for  materiale skal de bruke for å lage øya? Kva for </a:t>
            </a:r>
            <a:r>
              <a:rPr lang="nb-NO" sz="1200" dirty="0" err="1">
                <a:solidFill>
                  <a:prstClr val="black"/>
                </a:solidFill>
              </a:rPr>
              <a:t>nokre</a:t>
            </a:r>
            <a:r>
              <a:rPr lang="nb-NO" sz="1200" dirty="0">
                <a:solidFill>
                  <a:prstClr val="black"/>
                </a:solidFill>
              </a:rPr>
              <a:t> abiotiske/biotiske </a:t>
            </a:r>
            <a:r>
              <a:rPr lang="nb-NO" sz="1200" dirty="0" err="1">
                <a:solidFill>
                  <a:prstClr val="black"/>
                </a:solidFill>
              </a:rPr>
              <a:t>faktorar</a:t>
            </a:r>
            <a:r>
              <a:rPr lang="nb-NO" sz="1200" dirty="0">
                <a:solidFill>
                  <a:prstClr val="black"/>
                </a:solidFill>
              </a:rPr>
              <a:t> skal de illustrere? </a:t>
            </a:r>
            <a:endParaRPr lang="nb-NO" sz="1200" dirty="0">
              <a:solidFill>
                <a:srgbClr val="7030A0"/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3DCB0FC-2655-40F1-B596-435620B04C0D}"/>
              </a:ext>
            </a:extLst>
          </p:cNvPr>
          <p:cNvSpPr txBox="1"/>
          <p:nvPr/>
        </p:nvSpPr>
        <p:spPr>
          <a:xfrm>
            <a:off x="2601433" y="8618270"/>
            <a:ext cx="39660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altLang="nb-NO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Diskuter</a:t>
            </a:r>
          </a:p>
          <a:p>
            <a:pPr marL="228600" indent="-228600">
              <a:buFont typeface="+mj-lt"/>
              <a:buAutoNum type="arabicPeriod"/>
            </a:pPr>
            <a:r>
              <a:rPr lang="nb-NO" alt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for </a:t>
            </a:r>
            <a:r>
              <a:rPr lang="nb-NO" altLang="nb-NO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 matematisk modell har vi brukt for populasjonen på øya?</a:t>
            </a:r>
          </a:p>
          <a:p>
            <a:pPr marL="228600" indent="-228600">
              <a:buFont typeface="+mj-lt"/>
              <a:buAutoNum type="arabicPeriod"/>
            </a:pPr>
            <a:r>
              <a:rPr lang="nb-NO" alt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denne realistisk?</a:t>
            </a:r>
          </a:p>
          <a:p>
            <a:pPr marL="228600" indent="-228600">
              <a:buFont typeface="+mj-lt"/>
              <a:buAutoNum type="arabicPeriod"/>
            </a:pPr>
            <a:r>
              <a:rPr lang="nb-NO" altLang="nb-NO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Kvifor</a:t>
            </a:r>
            <a:r>
              <a:rPr lang="nb-NO" altLang="nb-NO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altLang="nb-NO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kvifor</a:t>
            </a:r>
            <a:r>
              <a:rPr lang="nb-NO" altLang="nb-NO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altLang="nb-NO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nb-NO" altLang="nb-NO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Klarer du å finne </a:t>
            </a:r>
            <a:r>
              <a:rPr lang="nb-NO" altLang="nb-NO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modell som er </a:t>
            </a:r>
            <a:r>
              <a:rPr lang="nb-NO" altLang="nb-NO" sz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meir</a:t>
            </a:r>
            <a:r>
              <a:rPr lang="nb-NO" altLang="nb-NO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realistisk?</a:t>
            </a:r>
            <a:endParaRPr lang="nb-NO" altLang="nb-NO" sz="1200" dirty="0">
              <a:latin typeface="Arial" panose="020B0604020202020204" pitchFamily="34" charset="0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BC4D226-A14C-4BAC-AF68-04825A9D0F5D}"/>
              </a:ext>
            </a:extLst>
          </p:cNvPr>
          <p:cNvSpPr txBox="1"/>
          <p:nvPr/>
        </p:nvSpPr>
        <p:spPr>
          <a:xfrm>
            <a:off x="2601433" y="6592764"/>
            <a:ext cx="396606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Refleksjonsoppgåver</a:t>
            </a:r>
            <a:endParaRPr lang="nb-NO" sz="1200" b="1" dirty="0"/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Kva ville skjedd med </a:t>
            </a:r>
            <a:r>
              <a:rPr lang="nb-NO" sz="1200" dirty="0" err="1"/>
              <a:t>dei</a:t>
            </a:r>
            <a:r>
              <a:rPr lang="nb-NO" sz="1200" dirty="0"/>
              <a:t> ulike </a:t>
            </a:r>
            <a:r>
              <a:rPr lang="nb-NO" sz="1200" dirty="0" err="1"/>
              <a:t>artane</a:t>
            </a:r>
            <a:r>
              <a:rPr lang="nb-NO" sz="1200" dirty="0"/>
              <a:t> på øya om det flytta menneske dit? 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Menneska ville trenge å dyrke mat, kva </a:t>
            </a:r>
            <a:r>
              <a:rPr lang="nb-NO" sz="1200" dirty="0" err="1"/>
              <a:t>konsekvensar</a:t>
            </a:r>
            <a:r>
              <a:rPr lang="nb-NO" sz="1200" dirty="0"/>
              <a:t> ville dette få for det biologiske </a:t>
            </a:r>
            <a:r>
              <a:rPr lang="nb-NO" sz="1200" dirty="0" err="1"/>
              <a:t>mangfaldet</a:t>
            </a:r>
            <a:r>
              <a:rPr lang="nb-NO" sz="1200" dirty="0"/>
              <a:t> på øya?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Kva er </a:t>
            </a:r>
            <a:r>
              <a:rPr lang="nb-NO" sz="1200" dirty="0" err="1"/>
              <a:t>viktigast</a:t>
            </a:r>
            <a:r>
              <a:rPr lang="nb-NO" sz="1200" dirty="0"/>
              <a:t> av at menneske kan bruke </a:t>
            </a:r>
            <a:r>
              <a:rPr lang="nb-NO" sz="1200" dirty="0" err="1"/>
              <a:t>naturressursane</a:t>
            </a:r>
            <a:r>
              <a:rPr lang="nb-NO" sz="1200" dirty="0"/>
              <a:t>, eller å ta vare på det biologiske </a:t>
            </a:r>
            <a:r>
              <a:rPr lang="nb-NO" sz="1200" dirty="0" err="1"/>
              <a:t>mangfaldet</a:t>
            </a:r>
            <a:r>
              <a:rPr lang="nb-NO" sz="1200" dirty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Kva om menneska ville drive gruver eller lage </a:t>
            </a:r>
            <a:r>
              <a:rPr lang="nb-NO" sz="1200" dirty="0" err="1"/>
              <a:t>eit</a:t>
            </a:r>
            <a:r>
              <a:rPr lang="nb-NO" sz="1200" dirty="0"/>
              <a:t> kraftverk? Kva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konsekvensar</a:t>
            </a:r>
            <a:r>
              <a:rPr lang="nb-NO" sz="1200" dirty="0"/>
              <a:t> ville det fått?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6387BC-D56C-437D-9FA9-CCD59135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33518" y="9271452"/>
            <a:ext cx="1543050" cy="527403"/>
          </a:xfrm>
        </p:spPr>
        <p:txBody>
          <a:bodyPr/>
          <a:lstStyle/>
          <a:p>
            <a:r>
              <a:rPr lang="nb-NO" dirty="0"/>
              <a:t>i</a:t>
            </a:r>
            <a:fld id="{8BCDA449-1FD9-4B7A-9E85-B244E6DC9C56}" type="slidenum">
              <a:rPr lang="nb-NO" smtClean="0"/>
              <a:t>2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07DB0B-3037-41FE-85E9-663AD892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65" y="5033785"/>
            <a:ext cx="1768874" cy="19787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D7DE6DF-F160-47A1-9BFF-DEF64AC8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02" y="4941440"/>
            <a:ext cx="1151263" cy="22185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FDA73CE-40E0-4E33-ACCC-9E1482580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817" y="6096347"/>
            <a:ext cx="2890150" cy="185881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B108C73A-69A5-4B2B-AA26-3B21AA658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26" y="6003654"/>
            <a:ext cx="2164618" cy="20986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CB2D5F8-3B9C-47E0-B43B-B782B53DB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432" y="5574167"/>
            <a:ext cx="3801573" cy="20986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0A5F51D5-EC74-454E-8EFD-7DED015E0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26" y="5173116"/>
            <a:ext cx="1762873" cy="215862"/>
          </a:xfrm>
          <a:prstGeom prst="rect">
            <a:avLst/>
          </a:prstGeom>
        </p:spPr>
      </p:pic>
      <p:pic>
        <p:nvPicPr>
          <p:cNvPr id="14" name="Bilde 13" descr="Et bilde som inneholder vann, utendørs, himmel, strand&#10;&#10;Automatisk generert beskrivelse">
            <a:extLst>
              <a:ext uri="{FF2B5EF4-FFF2-40B4-BE49-F238E27FC236}">
                <a16:creationId xmlns:a16="http://schemas.microsoft.com/office/drawing/2014/main" id="{E75B229A-5979-42E5-A33F-8AEC884DA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07" y="2257220"/>
            <a:ext cx="2819670" cy="18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478429</TotalTime>
  <Words>666</Words>
  <Application>Microsoft Macintosh PowerPoint</Application>
  <PresentationFormat>A4 Paper (210x297 mm)</PresentationFormat>
  <Paragraphs>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Office-tema</vt:lpstr>
      <vt:lpstr>Opplegg 30 - Populasjonar og populasjonsvekst</vt:lpstr>
      <vt:lpstr>Lag ei øy! - og programmer populasjonsveksten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1505</cp:revision>
  <dcterms:created xsi:type="dcterms:W3CDTF">2018-11-04T16:46:19Z</dcterms:created>
  <dcterms:modified xsi:type="dcterms:W3CDTF">2021-11-10T11:40:14Z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