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06" r:id="rId5"/>
    <p:sldId id="302"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enhet, skyvelære&#10;&#10;Automatisk generert beskrivelse">
            <a:extLst>
              <a:ext uri="{FF2B5EF4-FFF2-40B4-BE49-F238E27FC236}">
                <a16:creationId xmlns:a16="http://schemas.microsoft.com/office/drawing/2014/main" id="{37E7869B-92FC-4C15-8F48-1D8A61175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33350">
            <a:off x="5335391" y="-98240"/>
            <a:ext cx="1279613" cy="1279613"/>
          </a:xfrm>
          <a:prstGeom prst="rect">
            <a:avLst/>
          </a:prstGeom>
        </p:spPr>
      </p:pic>
      <p:sp>
        <p:nvSpPr>
          <p:cNvPr id="2" name="Tittel 1">
            <a:extLst>
              <a:ext uri="{FF2B5EF4-FFF2-40B4-BE49-F238E27FC236}">
                <a16:creationId xmlns:a16="http://schemas.microsoft.com/office/drawing/2014/main" id="{D3617E90-CC64-44FC-B48E-0552ABC4D30F}"/>
              </a:ext>
            </a:extLst>
          </p:cNvPr>
          <p:cNvSpPr>
            <a:spLocks noGrp="1"/>
          </p:cNvSpPr>
          <p:nvPr>
            <p:ph type="title"/>
          </p:nvPr>
        </p:nvSpPr>
        <p:spPr>
          <a:xfrm>
            <a:off x="363439" y="119679"/>
            <a:ext cx="4243198" cy="885118"/>
          </a:xfrm>
        </p:spPr>
        <p:txBody>
          <a:bodyPr>
            <a:normAutofit fontScale="90000"/>
          </a:bodyPr>
          <a:lstStyle/>
          <a:p>
            <a:r>
              <a:rPr lang="nb-NO" dirty="0"/>
              <a:t>Opplegg 31 - Vaksiner og immunforsvar</a:t>
            </a:r>
          </a:p>
        </p:txBody>
      </p:sp>
      <p:sp>
        <p:nvSpPr>
          <p:cNvPr id="4" name="TekstSylinder 3">
            <a:extLst>
              <a:ext uri="{FF2B5EF4-FFF2-40B4-BE49-F238E27FC236}">
                <a16:creationId xmlns:a16="http://schemas.microsoft.com/office/drawing/2014/main" id="{B2D1AD04-73ED-44C6-BA97-B38D36CD2219}"/>
              </a:ext>
            </a:extLst>
          </p:cNvPr>
          <p:cNvSpPr txBox="1"/>
          <p:nvPr/>
        </p:nvSpPr>
        <p:spPr>
          <a:xfrm>
            <a:off x="4849193" y="2007962"/>
            <a:ext cx="1796844" cy="1446550"/>
          </a:xfrm>
          <a:prstGeom prst="rect">
            <a:avLst/>
          </a:prstGeom>
          <a:noFill/>
          <a:ln>
            <a:solidFill>
              <a:schemeClr val="tx1"/>
            </a:solidFill>
          </a:ln>
        </p:spPr>
        <p:txBody>
          <a:bodyPr wrap="square" rtlCol="0">
            <a:spAutoFit/>
          </a:bodyPr>
          <a:lstStyle/>
          <a:p>
            <a:r>
              <a:rPr lang="nb-NO" altLang="nb-NO" sz="1100" b="1" dirty="0">
                <a:latin typeface="Calibri" panose="020F0502020204030204" pitchFamily="34" charset="0"/>
                <a:ea typeface="Calibri" panose="020F0502020204030204" pitchFamily="34" charset="0"/>
                <a:cs typeface="Times New Roman" panose="02020603050405020304" pitchFamily="18" charset="0"/>
              </a:rPr>
              <a:t>Hva er smittetall?</a:t>
            </a:r>
          </a:p>
          <a:p>
            <a:r>
              <a:rPr lang="nb-NO" altLang="nb-NO" sz="1100" dirty="0">
                <a:latin typeface="Calibri" panose="020F0502020204030204" pitchFamily="34" charset="0"/>
                <a:cs typeface="Times New Roman" panose="02020603050405020304" pitchFamily="18" charset="0"/>
              </a:rPr>
              <a:t>Det forteller hvor mange som gjennomsnittlig blir smittet av én person mens den er syk. Smittetall er det samme som vekstfaktor i en eksponential matematisk modell.</a:t>
            </a:r>
            <a:endParaRPr lang="nb-NO" altLang="nb-NO" sz="1100" dirty="0">
              <a:latin typeface="Arial" panose="020B0604020202020204" pitchFamily="34" charset="0"/>
            </a:endParaRPr>
          </a:p>
        </p:txBody>
      </p:sp>
      <p:sp>
        <p:nvSpPr>
          <p:cNvPr id="9" name="TekstSylinder 8">
            <a:extLst>
              <a:ext uri="{FF2B5EF4-FFF2-40B4-BE49-F238E27FC236}">
                <a16:creationId xmlns:a16="http://schemas.microsoft.com/office/drawing/2014/main" id="{BDF43EFD-31E8-47F2-B670-D534A9ED06EF}"/>
              </a:ext>
            </a:extLst>
          </p:cNvPr>
          <p:cNvSpPr txBox="1"/>
          <p:nvPr/>
        </p:nvSpPr>
        <p:spPr>
          <a:xfrm>
            <a:off x="339285" y="1809508"/>
            <a:ext cx="4371260" cy="938719"/>
          </a:xfrm>
          <a:prstGeom prst="rect">
            <a:avLst/>
          </a:prstGeom>
          <a:noFill/>
        </p:spPr>
        <p:txBody>
          <a:bodyPr wrap="square" rtlCol="0">
            <a:spAutoFit/>
          </a:bodyPr>
          <a:lstStyle/>
          <a:p>
            <a:r>
              <a:rPr lang="nb-NO" sz="1100" dirty="0"/>
              <a:t>vaksineres mot, men de er enten døde eller svekket slik at de ikke kan gi sykdom. Når de reduserte organismene kommer inn i kroppen, vil de aktivere immunforsvaret, slik at immunforsvaret husker kjennetegnene til akkurat den organismen. Da kan kroppens immunforsvar effektivt kjempe mot sykdommen, dersom man blir smitta senere. </a:t>
            </a:r>
          </a:p>
        </p:txBody>
      </p:sp>
      <p:sp>
        <p:nvSpPr>
          <p:cNvPr id="10" name="TekstSylinder 9">
            <a:extLst>
              <a:ext uri="{FF2B5EF4-FFF2-40B4-BE49-F238E27FC236}">
                <a16:creationId xmlns:a16="http://schemas.microsoft.com/office/drawing/2014/main" id="{B235C703-0903-425C-9BDD-8A11DD361465}"/>
              </a:ext>
            </a:extLst>
          </p:cNvPr>
          <p:cNvSpPr txBox="1"/>
          <p:nvPr/>
        </p:nvSpPr>
        <p:spPr>
          <a:xfrm>
            <a:off x="4199435" y="8403362"/>
            <a:ext cx="2446602" cy="1277273"/>
          </a:xfrm>
          <a:prstGeom prst="rect">
            <a:avLst/>
          </a:prstGeom>
          <a:noFill/>
          <a:ln>
            <a:solidFill>
              <a:schemeClr val="tx1"/>
            </a:solidFill>
          </a:ln>
        </p:spPr>
        <p:txBody>
          <a:bodyPr wrap="square" rtlCol="0">
            <a:spAutoFit/>
          </a:bodyPr>
          <a:lstStyle/>
          <a:p>
            <a:r>
              <a:rPr lang="nb-NO" altLang="nb-NO" sz="1100" b="1" dirty="0">
                <a:latin typeface="Calibri" panose="020F0502020204030204" pitchFamily="34" charset="0"/>
                <a:ea typeface="Calibri" panose="020F0502020204030204" pitchFamily="34" charset="0"/>
                <a:cs typeface="Times New Roman" panose="02020603050405020304" pitchFamily="18" charset="0"/>
              </a:rPr>
              <a:t>Oppgave</a:t>
            </a:r>
          </a:p>
          <a:p>
            <a:pPr marL="228600" indent="-228600">
              <a:buFont typeface="+mj-lt"/>
              <a:buAutoNum type="arabicPeriod"/>
            </a:pPr>
            <a:r>
              <a:rPr lang="nb-NO" altLang="nb-NO" sz="1100" dirty="0">
                <a:latin typeface="Calibri" panose="020F0502020204030204" pitchFamily="34" charset="0"/>
                <a:cs typeface="Times New Roman" panose="02020603050405020304" pitchFamily="18" charset="0"/>
              </a:rPr>
              <a:t>Hvor stor er sannsynligheten for de fire forskjellige alvorlige bivirkningene fra figuren over?</a:t>
            </a:r>
          </a:p>
          <a:p>
            <a:pPr marL="228600" indent="-228600">
              <a:buFont typeface="+mj-lt"/>
              <a:buAutoNum type="arabicPeriod"/>
            </a:pPr>
            <a:r>
              <a:rPr lang="nb-NO" altLang="nb-NO" sz="1100" dirty="0">
                <a:latin typeface="Calibri" panose="020F0502020204030204" pitchFamily="34" charset="0"/>
                <a:cs typeface="Times New Roman" panose="02020603050405020304" pitchFamily="18" charset="0"/>
              </a:rPr>
              <a:t>Hvor stor er sannsynligheten for å få meslinger i Norge dersom du ikke er vaksinert? </a:t>
            </a:r>
          </a:p>
        </p:txBody>
      </p:sp>
      <p:sp>
        <p:nvSpPr>
          <p:cNvPr id="11" name="TekstSylinder 10">
            <a:extLst>
              <a:ext uri="{FF2B5EF4-FFF2-40B4-BE49-F238E27FC236}">
                <a16:creationId xmlns:a16="http://schemas.microsoft.com/office/drawing/2014/main" id="{5BB79D82-30FF-4821-A746-B1FA87451AD1}"/>
              </a:ext>
            </a:extLst>
          </p:cNvPr>
          <p:cNvSpPr txBox="1"/>
          <p:nvPr/>
        </p:nvSpPr>
        <p:spPr>
          <a:xfrm>
            <a:off x="332701" y="4202212"/>
            <a:ext cx="3668617" cy="5478423"/>
          </a:xfrm>
          <a:prstGeom prst="rect">
            <a:avLst/>
          </a:prstGeom>
          <a:noFill/>
          <a:ln>
            <a:solidFill>
              <a:schemeClr val="tx1"/>
            </a:solidFill>
          </a:ln>
        </p:spPr>
        <p:txBody>
          <a:bodyPr wrap="square" rtlCol="0">
            <a:spAutoFit/>
          </a:bodyPr>
          <a:lstStyle/>
          <a:p>
            <a:r>
              <a:rPr lang="nb-NO" altLang="nb-NO" sz="1100" b="1" dirty="0">
                <a:latin typeface="Calibri" panose="020F0502020204030204" pitchFamily="34" charset="0"/>
                <a:ea typeface="Calibri" panose="020F0502020204030204" pitchFamily="34" charset="0"/>
                <a:cs typeface="Times New Roman" panose="02020603050405020304" pitchFamily="18" charset="0"/>
              </a:rPr>
              <a:t>Vaksinemotstand mot meslingvaksinen (og andre)</a:t>
            </a:r>
          </a:p>
          <a:p>
            <a:endParaRPr lang="nb-NO" altLang="nb-NO" sz="400" b="1" dirty="0">
              <a:latin typeface="Calibri" panose="020F0502020204030204" pitchFamily="34" charset="0"/>
              <a:ea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cs typeface="Times New Roman" panose="02020603050405020304" pitchFamily="18" charset="0"/>
              </a:rPr>
              <a:t>Det finnes personer som er motstandere av vaksiner, og argumenterer for at andre heller ikke skal vaksineres. Dette er hovedgrunnen til at sykdommer som meslinger har fått utbrudd der sykdommen tidligere var utslettet.</a:t>
            </a:r>
          </a:p>
          <a:p>
            <a:endParaRPr lang="nb-NO" altLang="nb-NO" sz="400" dirty="0">
              <a:latin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cs typeface="Times New Roman" panose="02020603050405020304" pitchFamily="18" charset="0"/>
              </a:rPr>
              <a:t>Det finnes gjerne tre hovedargumenter de bruker:</a:t>
            </a:r>
          </a:p>
          <a:p>
            <a:pPr marL="171450" indent="-171450">
              <a:buFont typeface="Arial" panose="020B0604020202020204" pitchFamily="34" charset="0"/>
              <a:buChar char="•"/>
            </a:pPr>
            <a:r>
              <a:rPr lang="nb-NO" altLang="nb-NO" sz="1100" dirty="0">
                <a:latin typeface="Calibri" panose="020F0502020204030204" pitchFamily="34" charset="0"/>
                <a:cs typeface="Times New Roman" panose="02020603050405020304" pitchFamily="18" charset="0"/>
              </a:rPr>
              <a:t>Meslingvaksinen forårsaker autisme.</a:t>
            </a:r>
          </a:p>
          <a:p>
            <a:pPr marL="171450" indent="-171450">
              <a:buFont typeface="Arial" panose="020B0604020202020204" pitchFamily="34" charset="0"/>
              <a:buChar char="•"/>
            </a:pPr>
            <a:r>
              <a:rPr lang="nb-NO" altLang="nb-NO" sz="1100" dirty="0">
                <a:latin typeface="Calibri" panose="020F0502020204030204" pitchFamily="34" charset="0"/>
                <a:cs typeface="Times New Roman" panose="02020603050405020304" pitchFamily="18" charset="0"/>
              </a:rPr>
              <a:t>Meslinger er bra for immunforsvaret.</a:t>
            </a:r>
          </a:p>
          <a:p>
            <a:pPr marL="171450" indent="-171450">
              <a:buFont typeface="Arial" panose="020B0604020202020204" pitchFamily="34" charset="0"/>
              <a:buChar char="•"/>
            </a:pPr>
            <a:r>
              <a:rPr lang="nb-NO" altLang="nb-NO" sz="1100" dirty="0">
                <a:latin typeface="Calibri" panose="020F0502020204030204" pitchFamily="34" charset="0"/>
                <a:cs typeface="Times New Roman" panose="02020603050405020304" pitchFamily="18" charset="0"/>
              </a:rPr>
              <a:t>Vaksinene inneholder farlige stoffer som aluminium, kvikksølv og formaldehyd.</a:t>
            </a:r>
          </a:p>
          <a:p>
            <a:endParaRPr lang="nb-NO" altLang="nb-NO" sz="400" dirty="0">
              <a:latin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cs typeface="Times New Roman" panose="02020603050405020304" pitchFamily="18" charset="0"/>
              </a:rPr>
              <a:t>En studie som ble utført av Andrew Wakefield, og publisert i 1998 hevdet at det var en forbindelse mellom meslingvaksinen og autisme. Studien ble tilbakevist og trukket i 2004. Studien var basert på forfalskede data, og Wakefield ble fradømt retten til å praktisere som lege.</a:t>
            </a:r>
          </a:p>
          <a:p>
            <a:endParaRPr lang="nb-NO" altLang="nb-NO" sz="400" dirty="0">
              <a:latin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cs typeface="Times New Roman" panose="02020603050405020304" pitchFamily="18" charset="0"/>
              </a:rPr>
              <a:t>Meslinger er en sykdom som kan få dødelig utfall. Det er noen som får milde bivirkninger av vaksinen, men dette er mye mindre alvorlige bivirkninger enn de som får meslinger. Det finnes mange studier som viser at immunforsvaret virker dårligere i lang tid etter sykdommen. I slutten av 2019 kom det en studie som viste at et utbrudd av meslinger får kroppens immunforsvar til å «glemme» andre sykdommer den har hatt før og miste immuniteten sin.</a:t>
            </a:r>
          </a:p>
          <a:p>
            <a:endParaRPr lang="nb-NO" altLang="nb-NO" sz="400" dirty="0">
              <a:latin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cs typeface="Times New Roman" panose="02020603050405020304" pitchFamily="18" charset="0"/>
              </a:rPr>
              <a:t>Aluminium finnes i enkelte vaksiner, men i mye mindre dose enn at det kan utgjøre en risiko. Det blir brukt for å gjøre noen vaksiner mer effektive. Kvikksølv (thiomersal) har blitt fjernet fra barnevaksiner, selv om det ikke er vist noen helserisiko når det ble brukt. Formaldehyd har vi i blodet fra før, i langt større mengde enn det som blir tilført ved en vaksine.</a:t>
            </a:r>
          </a:p>
        </p:txBody>
      </p:sp>
      <p:sp>
        <p:nvSpPr>
          <p:cNvPr id="12" name="TekstSylinder 11">
            <a:extLst>
              <a:ext uri="{FF2B5EF4-FFF2-40B4-BE49-F238E27FC236}">
                <a16:creationId xmlns:a16="http://schemas.microsoft.com/office/drawing/2014/main" id="{75284F68-91F2-4FFA-9758-135BF106DEE5}"/>
              </a:ext>
            </a:extLst>
          </p:cNvPr>
          <p:cNvSpPr txBox="1"/>
          <p:nvPr/>
        </p:nvSpPr>
        <p:spPr>
          <a:xfrm>
            <a:off x="339285" y="969507"/>
            <a:ext cx="6179430" cy="938719"/>
          </a:xfrm>
          <a:prstGeom prst="rect">
            <a:avLst/>
          </a:prstGeom>
          <a:noFill/>
        </p:spPr>
        <p:txBody>
          <a:bodyPr wrap="square" rtlCol="0">
            <a:spAutoFit/>
          </a:bodyPr>
          <a:lstStyle/>
          <a:p>
            <a:r>
              <a:rPr lang="nb-NO" sz="1100" dirty="0"/>
              <a:t>Hvordan vet kroppen at noen bakterier og virus er farlige, men lar yoghurtbakteriene være? Hva er det som gjør at kroppen aktiverer immunforsvaret til den store sykdomsjakten? Alle de farlige virusene og bakteriene har noen kjennetegn som gjør det mulig for immunforsvaret å oppdage dem. Immunforsvaret har en slags hukommelse som gjør at når det blir aktivert, så husker det kjennetegnene i lang tid, slik at det kan angripe sykdommen neste gang vi blir smitta. Vaksiner inneholder viruset, eller bakterien vi skal</a:t>
            </a:r>
          </a:p>
        </p:txBody>
      </p:sp>
      <p:sp>
        <p:nvSpPr>
          <p:cNvPr id="19" name="TekstSylinder 18">
            <a:extLst>
              <a:ext uri="{FF2B5EF4-FFF2-40B4-BE49-F238E27FC236}">
                <a16:creationId xmlns:a16="http://schemas.microsoft.com/office/drawing/2014/main" id="{F11F990A-8487-4A1F-A057-92737925E6B6}"/>
              </a:ext>
            </a:extLst>
          </p:cNvPr>
          <p:cNvSpPr txBox="1"/>
          <p:nvPr/>
        </p:nvSpPr>
        <p:spPr>
          <a:xfrm>
            <a:off x="4199436" y="3610853"/>
            <a:ext cx="2446601" cy="2416046"/>
          </a:xfrm>
          <a:prstGeom prst="rect">
            <a:avLst/>
          </a:prstGeom>
          <a:noFill/>
          <a:ln>
            <a:solidFill>
              <a:schemeClr val="tx1"/>
            </a:solidFill>
          </a:ln>
        </p:spPr>
        <p:txBody>
          <a:bodyPr wrap="square" rtlCol="0">
            <a:spAutoFit/>
          </a:bodyPr>
          <a:lstStyle/>
          <a:p>
            <a:r>
              <a:rPr lang="nb-NO" altLang="nb-NO" sz="1100" b="1" dirty="0">
                <a:latin typeface="Calibri" panose="020F0502020204030204" pitchFamily="34" charset="0"/>
                <a:ea typeface="Calibri" panose="020F0502020204030204" pitchFamily="34" charset="0"/>
                <a:cs typeface="Times New Roman" panose="02020603050405020304" pitchFamily="18" charset="0"/>
              </a:rPr>
              <a:t>Kildekritikk</a:t>
            </a:r>
          </a:p>
          <a:p>
            <a:r>
              <a:rPr lang="nb-NO" altLang="nb-NO" sz="1100" dirty="0">
                <a:latin typeface="Calibri" panose="020F0502020204030204" pitchFamily="34" charset="0"/>
                <a:ea typeface="Calibri" panose="020F0502020204030204" pitchFamily="34" charset="0"/>
                <a:cs typeface="Times New Roman" panose="02020603050405020304" pitchFamily="18" charset="0"/>
              </a:rPr>
              <a:t>Sjekk påstandene og svarene på påstandene om vaksinemotstand fra forskjellige internettkilder.</a:t>
            </a:r>
          </a:p>
          <a:p>
            <a:endParaRPr lang="nb-NO" altLang="nb-NO" sz="400" dirty="0">
              <a:latin typeface="Calibri" panose="020F0502020204030204" pitchFamily="34" charset="0"/>
              <a:ea typeface="Calibri" panose="020F0502020204030204" pitchFamily="34" charset="0"/>
              <a:cs typeface="Times New Roman" panose="02020603050405020304" pitchFamily="18" charset="0"/>
            </a:endParaRPr>
          </a:p>
          <a:p>
            <a:r>
              <a:rPr lang="nb-NO" altLang="nb-NO" sz="1100" dirty="0">
                <a:latin typeface="Calibri" panose="020F0502020204030204" pitchFamily="34" charset="0"/>
                <a:ea typeface="Calibri" panose="020F0502020204030204" pitchFamily="34" charset="0"/>
                <a:cs typeface="Times New Roman" panose="02020603050405020304" pitchFamily="18" charset="0"/>
              </a:rPr>
              <a:t>Sjekk hvilke personer og institusjoner som står bak de forskjellige synspunktene.</a:t>
            </a:r>
          </a:p>
          <a:p>
            <a:endParaRPr lang="nb-NO" altLang="nb-NO" sz="400" dirty="0">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nb-NO" altLang="nb-NO" sz="1100" dirty="0">
                <a:latin typeface="Calibri" panose="020F0502020204030204" pitchFamily="34" charset="0"/>
                <a:ea typeface="Calibri" panose="020F0502020204030204" pitchFamily="34" charset="0"/>
                <a:cs typeface="Times New Roman" panose="02020603050405020304" pitchFamily="18" charset="0"/>
              </a:rPr>
              <a:t>Hvem mener du er mest troverdige?</a:t>
            </a:r>
          </a:p>
          <a:p>
            <a:pPr marL="228600" indent="-228600">
              <a:buFont typeface="+mj-lt"/>
              <a:buAutoNum type="arabicPeriod"/>
            </a:pPr>
            <a:r>
              <a:rPr lang="nb-NO" altLang="nb-NO" sz="1100" dirty="0">
                <a:latin typeface="Calibri" panose="020F0502020204030204" pitchFamily="34" charset="0"/>
                <a:ea typeface="Calibri" panose="020F0502020204030204" pitchFamily="34" charset="0"/>
                <a:cs typeface="Times New Roman" panose="02020603050405020304" pitchFamily="18" charset="0"/>
              </a:rPr>
              <a:t>Hvilke kilder oppgir de for sine påstander?</a:t>
            </a:r>
          </a:p>
          <a:p>
            <a:pPr marL="228600" indent="-228600">
              <a:buFont typeface="+mj-lt"/>
              <a:buAutoNum type="arabicPeriod"/>
            </a:pPr>
            <a:r>
              <a:rPr lang="nb-NO" altLang="nb-NO" sz="1100" dirty="0">
                <a:latin typeface="Calibri" panose="020F0502020204030204" pitchFamily="34" charset="0"/>
                <a:ea typeface="Calibri" panose="020F0502020204030204" pitchFamily="34" charset="0"/>
                <a:cs typeface="Times New Roman" panose="02020603050405020304" pitchFamily="18" charset="0"/>
              </a:rPr>
              <a:t>Stemmer det de skriver med det du kan om immunforsvaret fra før?</a:t>
            </a:r>
          </a:p>
        </p:txBody>
      </p:sp>
      <p:sp>
        <p:nvSpPr>
          <p:cNvPr id="3" name="Plassholder for lysbildenummer 2">
            <a:extLst>
              <a:ext uri="{FF2B5EF4-FFF2-40B4-BE49-F238E27FC236}">
                <a16:creationId xmlns:a16="http://schemas.microsoft.com/office/drawing/2014/main" id="{84837DB2-FDFF-47A1-BD83-B166AC30B096}"/>
              </a:ext>
            </a:extLst>
          </p:cNvPr>
          <p:cNvSpPr>
            <a:spLocks noGrp="1"/>
          </p:cNvSpPr>
          <p:nvPr>
            <p:ph type="sldNum" sz="quarter" idx="12"/>
          </p:nvPr>
        </p:nvSpPr>
        <p:spPr>
          <a:xfrm>
            <a:off x="5044355" y="9278376"/>
            <a:ext cx="1543050" cy="527403"/>
          </a:xfrm>
        </p:spPr>
        <p:txBody>
          <a:bodyPr/>
          <a:lstStyle/>
          <a:p>
            <a:fld id="{8BCDA449-1FD9-4B7A-9E85-B244E6DC9C56}" type="slidenum">
              <a:rPr lang="nb-NO" smtClean="0"/>
              <a:t>1</a:t>
            </a:fld>
            <a:endParaRPr lang="nb-NO"/>
          </a:p>
        </p:txBody>
      </p:sp>
      <p:pic>
        <p:nvPicPr>
          <p:cNvPr id="15" name="Bilde 14">
            <a:extLst>
              <a:ext uri="{FF2B5EF4-FFF2-40B4-BE49-F238E27FC236}">
                <a16:creationId xmlns:a16="http://schemas.microsoft.com/office/drawing/2014/main" id="{31E20C7E-ACE5-4057-AF8B-9F0C657A0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14" y="2833159"/>
            <a:ext cx="1217145" cy="1217145"/>
          </a:xfrm>
          <a:prstGeom prst="rect">
            <a:avLst/>
          </a:prstGeom>
        </p:spPr>
      </p:pic>
      <p:pic>
        <p:nvPicPr>
          <p:cNvPr id="20" name="Bilde 19">
            <a:extLst>
              <a:ext uri="{FF2B5EF4-FFF2-40B4-BE49-F238E27FC236}">
                <a16:creationId xmlns:a16="http://schemas.microsoft.com/office/drawing/2014/main" id="{82301C92-5EFF-4E1E-93BD-9E13A08C6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59" y="2830862"/>
            <a:ext cx="1217145" cy="1217145"/>
          </a:xfrm>
          <a:prstGeom prst="rect">
            <a:avLst/>
          </a:prstGeom>
        </p:spPr>
      </p:pic>
      <p:pic>
        <p:nvPicPr>
          <p:cNvPr id="7" name="Bilde 6" descr="Et bilde som inneholder innendørs&#10;&#10;Automatisk generert beskrivelse">
            <a:extLst>
              <a:ext uri="{FF2B5EF4-FFF2-40B4-BE49-F238E27FC236}">
                <a16:creationId xmlns:a16="http://schemas.microsoft.com/office/drawing/2014/main" id="{1DACC084-324F-477C-9759-C2D6C89B5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9437" y="6397965"/>
            <a:ext cx="2446600" cy="1634330"/>
          </a:xfrm>
          <a:prstGeom prst="rect">
            <a:avLst/>
          </a:prstGeom>
        </p:spPr>
      </p:pic>
    </p:spTree>
    <p:extLst>
      <p:ext uri="{BB962C8B-B14F-4D97-AF65-F5344CB8AC3E}">
        <p14:creationId xmlns:p14="http://schemas.microsoft.com/office/powerpoint/2010/main" val="250837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33C014-36A2-4BEB-A640-1C4539FB9832}"/>
              </a:ext>
            </a:extLst>
          </p:cNvPr>
          <p:cNvSpPr>
            <a:spLocks noGrp="1"/>
          </p:cNvSpPr>
          <p:nvPr>
            <p:ph type="title"/>
          </p:nvPr>
        </p:nvSpPr>
        <p:spPr>
          <a:xfrm>
            <a:off x="379123" y="232431"/>
            <a:ext cx="5753229" cy="748101"/>
          </a:xfrm>
        </p:spPr>
        <p:txBody>
          <a:bodyPr>
            <a:normAutofit/>
          </a:bodyPr>
          <a:lstStyle/>
          <a:p>
            <a:pPr algn="ctr"/>
            <a:r>
              <a:rPr lang="nb-NO" sz="3100" dirty="0" err="1"/>
              <a:t>Programmér</a:t>
            </a:r>
            <a:r>
              <a:rPr lang="nb-NO" sz="3100" dirty="0"/>
              <a:t> og strikk et smittetall</a:t>
            </a:r>
            <a:endParaRPr lang="nb-NO" sz="2000" dirty="0"/>
          </a:p>
        </p:txBody>
      </p:sp>
      <p:sp>
        <p:nvSpPr>
          <p:cNvPr id="4" name="Rektangel 3">
            <a:extLst>
              <a:ext uri="{FF2B5EF4-FFF2-40B4-BE49-F238E27FC236}">
                <a16:creationId xmlns:a16="http://schemas.microsoft.com/office/drawing/2014/main" id="{B119CA20-B5BE-4354-AEE1-0B61DF3D8773}"/>
              </a:ext>
            </a:extLst>
          </p:cNvPr>
          <p:cNvSpPr/>
          <p:nvPr/>
        </p:nvSpPr>
        <p:spPr>
          <a:xfrm>
            <a:off x="375696" y="6916134"/>
            <a:ext cx="3844662" cy="1000274"/>
          </a:xfrm>
          <a:prstGeom prst="rect">
            <a:avLst/>
          </a:prstGeom>
        </p:spPr>
        <p:txBody>
          <a:bodyPr wrap="square">
            <a:spAutoFit/>
          </a:bodyPr>
          <a:lstStyle/>
          <a:p>
            <a:pPr>
              <a:defRPr/>
            </a:pPr>
            <a:r>
              <a:rPr lang="nb-NO" sz="1100" b="1" dirty="0">
                <a:solidFill>
                  <a:prstClr val="black"/>
                </a:solidFill>
              </a:rPr>
              <a:t>Fase 6:</a:t>
            </a:r>
            <a:r>
              <a:rPr lang="nb-NO" sz="1100" dirty="0">
                <a:solidFill>
                  <a:prstClr val="black"/>
                </a:solidFill>
              </a:rPr>
              <a:t> Gå tilbake til de andre fasene for å gjøre forbedringene dere kom fram til i fase 5.</a:t>
            </a:r>
          </a:p>
          <a:p>
            <a:pPr lvl="0">
              <a:defRPr/>
            </a:pPr>
            <a:endParaRPr lang="nb-NO" sz="400" dirty="0">
              <a:solidFill>
                <a:prstClr val="black"/>
              </a:solidFill>
            </a:endParaRPr>
          </a:p>
          <a:p>
            <a:pPr>
              <a:defRPr/>
            </a:pPr>
            <a:r>
              <a:rPr lang="nb-NO" sz="1100" b="1" dirty="0">
                <a:solidFill>
                  <a:prstClr val="black"/>
                </a:solidFill>
              </a:rPr>
              <a:t>Fase 7:</a:t>
            </a:r>
            <a:r>
              <a:rPr lang="nb-NO" sz="1100" dirty="0">
                <a:solidFill>
                  <a:prstClr val="black"/>
                </a:solidFill>
              </a:rPr>
              <a:t> Dokumenter det dere har gjort og begrunn valgene deres med en film- eller lydfil. Presenter gjerne smitteblomsten for resten av klassen og ha blomstene på utstilling.</a:t>
            </a:r>
          </a:p>
        </p:txBody>
      </p:sp>
      <p:sp>
        <p:nvSpPr>
          <p:cNvPr id="5" name="Rektangel 4">
            <a:extLst>
              <a:ext uri="{FF2B5EF4-FFF2-40B4-BE49-F238E27FC236}">
                <a16:creationId xmlns:a16="http://schemas.microsoft.com/office/drawing/2014/main" id="{0E400240-A5BA-4428-BE74-0D295E9B5E0B}"/>
              </a:ext>
            </a:extLst>
          </p:cNvPr>
          <p:cNvSpPr/>
          <p:nvPr/>
        </p:nvSpPr>
        <p:spPr>
          <a:xfrm>
            <a:off x="379123" y="3265735"/>
            <a:ext cx="5915025" cy="1738938"/>
          </a:xfrm>
          <a:prstGeom prst="rect">
            <a:avLst/>
          </a:prstGeom>
        </p:spPr>
        <p:txBody>
          <a:bodyPr wrap="square">
            <a:spAutoFit/>
          </a:bodyPr>
          <a:lstStyle/>
          <a:p>
            <a:pPr lvl="0">
              <a:defRPr/>
            </a:pPr>
            <a:r>
              <a:rPr lang="nb-NO" sz="1100" b="1" dirty="0">
                <a:solidFill>
                  <a:prstClr val="black"/>
                </a:solidFill>
              </a:rPr>
              <a:t>Fase 2: Idémyldre og planlegge</a:t>
            </a:r>
          </a:p>
          <a:p>
            <a:pPr lvl="0">
              <a:defRPr/>
            </a:pPr>
            <a:r>
              <a:rPr lang="nb-NO" sz="1100" dirty="0">
                <a:solidFill>
                  <a:prstClr val="black"/>
                </a:solidFill>
              </a:rPr>
              <a:t>Det er viktig at dere er åpne for alle slags ideer og ikke er for kritiske, da kan nyttige forslag bli avfeid for tidlig.</a:t>
            </a:r>
          </a:p>
          <a:p>
            <a:pPr lvl="0">
              <a:defRPr/>
            </a:pPr>
            <a:endParaRPr lang="nb-NO" sz="400" dirty="0">
              <a:solidFill>
                <a:prstClr val="black"/>
              </a:solidFill>
            </a:endParaRPr>
          </a:p>
          <a:p>
            <a:pPr marL="342900" lvl="0" indent="-342900">
              <a:buFont typeface="+mj-lt"/>
              <a:buAutoNum type="arabicPeriod"/>
              <a:defRPr/>
            </a:pPr>
            <a:r>
              <a:rPr lang="nb-NO" sz="1100" dirty="0">
                <a:solidFill>
                  <a:prstClr val="black"/>
                </a:solidFill>
              </a:rPr>
              <a:t>Tenk selv først, og tegn gjerne skisser av både smittelappene og smitteblomsten.</a:t>
            </a:r>
          </a:p>
          <a:p>
            <a:pPr marL="342900" lvl="0" indent="-342900">
              <a:buFont typeface="+mj-lt"/>
              <a:buAutoNum type="arabicPeriod"/>
              <a:defRPr/>
            </a:pPr>
            <a:r>
              <a:rPr lang="nb-NO" sz="1100" dirty="0">
                <a:solidFill>
                  <a:prstClr val="black"/>
                </a:solidFill>
              </a:rPr>
              <a:t>Forklar og vis ideen din for de andre på gruppa.</a:t>
            </a:r>
          </a:p>
          <a:p>
            <a:pPr marL="342900" lvl="0" indent="-342900">
              <a:buFont typeface="+mj-lt"/>
              <a:buAutoNum type="arabicPeriod"/>
              <a:defRPr/>
            </a:pPr>
            <a:r>
              <a:rPr lang="nb-NO" sz="1100" dirty="0">
                <a:solidFill>
                  <a:prstClr val="black"/>
                </a:solidFill>
              </a:rPr>
              <a:t>Hele gruppa diskuterer de ulike ideene, og lager en felles plan for smitteblomsten.</a:t>
            </a:r>
          </a:p>
          <a:p>
            <a:pPr lvl="0">
              <a:defRPr/>
            </a:pPr>
            <a:endParaRPr lang="nb-NO" sz="400" dirty="0">
              <a:solidFill>
                <a:prstClr val="black"/>
              </a:solidFill>
            </a:endParaRPr>
          </a:p>
          <a:p>
            <a:pPr lvl="0">
              <a:defRPr/>
            </a:pPr>
            <a:r>
              <a:rPr lang="nb-NO" sz="1100" dirty="0">
                <a:solidFill>
                  <a:prstClr val="black"/>
                </a:solidFill>
              </a:rPr>
              <a:t>Hva er det som gjør at smittelappene vil se forskjellige ut? Hvilke typer smittelapper vil bidra til en fin smitteblomst? Hvor mange smittelapper skal gruppa lage? Hvilke farger og hvilket type garn skal dere bruke? Skal alle bruke de samme materialene og fargene?</a:t>
            </a:r>
          </a:p>
        </p:txBody>
      </p:sp>
      <p:sp>
        <p:nvSpPr>
          <p:cNvPr id="9" name="TekstSylinder 8">
            <a:extLst>
              <a:ext uri="{FF2B5EF4-FFF2-40B4-BE49-F238E27FC236}">
                <a16:creationId xmlns:a16="http://schemas.microsoft.com/office/drawing/2014/main" id="{FC3D5230-7248-4064-94C7-084EB83966F8}"/>
              </a:ext>
            </a:extLst>
          </p:cNvPr>
          <p:cNvSpPr txBox="1"/>
          <p:nvPr/>
        </p:nvSpPr>
        <p:spPr>
          <a:xfrm>
            <a:off x="488761" y="1088659"/>
            <a:ext cx="5533951" cy="1000274"/>
          </a:xfrm>
          <a:prstGeom prst="rect">
            <a:avLst/>
          </a:prstGeom>
          <a:noFill/>
          <a:ln>
            <a:solidFill>
              <a:schemeClr val="tx1"/>
            </a:solidFill>
          </a:ln>
        </p:spPr>
        <p:txBody>
          <a:bodyPr wrap="square" rtlCol="0">
            <a:spAutoFit/>
          </a:bodyPr>
          <a:lstStyle/>
          <a:p>
            <a:r>
              <a:rPr lang="nb-NO" sz="1100" b="1" dirty="0"/>
              <a:t>Oppgave </a:t>
            </a:r>
          </a:p>
          <a:p>
            <a:endParaRPr lang="nb-NO" sz="400" b="1" dirty="0"/>
          </a:p>
          <a:p>
            <a:r>
              <a:rPr lang="nb-NO" sz="1100" dirty="0"/>
              <a:t>Lag et program som beregner hvor mange personer som blir smitta ved et valgfritt smittetall i 10 smittegenerasjoner. Start med 10 masker og la hver maske tilsvare en person. Hver nye rad tilsvarer en ny smittegenerasjon. Strikk smittelappen for de 10 første smittegenerasjonene. La hver gruppe lage en blomst av smittelappene de lager (en «smitteblomst»).</a:t>
            </a:r>
          </a:p>
        </p:txBody>
      </p:sp>
      <p:sp>
        <p:nvSpPr>
          <p:cNvPr id="7" name="Plassholder for lysbildenummer 6">
            <a:extLst>
              <a:ext uri="{FF2B5EF4-FFF2-40B4-BE49-F238E27FC236}">
                <a16:creationId xmlns:a16="http://schemas.microsoft.com/office/drawing/2014/main" id="{403BA6D4-A19D-43BC-A56A-AFEA903614BE}"/>
              </a:ext>
            </a:extLst>
          </p:cNvPr>
          <p:cNvSpPr>
            <a:spLocks noGrp="1"/>
          </p:cNvSpPr>
          <p:nvPr>
            <p:ph type="sldNum" sz="quarter" idx="12"/>
          </p:nvPr>
        </p:nvSpPr>
        <p:spPr>
          <a:xfrm>
            <a:off x="4843463" y="9378043"/>
            <a:ext cx="1543050" cy="527403"/>
          </a:xfrm>
        </p:spPr>
        <p:txBody>
          <a:bodyPr/>
          <a:lstStyle/>
          <a:p>
            <a:fld id="{8BCDA449-1FD9-4B7A-9E85-B244E6DC9C56}" type="slidenum">
              <a:rPr lang="nb-NO" smtClean="0"/>
              <a:t>2</a:t>
            </a:fld>
            <a:endParaRPr lang="nb-NO"/>
          </a:p>
        </p:txBody>
      </p:sp>
      <p:sp>
        <p:nvSpPr>
          <p:cNvPr id="10" name="TekstSylinder 9">
            <a:extLst>
              <a:ext uri="{FF2B5EF4-FFF2-40B4-BE49-F238E27FC236}">
                <a16:creationId xmlns:a16="http://schemas.microsoft.com/office/drawing/2014/main" id="{8F1D88C9-3205-426C-A301-2FF03B56AD92}"/>
              </a:ext>
            </a:extLst>
          </p:cNvPr>
          <p:cNvSpPr txBox="1"/>
          <p:nvPr/>
        </p:nvSpPr>
        <p:spPr>
          <a:xfrm>
            <a:off x="379123" y="5489937"/>
            <a:ext cx="5915025" cy="1461939"/>
          </a:xfrm>
          <a:prstGeom prst="rect">
            <a:avLst/>
          </a:prstGeom>
          <a:noFill/>
        </p:spPr>
        <p:txBody>
          <a:bodyPr wrap="square" rtlCol="0">
            <a:spAutoFit/>
          </a:bodyPr>
          <a:lstStyle/>
          <a:p>
            <a:r>
              <a:rPr lang="nb-NO" sz="1100" b="1" dirty="0">
                <a:solidFill>
                  <a:prstClr val="black"/>
                </a:solidFill>
              </a:rPr>
              <a:t>Fase 3: </a:t>
            </a:r>
            <a:r>
              <a:rPr lang="nb-NO" sz="1100" b="1" dirty="0"/>
              <a:t>Programmering av populasjonsvekst og lage blomst</a:t>
            </a:r>
          </a:p>
          <a:p>
            <a:endParaRPr lang="nb-NO" sz="400" b="1" dirty="0"/>
          </a:p>
          <a:p>
            <a:r>
              <a:rPr lang="nb-NO" sz="1100" dirty="0"/>
              <a:t>Lag en strikkeoppskrift ved hjelp av programmering og strikk minst en lapp hver. </a:t>
            </a:r>
            <a:r>
              <a:rPr lang="nb-NO" sz="1100" dirty="0">
                <a:solidFill>
                  <a:prstClr val="black"/>
                </a:solidFill>
              </a:rPr>
              <a:t>Gjennomfør planen deres for å strikke populasjonsendringene, og lag en plakat med blomsten deres.</a:t>
            </a:r>
          </a:p>
          <a:p>
            <a:endParaRPr lang="nb-NO" sz="400" dirty="0">
              <a:solidFill>
                <a:prstClr val="black"/>
              </a:solidFill>
            </a:endParaRPr>
          </a:p>
          <a:p>
            <a:pPr lvl="0">
              <a:defRPr/>
            </a:pPr>
            <a:r>
              <a:rPr lang="nb-NO" sz="1100" b="1" dirty="0">
                <a:solidFill>
                  <a:prstClr val="black"/>
                </a:solidFill>
              </a:rPr>
              <a:t>Fase 4: </a:t>
            </a:r>
            <a:r>
              <a:rPr lang="nb-NO" sz="1100" dirty="0">
                <a:solidFill>
                  <a:prstClr val="black"/>
                </a:solidFill>
              </a:rPr>
              <a:t>Siden det er vanskelig å teste hvor god smitteblomsten er, så kan dere hoppe over denne fasen.</a:t>
            </a:r>
          </a:p>
          <a:p>
            <a:pPr lvl="0">
              <a:defRPr/>
            </a:pPr>
            <a:endParaRPr lang="nb-NO" sz="400" dirty="0">
              <a:solidFill>
                <a:prstClr val="black"/>
              </a:solidFill>
            </a:endParaRPr>
          </a:p>
          <a:p>
            <a:pPr lvl="0">
              <a:defRPr/>
            </a:pPr>
            <a:r>
              <a:rPr lang="nb-NO" sz="1100" b="1" dirty="0">
                <a:solidFill>
                  <a:prstClr val="black"/>
                </a:solidFill>
              </a:rPr>
              <a:t>Fase 5:</a:t>
            </a:r>
            <a:r>
              <a:rPr lang="nb-NO" sz="1100" dirty="0">
                <a:solidFill>
                  <a:prstClr val="black"/>
                </a:solidFill>
              </a:rPr>
              <a:t> Sammenlign smitteblomsten med de andre smitteblomstene i klassen. Er det noe dere vil endre på?</a:t>
            </a:r>
          </a:p>
        </p:txBody>
      </p:sp>
      <p:sp>
        <p:nvSpPr>
          <p:cNvPr id="11" name="TekstSylinder 10">
            <a:extLst>
              <a:ext uri="{FF2B5EF4-FFF2-40B4-BE49-F238E27FC236}">
                <a16:creationId xmlns:a16="http://schemas.microsoft.com/office/drawing/2014/main" id="{CD2FE6BE-9695-45ED-BCAF-B0D581330899}"/>
              </a:ext>
            </a:extLst>
          </p:cNvPr>
          <p:cNvSpPr txBox="1"/>
          <p:nvPr/>
        </p:nvSpPr>
        <p:spPr>
          <a:xfrm>
            <a:off x="4480196" y="2252610"/>
            <a:ext cx="1930011" cy="1000274"/>
          </a:xfrm>
          <a:prstGeom prst="rect">
            <a:avLst/>
          </a:prstGeom>
          <a:noFill/>
          <a:ln>
            <a:solidFill>
              <a:schemeClr val="tx1"/>
            </a:solidFill>
          </a:ln>
        </p:spPr>
        <p:txBody>
          <a:bodyPr wrap="square" rtlCol="0">
            <a:spAutoFit/>
          </a:bodyPr>
          <a:lstStyle/>
          <a:p>
            <a:r>
              <a:rPr lang="nb-NO" sz="1100" b="1" dirty="0">
                <a:solidFill>
                  <a:prstClr val="black"/>
                </a:solidFill>
              </a:rPr>
              <a:t>HINT</a:t>
            </a:r>
          </a:p>
          <a:p>
            <a:endParaRPr lang="nb-NO" sz="400" b="1" dirty="0">
              <a:solidFill>
                <a:prstClr val="black"/>
              </a:solidFill>
            </a:endParaRPr>
          </a:p>
          <a:p>
            <a:r>
              <a:rPr lang="nb-NO" sz="1100" dirty="0">
                <a:solidFill>
                  <a:prstClr val="black"/>
                </a:solidFill>
              </a:rPr>
              <a:t>Smittetall tilsvarer vekstfaktor i eksponentialfunksjoner. Har dere programmert vekst for eksponentialfunksjoner før?</a:t>
            </a:r>
          </a:p>
        </p:txBody>
      </p:sp>
      <p:sp>
        <p:nvSpPr>
          <p:cNvPr id="12" name="TekstSylinder 11">
            <a:extLst>
              <a:ext uri="{FF2B5EF4-FFF2-40B4-BE49-F238E27FC236}">
                <a16:creationId xmlns:a16="http://schemas.microsoft.com/office/drawing/2014/main" id="{29FAA03F-0EF3-4E28-906E-BB8AF53BD0F2}"/>
              </a:ext>
            </a:extLst>
          </p:cNvPr>
          <p:cNvSpPr txBox="1"/>
          <p:nvPr/>
        </p:nvSpPr>
        <p:spPr>
          <a:xfrm>
            <a:off x="379123" y="2272899"/>
            <a:ext cx="3982536" cy="938719"/>
          </a:xfrm>
          <a:prstGeom prst="rect">
            <a:avLst/>
          </a:prstGeom>
          <a:noFill/>
        </p:spPr>
        <p:txBody>
          <a:bodyPr wrap="square" rtlCol="0">
            <a:spAutoFit/>
          </a:bodyPr>
          <a:lstStyle/>
          <a:p>
            <a:r>
              <a:rPr lang="nb-NO" sz="1100" b="1" dirty="0">
                <a:solidFill>
                  <a:prstClr val="black"/>
                </a:solidFill>
              </a:rPr>
              <a:t>Fase 1: </a:t>
            </a:r>
            <a:r>
              <a:rPr lang="nb-NO" sz="1100" dirty="0">
                <a:solidFill>
                  <a:prstClr val="black"/>
                </a:solidFill>
              </a:rPr>
              <a:t>Hvordan kan man bruke programmering til å beregne smittespredning? Hva betyr smittegenerasjon? Vet du hvordan man kan øke antall masker når man strikker? Hvis det er noe i oppgaven du ikke forstår, prøv å finne det ut. Diskuter gjerne med andre på gruppa, søk på internett eller spør hva læreren mener.</a:t>
            </a:r>
          </a:p>
        </p:txBody>
      </p:sp>
      <p:sp>
        <p:nvSpPr>
          <p:cNvPr id="13" name="TekstSylinder 12">
            <a:extLst>
              <a:ext uri="{FF2B5EF4-FFF2-40B4-BE49-F238E27FC236}">
                <a16:creationId xmlns:a16="http://schemas.microsoft.com/office/drawing/2014/main" id="{ED665433-9E64-4BF5-8B51-CA9AFA7B3F3A}"/>
              </a:ext>
            </a:extLst>
          </p:cNvPr>
          <p:cNvSpPr txBox="1"/>
          <p:nvPr/>
        </p:nvSpPr>
        <p:spPr>
          <a:xfrm>
            <a:off x="379123" y="8487744"/>
            <a:ext cx="6106294" cy="954107"/>
          </a:xfrm>
          <a:prstGeom prst="rect">
            <a:avLst/>
          </a:prstGeom>
          <a:noFill/>
          <a:ln>
            <a:solidFill>
              <a:schemeClr val="tx1"/>
            </a:solidFill>
          </a:ln>
        </p:spPr>
        <p:txBody>
          <a:bodyPr wrap="square" rtlCol="0">
            <a:spAutoFit/>
          </a:bodyPr>
          <a:lstStyle/>
          <a:p>
            <a:r>
              <a:rPr lang="nb-NO" sz="1100" b="1" dirty="0">
                <a:solidFill>
                  <a:prstClr val="black"/>
                </a:solidFill>
              </a:rPr>
              <a:t>Diskuter</a:t>
            </a:r>
          </a:p>
          <a:p>
            <a:endParaRPr lang="nb-NO" sz="400" b="1" dirty="0">
              <a:solidFill>
                <a:prstClr val="black"/>
              </a:solidFill>
            </a:endParaRPr>
          </a:p>
          <a:p>
            <a:pPr marL="228600" indent="-228600">
              <a:buFont typeface="+mj-lt"/>
              <a:buAutoNum type="arabicPeriod"/>
            </a:pPr>
            <a:r>
              <a:rPr lang="nb-NO" sz="1100" dirty="0">
                <a:solidFill>
                  <a:prstClr val="black"/>
                </a:solidFill>
              </a:rPr>
              <a:t>Hvordan henger smittetallet sammen med smittelappene?</a:t>
            </a:r>
          </a:p>
          <a:p>
            <a:pPr marL="228600" indent="-228600">
              <a:buFont typeface="+mj-lt"/>
              <a:buAutoNum type="arabicPeriod"/>
            </a:pPr>
            <a:endParaRPr lang="nb-NO" sz="400" dirty="0">
              <a:solidFill>
                <a:prstClr val="black"/>
              </a:solidFill>
            </a:endParaRPr>
          </a:p>
          <a:p>
            <a:pPr marL="228600" indent="-228600">
              <a:buFont typeface="+mj-lt"/>
              <a:buAutoNum type="arabicPeriod"/>
            </a:pPr>
            <a:r>
              <a:rPr lang="nb-NO" sz="1100" dirty="0">
                <a:solidFill>
                  <a:prstClr val="black"/>
                </a:solidFill>
              </a:rPr>
              <a:t>Hvordan kan man bruke smittelappene til å se hvor mange personer som blir smittet av en sykdom? </a:t>
            </a:r>
          </a:p>
          <a:p>
            <a:pPr marL="228600" indent="-228600">
              <a:buFont typeface="+mj-lt"/>
              <a:buAutoNum type="arabicPeriod"/>
            </a:pPr>
            <a:endParaRPr lang="nb-NO" sz="400" dirty="0">
              <a:solidFill>
                <a:prstClr val="black"/>
              </a:solidFill>
            </a:endParaRPr>
          </a:p>
          <a:p>
            <a:pPr marL="228600" indent="-228600">
              <a:buFont typeface="+mj-lt"/>
              <a:buAutoNum type="arabicPeriod"/>
            </a:pPr>
            <a:r>
              <a:rPr lang="nb-NO" sz="1100" dirty="0">
                <a:solidFill>
                  <a:prstClr val="black"/>
                </a:solidFill>
              </a:rPr>
              <a:t>Hva skjer med antall smittede dersom smittetallet blir dobbelt så stort?</a:t>
            </a:r>
          </a:p>
        </p:txBody>
      </p:sp>
      <p:pic>
        <p:nvPicPr>
          <p:cNvPr id="24" name="Bilde 23" descr="Et bilde som inneholder utklipp, blomst, plante, porselen&#10;&#10;Automatisk generert beskrivelse">
            <a:extLst>
              <a:ext uri="{FF2B5EF4-FFF2-40B4-BE49-F238E27FC236}">
                <a16:creationId xmlns:a16="http://schemas.microsoft.com/office/drawing/2014/main" id="{3727C98B-43E3-4A8A-8B93-2C219C159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83" y="5014616"/>
            <a:ext cx="1529097" cy="339460"/>
          </a:xfrm>
          <a:prstGeom prst="rect">
            <a:avLst/>
          </a:prstGeom>
        </p:spPr>
      </p:pic>
      <p:pic>
        <p:nvPicPr>
          <p:cNvPr id="26" name="Bilde 25" descr="Et bilde som inneholder utklipp, blomst, plante, porselen&#10;&#10;Automatisk generert beskrivelse">
            <a:extLst>
              <a:ext uri="{FF2B5EF4-FFF2-40B4-BE49-F238E27FC236}">
                <a16:creationId xmlns:a16="http://schemas.microsoft.com/office/drawing/2014/main" id="{E9A8B578-1C5C-4F7D-A1E9-703ED2F3F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6771" y="5014616"/>
            <a:ext cx="1529097" cy="339460"/>
          </a:xfrm>
          <a:prstGeom prst="rect">
            <a:avLst/>
          </a:prstGeom>
        </p:spPr>
      </p:pic>
      <p:pic>
        <p:nvPicPr>
          <p:cNvPr id="27" name="Bilde 26" descr="Et bilde som inneholder utklipp, blomst, plante, porselen&#10;&#10;Automatisk generert beskrivelse">
            <a:extLst>
              <a:ext uri="{FF2B5EF4-FFF2-40B4-BE49-F238E27FC236}">
                <a16:creationId xmlns:a16="http://schemas.microsoft.com/office/drawing/2014/main" id="{C8D76427-5D84-432B-B330-A3BAAF884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4593" y="5014616"/>
            <a:ext cx="1529097" cy="339460"/>
          </a:xfrm>
          <a:prstGeom prst="rect">
            <a:avLst/>
          </a:prstGeom>
        </p:spPr>
      </p:pic>
      <p:pic>
        <p:nvPicPr>
          <p:cNvPr id="28" name="Bilde 27" descr="Et bilde som inneholder utklipp, blomst, plante, porselen&#10;&#10;Automatisk generert beskrivelse">
            <a:extLst>
              <a:ext uri="{FF2B5EF4-FFF2-40B4-BE49-F238E27FC236}">
                <a16:creationId xmlns:a16="http://schemas.microsoft.com/office/drawing/2014/main" id="{C155A59B-5B45-4C14-9E6C-EFB1FF4FD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120" y="5014616"/>
            <a:ext cx="1529097" cy="339460"/>
          </a:xfrm>
          <a:prstGeom prst="rect">
            <a:avLst/>
          </a:prstGeom>
        </p:spPr>
      </p:pic>
      <p:pic>
        <p:nvPicPr>
          <p:cNvPr id="6" name="Bilde 5" descr="Et bilde som inneholder tråd&#10;&#10;Automatisk generert beskrivelse">
            <a:extLst>
              <a:ext uri="{FF2B5EF4-FFF2-40B4-BE49-F238E27FC236}">
                <a16:creationId xmlns:a16="http://schemas.microsoft.com/office/drawing/2014/main" id="{E7B04B95-3162-4E9C-B409-0A3C5163A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5087" y="6916134"/>
            <a:ext cx="2073790" cy="1383217"/>
          </a:xfrm>
          <a:prstGeom prst="rect">
            <a:avLst/>
          </a:prstGeom>
        </p:spPr>
      </p:pic>
    </p:spTree>
    <p:extLst>
      <p:ext uri="{BB962C8B-B14F-4D97-AF65-F5344CB8AC3E}">
        <p14:creationId xmlns:p14="http://schemas.microsoft.com/office/powerpoint/2010/main" val="153230797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1F102E-35CA-4D54-AA7B-DE697C0D0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479455</TotalTime>
  <Words>985</Words>
  <Application>Microsoft Macintosh PowerPoint</Application>
  <PresentationFormat>A4 Paper (210x297 mm)</PresentationFormat>
  <Paragraphs>65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31 - Vaksiner og immunforsvar</vt:lpstr>
      <vt:lpstr>Programmér og strikk et smittetall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1500</cp:revision>
  <dcterms:created xsi:type="dcterms:W3CDTF">2018-11-04T16:46:19Z</dcterms:created>
  <dcterms:modified xsi:type="dcterms:W3CDTF">2021-11-10T10:40:09Z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2021-08-29T13:46:07Z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56edc03c-41e7-41fa-ba64-99c34021d307</vt:lpwstr>
  </property>
  <property fmtid="{D5CDD505-2E9C-101B-9397-08002B2CF9AE}" pid="9" name="MSIP_Label_531f9ef8-9444-4aee-b673-282240bf708b_ContentBits">
    <vt:lpwstr>0</vt:lpwstr>
  </property>
</Properties>
</file>