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4"/>
  </p:sldMasterIdLst>
  <p:notesMasterIdLst>
    <p:notesMasterId r:id="rId7"/>
  </p:notesMasterIdLst>
  <p:sldIdLst>
    <p:sldId id="406" r:id="rId5"/>
    <p:sldId id="302" r:id="rId6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len Egeland Flø" initials="EEF" lastIdx="1" clrIdx="0">
    <p:extLst>
      <p:ext uri="{19B8F6BF-5375-455C-9EA6-DF929625EA0E}">
        <p15:presenceInfo xmlns:p15="http://schemas.microsoft.com/office/powerpoint/2012/main" userId="Ellen Egeland Flø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E0AE"/>
    <a:srgbClr val="74E392"/>
    <a:srgbClr val="008080"/>
    <a:srgbClr val="03AA74"/>
    <a:srgbClr val="5EAA80"/>
    <a:srgbClr val="ECF6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n stil, tabellrutenet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iddels stil 2 – uthev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89" d="100"/>
          <a:sy n="89" d="100"/>
        </p:scale>
        <p:origin x="350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A20AAA-71AC-4A1D-B3A0-288BC45B5EF0}" type="datetimeFigureOut">
              <a:rPr lang="nb-NO" smtClean="0"/>
              <a:t>10.11.2021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068D05-0525-4061-82E5-5DFEF8E54F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2938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FC603-7401-4A32-82F0-8813D1F68362}" type="datetime1">
              <a:rPr lang="nb-NO" smtClean="0"/>
              <a:t>10.11.2021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1308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4717-8912-4BD0-901C-539D32409BB9}" type="datetime1">
              <a:rPr lang="nb-NO" smtClean="0"/>
              <a:t>10.11.2021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94256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B75A3-C966-421D-A058-9597AF80017B}" type="datetime1">
              <a:rPr lang="nb-NO" smtClean="0"/>
              <a:t>10.11.2021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6274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BA7A6-8F18-4A2B-AB95-01174CA087CF}" type="datetime1">
              <a:rPr lang="nb-NO" smtClean="0"/>
              <a:t>10.11.2021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2973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F4C0-F006-477E-9969-BD308BDBF7E7}" type="datetime1">
              <a:rPr lang="nb-NO" smtClean="0"/>
              <a:t>10.11.2021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9713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738D-0748-4DF6-9385-02C30FADB6B1}" type="datetime1">
              <a:rPr lang="nb-NO" smtClean="0"/>
              <a:t>10.11.2021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9946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0DFB6-812E-4855-8CBD-F502418EB257}" type="datetime1">
              <a:rPr lang="nb-NO" smtClean="0"/>
              <a:t>10.11.2021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5947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D9ED0-2390-4A20-865F-D260A12F872E}" type="datetime1">
              <a:rPr lang="nb-NO" smtClean="0"/>
              <a:t>10.11.2021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7844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C629-7052-4F6D-AB30-13A06FED4062}" type="datetime1">
              <a:rPr lang="nb-NO" smtClean="0"/>
              <a:t>10.11.2021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6413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F1E48-A005-48CA-BC11-8A1B79F79ED9}" type="datetime1">
              <a:rPr lang="nb-NO" smtClean="0"/>
              <a:t>10.11.2021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9258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355CE-444A-462B-B545-D05FD5A80EA7}" type="datetime1">
              <a:rPr lang="nb-NO" smtClean="0"/>
              <a:t>10.11.2021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4496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829CD-4287-478E-BC9B-33B488E248AF}" type="datetime1">
              <a:rPr lang="nb-NO" smtClean="0"/>
              <a:t>10.11.2021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386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enhet, skyvelære&#10;&#10;Automatisk generert beskrivelse">
            <a:extLst>
              <a:ext uri="{FF2B5EF4-FFF2-40B4-BE49-F238E27FC236}">
                <a16:creationId xmlns:a16="http://schemas.microsoft.com/office/drawing/2014/main" id="{37E7869B-92FC-4C15-8F48-1D8A61175D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3350">
            <a:off x="5335391" y="-98240"/>
            <a:ext cx="1279613" cy="1279613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D3617E90-CC64-44FC-B48E-0552ABC4D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39" y="119679"/>
            <a:ext cx="4243198" cy="885118"/>
          </a:xfrm>
        </p:spPr>
        <p:txBody>
          <a:bodyPr>
            <a:normAutofit fontScale="90000"/>
          </a:bodyPr>
          <a:lstStyle/>
          <a:p>
            <a:r>
              <a:rPr lang="nb-NO" dirty="0"/>
              <a:t>Opplegg 31 - </a:t>
            </a:r>
            <a:r>
              <a:rPr lang="nb-NO" dirty="0" err="1"/>
              <a:t>Vaksinar</a:t>
            </a:r>
            <a:r>
              <a:rPr lang="nb-NO" dirty="0"/>
              <a:t> og immunforsvar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B2D1AD04-73ED-44C6-BA97-B38D36CD2219}"/>
              </a:ext>
            </a:extLst>
          </p:cNvPr>
          <p:cNvSpPr txBox="1"/>
          <p:nvPr/>
        </p:nvSpPr>
        <p:spPr>
          <a:xfrm>
            <a:off x="4849193" y="2007962"/>
            <a:ext cx="1796844" cy="14465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altLang="nb-NO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Kva er </a:t>
            </a:r>
            <a:r>
              <a:rPr lang="nb-NO" altLang="nb-NO" sz="11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smittetal</a:t>
            </a:r>
            <a:r>
              <a:rPr lang="nb-NO" altLang="nb-NO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r>
              <a:rPr lang="nb-NO" altLang="nb-NO" sz="1100" dirty="0">
                <a:latin typeface="Calibri" panose="020F0502020204030204" pitchFamily="34" charset="0"/>
                <a:cs typeface="Times New Roman" panose="02020603050405020304" pitchFamily="18" charset="0"/>
              </a:rPr>
              <a:t>Det </a:t>
            </a:r>
            <a:r>
              <a:rPr lang="nb-NO" altLang="nb-NO" sz="1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fortel</a:t>
            </a:r>
            <a:r>
              <a:rPr lang="nb-NO" altLang="nb-NO" sz="1100" dirty="0">
                <a:latin typeface="Calibri" panose="020F0502020204030204" pitchFamily="34" charset="0"/>
                <a:cs typeface="Times New Roman" panose="02020603050405020304" pitchFamily="18" charset="0"/>
              </a:rPr>
              <a:t> kor mange som </a:t>
            </a:r>
            <a:r>
              <a:rPr lang="nb-NO" altLang="nb-NO" sz="1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gjennomsnittleg</a:t>
            </a:r>
            <a:r>
              <a:rPr lang="nb-NO" altLang="nb-NO" sz="1100" dirty="0">
                <a:latin typeface="Calibri" panose="020F0502020204030204" pitchFamily="34" charset="0"/>
                <a:cs typeface="Times New Roman" panose="02020603050405020304" pitchFamily="18" charset="0"/>
              </a:rPr>
              <a:t> blir smitta av </a:t>
            </a:r>
            <a:r>
              <a:rPr lang="nb-NO" altLang="nb-NO" sz="1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éin</a:t>
            </a:r>
            <a:r>
              <a:rPr lang="nb-NO" altLang="nb-NO" sz="1100" dirty="0">
                <a:latin typeface="Calibri" panose="020F0502020204030204" pitchFamily="34" charset="0"/>
                <a:cs typeface="Times New Roman" panose="02020603050405020304" pitchFamily="18" charset="0"/>
              </a:rPr>
              <a:t> person </a:t>
            </a:r>
            <a:r>
              <a:rPr lang="nb-NO" altLang="nb-NO" sz="1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medan</a:t>
            </a:r>
            <a:r>
              <a:rPr lang="nb-NO" altLang="nb-NO" sz="1100" dirty="0">
                <a:latin typeface="Calibri" panose="020F0502020204030204" pitchFamily="34" charset="0"/>
                <a:cs typeface="Times New Roman" panose="02020603050405020304" pitchFamily="18" charset="0"/>
              </a:rPr>
              <a:t> han er sjuk. </a:t>
            </a:r>
            <a:r>
              <a:rPr lang="nb-NO" altLang="nb-NO" sz="1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Smittetal</a:t>
            </a:r>
            <a:r>
              <a:rPr lang="nb-NO" altLang="nb-NO" sz="1100" dirty="0">
                <a:latin typeface="Calibri" panose="020F0502020204030204" pitchFamily="34" charset="0"/>
                <a:cs typeface="Times New Roman" panose="02020603050405020304" pitchFamily="18" charset="0"/>
              </a:rPr>
              <a:t> er det samme som vekstfaktor i </a:t>
            </a:r>
            <a:r>
              <a:rPr lang="nb-NO" altLang="nb-NO" sz="1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ein</a:t>
            </a:r>
            <a:r>
              <a:rPr lang="nb-NO" altLang="nb-NO" sz="1100" dirty="0">
                <a:latin typeface="Calibri" panose="020F0502020204030204" pitchFamily="34" charset="0"/>
                <a:cs typeface="Times New Roman" panose="02020603050405020304" pitchFamily="18" charset="0"/>
              </a:rPr>
              <a:t> eksponential matematisk modell.</a:t>
            </a:r>
            <a:endParaRPr lang="nb-NO" altLang="nb-NO" sz="1100" dirty="0">
              <a:latin typeface="Arial" panose="020B0604020202020204" pitchFamily="34" charset="0"/>
            </a:endParaRP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BDF43EFD-31E8-47F2-B670-D534A9ED06EF}"/>
              </a:ext>
            </a:extLst>
          </p:cNvPr>
          <p:cNvSpPr txBox="1"/>
          <p:nvPr/>
        </p:nvSpPr>
        <p:spPr>
          <a:xfrm>
            <a:off x="339285" y="1809508"/>
            <a:ext cx="437126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blir vaksinerte mot, men </a:t>
            </a:r>
            <a:r>
              <a:rPr lang="nb-NO" sz="1100" dirty="0" err="1"/>
              <a:t>dei</a:t>
            </a:r>
            <a:r>
              <a:rPr lang="nb-NO" sz="1100" dirty="0"/>
              <a:t> er enten døde eller svekka slik at </a:t>
            </a:r>
            <a:r>
              <a:rPr lang="nb-NO" sz="1100" dirty="0" err="1"/>
              <a:t>dei</a:t>
            </a:r>
            <a:r>
              <a:rPr lang="nb-NO" sz="1100" dirty="0"/>
              <a:t> </a:t>
            </a:r>
            <a:r>
              <a:rPr lang="nb-NO" sz="1100" dirty="0" err="1"/>
              <a:t>ikkje</a:t>
            </a:r>
            <a:r>
              <a:rPr lang="nb-NO" sz="1100" dirty="0"/>
              <a:t> kan gi sjukdom. Når </a:t>
            </a:r>
            <a:r>
              <a:rPr lang="nb-NO" sz="1100" dirty="0" err="1"/>
              <a:t>dei</a:t>
            </a:r>
            <a:r>
              <a:rPr lang="nb-NO" sz="1100" dirty="0"/>
              <a:t> reduserte </a:t>
            </a:r>
            <a:r>
              <a:rPr lang="nb-NO" sz="1100" dirty="0" err="1"/>
              <a:t>organismane</a:t>
            </a:r>
            <a:r>
              <a:rPr lang="nb-NO" sz="1100" dirty="0"/>
              <a:t> kjem inn i kroppen, vil </a:t>
            </a:r>
            <a:r>
              <a:rPr lang="nb-NO" sz="1100" dirty="0" err="1"/>
              <a:t>dei</a:t>
            </a:r>
            <a:r>
              <a:rPr lang="nb-NO" sz="1100" dirty="0"/>
              <a:t> aktivere immunforsvaret, slik at immunforsvaret </a:t>
            </a:r>
            <a:r>
              <a:rPr lang="nb-NO" sz="1100" dirty="0" err="1"/>
              <a:t>hugsar</a:t>
            </a:r>
            <a:r>
              <a:rPr lang="nb-NO" sz="1100" dirty="0"/>
              <a:t> </a:t>
            </a:r>
            <a:r>
              <a:rPr lang="nb-NO" sz="1100" dirty="0" err="1"/>
              <a:t>kjenneteikna</a:t>
            </a:r>
            <a:r>
              <a:rPr lang="nb-NO" sz="1100" dirty="0"/>
              <a:t> til akkurat den organismen. Da kan kroppen sitt immunforsvar effektivt kjempe mot </a:t>
            </a:r>
            <a:r>
              <a:rPr lang="nb-NO" sz="1100" dirty="0" err="1"/>
              <a:t>sjukdomen</a:t>
            </a:r>
            <a:r>
              <a:rPr lang="nb-NO" sz="1100" dirty="0"/>
              <a:t> dersom </a:t>
            </a:r>
            <a:r>
              <a:rPr lang="nb-NO" sz="1100" dirty="0" err="1"/>
              <a:t>ein</a:t>
            </a:r>
            <a:r>
              <a:rPr lang="nb-NO" sz="1100" dirty="0"/>
              <a:t> blir smitta </a:t>
            </a:r>
            <a:r>
              <a:rPr lang="nb-NO" sz="1100" dirty="0" err="1"/>
              <a:t>seinare</a:t>
            </a:r>
            <a:r>
              <a:rPr lang="nb-NO" sz="1100" dirty="0"/>
              <a:t>. 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B235C703-0903-425C-9BDD-8A11DD361465}"/>
              </a:ext>
            </a:extLst>
          </p:cNvPr>
          <p:cNvSpPr txBox="1"/>
          <p:nvPr/>
        </p:nvSpPr>
        <p:spPr>
          <a:xfrm>
            <a:off x="4157690" y="8403362"/>
            <a:ext cx="2446602" cy="12772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altLang="nb-NO" sz="11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Oppgåve</a:t>
            </a:r>
            <a:endParaRPr lang="nb-NO" altLang="nb-NO" sz="11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nb-NO" altLang="nb-NO" sz="1100" dirty="0">
                <a:latin typeface="Calibri" panose="020F0502020204030204" pitchFamily="34" charset="0"/>
                <a:cs typeface="Times New Roman" panose="02020603050405020304" pitchFamily="18" charset="0"/>
              </a:rPr>
              <a:t>Kor stor er sannsynet for </a:t>
            </a:r>
            <a:r>
              <a:rPr lang="nb-NO" altLang="nb-NO" sz="1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dei</a:t>
            </a:r>
            <a:r>
              <a:rPr lang="nb-NO" altLang="nb-NO" sz="1100" dirty="0">
                <a:latin typeface="Calibri" panose="020F0502020204030204" pitchFamily="34" charset="0"/>
                <a:cs typeface="Times New Roman" panose="02020603050405020304" pitchFamily="18" charset="0"/>
              </a:rPr>
              <a:t> fire ulike </a:t>
            </a:r>
            <a:r>
              <a:rPr lang="nb-NO" altLang="nb-NO" sz="1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alvorlege</a:t>
            </a:r>
            <a:r>
              <a:rPr lang="nb-NO" altLang="nb-NO" sz="1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altLang="nb-NO" sz="1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bivirkningane</a:t>
            </a:r>
            <a:r>
              <a:rPr lang="nb-NO" altLang="nb-NO" sz="1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altLang="nb-NO" sz="1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frå</a:t>
            </a:r>
            <a:r>
              <a:rPr lang="nb-NO" altLang="nb-NO" sz="1100" dirty="0">
                <a:latin typeface="Calibri" panose="020F0502020204030204" pitchFamily="34" charset="0"/>
                <a:cs typeface="Times New Roman" panose="02020603050405020304" pitchFamily="18" charset="0"/>
              </a:rPr>
              <a:t> figuren over?</a:t>
            </a:r>
          </a:p>
          <a:p>
            <a:pPr marL="228600" indent="-228600">
              <a:buFont typeface="+mj-lt"/>
              <a:buAutoNum type="arabicPeriod"/>
            </a:pPr>
            <a:r>
              <a:rPr lang="nb-NO" altLang="nb-NO" sz="1100" dirty="0">
                <a:latin typeface="Calibri" panose="020F0502020204030204" pitchFamily="34" charset="0"/>
                <a:cs typeface="Times New Roman" panose="02020603050405020304" pitchFamily="18" charset="0"/>
              </a:rPr>
              <a:t>Kor stor er sannsynet for å få </a:t>
            </a:r>
            <a:r>
              <a:rPr lang="nb-NO" altLang="nb-NO" sz="1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meslingar</a:t>
            </a:r>
            <a:r>
              <a:rPr lang="nb-NO" altLang="nb-NO" sz="1100" dirty="0">
                <a:latin typeface="Calibri" panose="020F0502020204030204" pitchFamily="34" charset="0"/>
                <a:cs typeface="Times New Roman" panose="02020603050405020304" pitchFamily="18" charset="0"/>
              </a:rPr>
              <a:t> i Norge dersom du </a:t>
            </a:r>
            <a:r>
              <a:rPr lang="nb-NO" altLang="nb-NO" sz="1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ikkje</a:t>
            </a:r>
            <a:r>
              <a:rPr lang="nb-NO" altLang="nb-NO" sz="1100" dirty="0">
                <a:latin typeface="Calibri" panose="020F0502020204030204" pitchFamily="34" charset="0"/>
                <a:cs typeface="Times New Roman" panose="02020603050405020304" pitchFamily="18" charset="0"/>
              </a:rPr>
              <a:t> er vaksinert? 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5BB79D82-30FF-4821-A746-B1FA87451AD1}"/>
              </a:ext>
            </a:extLst>
          </p:cNvPr>
          <p:cNvSpPr txBox="1"/>
          <p:nvPr/>
        </p:nvSpPr>
        <p:spPr>
          <a:xfrm>
            <a:off x="332701" y="4202212"/>
            <a:ext cx="3668617" cy="56477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altLang="nb-NO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Vaksinemotstand mot meslingvaksinen (og andre)</a:t>
            </a:r>
          </a:p>
          <a:p>
            <a:endParaRPr lang="nb-NO" altLang="nb-NO" sz="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b-NO" altLang="nb-NO" sz="1100" dirty="0">
                <a:latin typeface="Calibri" panose="020F0502020204030204" pitchFamily="34" charset="0"/>
                <a:cs typeface="Times New Roman" panose="02020603050405020304" pitchFamily="18" charset="0"/>
              </a:rPr>
              <a:t>Det </a:t>
            </a:r>
            <a:r>
              <a:rPr lang="nb-NO" altLang="nb-NO" sz="1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finst</a:t>
            </a:r>
            <a:r>
              <a:rPr lang="nb-NO" altLang="nb-NO" sz="1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altLang="nb-NO" sz="1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personar</a:t>
            </a:r>
            <a:r>
              <a:rPr lang="nb-NO" altLang="nb-NO" sz="1100" dirty="0">
                <a:latin typeface="Calibri" panose="020F0502020204030204" pitchFamily="34" charset="0"/>
                <a:cs typeface="Times New Roman" panose="02020603050405020304" pitchFamily="18" charset="0"/>
              </a:rPr>
              <a:t> som er </a:t>
            </a:r>
            <a:r>
              <a:rPr lang="nb-NO" altLang="nb-NO" sz="1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motstandarar</a:t>
            </a:r>
            <a:r>
              <a:rPr lang="nb-NO" altLang="nb-NO" sz="1100" dirty="0">
                <a:latin typeface="Calibri" panose="020F0502020204030204" pitchFamily="34" charset="0"/>
                <a:cs typeface="Times New Roman" panose="02020603050405020304" pitchFamily="18" charset="0"/>
              </a:rPr>
              <a:t> av </a:t>
            </a:r>
            <a:r>
              <a:rPr lang="nb-NO" altLang="nb-NO" sz="1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vaksinar</a:t>
            </a:r>
            <a:r>
              <a:rPr lang="nb-NO" altLang="nb-NO" sz="1100" dirty="0">
                <a:latin typeface="Calibri" panose="020F0502020204030204" pitchFamily="34" charset="0"/>
                <a:cs typeface="Times New Roman" panose="02020603050405020304" pitchFamily="18" charset="0"/>
              </a:rPr>
              <a:t>, og argumenterer for at andre heller </a:t>
            </a:r>
            <a:r>
              <a:rPr lang="nb-NO" altLang="nb-NO" sz="1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ikkje</a:t>
            </a:r>
            <a:r>
              <a:rPr lang="nb-NO" altLang="nb-NO" sz="1100" dirty="0">
                <a:latin typeface="Calibri" panose="020F0502020204030204" pitchFamily="34" charset="0"/>
                <a:cs typeface="Times New Roman" panose="02020603050405020304" pitchFamily="18" charset="0"/>
              </a:rPr>
              <a:t> skal vaksinerast. Dette er </a:t>
            </a:r>
            <a:r>
              <a:rPr lang="nb-NO" altLang="nb-NO" sz="1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hovudgrunnen</a:t>
            </a:r>
            <a:r>
              <a:rPr lang="nb-NO" altLang="nb-NO" sz="1100" dirty="0">
                <a:latin typeface="Calibri" panose="020F0502020204030204" pitchFamily="34" charset="0"/>
                <a:cs typeface="Times New Roman" panose="02020603050405020304" pitchFamily="18" charset="0"/>
              </a:rPr>
              <a:t> til at </a:t>
            </a:r>
            <a:r>
              <a:rPr lang="nb-NO" altLang="nb-NO" sz="1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sjukdomar</a:t>
            </a:r>
            <a:r>
              <a:rPr lang="nb-NO" altLang="nb-NO" sz="1100" dirty="0">
                <a:latin typeface="Calibri" panose="020F0502020204030204" pitchFamily="34" charset="0"/>
                <a:cs typeface="Times New Roman" panose="02020603050405020304" pitchFamily="18" charset="0"/>
              </a:rPr>
              <a:t> som </a:t>
            </a:r>
            <a:r>
              <a:rPr lang="nb-NO" altLang="nb-NO" sz="1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meslingar</a:t>
            </a:r>
            <a:r>
              <a:rPr lang="nb-NO" altLang="nb-NO" sz="1100" dirty="0">
                <a:latin typeface="Calibri" panose="020F0502020204030204" pitchFamily="34" charset="0"/>
                <a:cs typeface="Times New Roman" panose="02020603050405020304" pitchFamily="18" charset="0"/>
              </a:rPr>
              <a:t> har fått </a:t>
            </a:r>
            <a:r>
              <a:rPr lang="nb-NO" altLang="nb-NO" sz="1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utbrot</a:t>
            </a:r>
            <a:r>
              <a:rPr lang="nb-NO" altLang="nb-NO" sz="1100" dirty="0">
                <a:latin typeface="Calibri" panose="020F0502020204030204" pitchFamily="34" charset="0"/>
                <a:cs typeface="Times New Roman" panose="02020603050405020304" pitchFamily="18" charset="0"/>
              </a:rPr>
              <a:t> der </a:t>
            </a:r>
            <a:r>
              <a:rPr lang="nb-NO" altLang="nb-NO" sz="1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sjukdomen</a:t>
            </a:r>
            <a:r>
              <a:rPr lang="nb-NO" altLang="nb-NO" sz="1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altLang="nb-NO" sz="1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tidlegare</a:t>
            </a:r>
            <a:r>
              <a:rPr lang="nb-NO" altLang="nb-NO" sz="1100" dirty="0">
                <a:latin typeface="Calibri" panose="020F0502020204030204" pitchFamily="34" charset="0"/>
                <a:cs typeface="Times New Roman" panose="02020603050405020304" pitchFamily="18" charset="0"/>
              </a:rPr>
              <a:t> var utrydda.</a:t>
            </a:r>
          </a:p>
          <a:p>
            <a:endParaRPr lang="nb-NO" altLang="nb-NO" sz="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b-NO" altLang="nb-NO" sz="1100" dirty="0">
                <a:latin typeface="Calibri" panose="020F0502020204030204" pitchFamily="34" charset="0"/>
                <a:cs typeface="Times New Roman" panose="02020603050405020304" pitchFamily="18" charset="0"/>
              </a:rPr>
              <a:t>Det </a:t>
            </a:r>
            <a:r>
              <a:rPr lang="nb-NO" altLang="nb-NO" sz="1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finst</a:t>
            </a:r>
            <a:r>
              <a:rPr lang="nb-NO" altLang="nb-NO" sz="1100" dirty="0">
                <a:latin typeface="Calibri" panose="020F0502020204030204" pitchFamily="34" charset="0"/>
                <a:cs typeface="Times New Roman" panose="02020603050405020304" pitchFamily="18" charset="0"/>
              </a:rPr>
              <a:t> gjerne tre hovedargument </a:t>
            </a:r>
            <a:r>
              <a:rPr lang="nb-NO" altLang="nb-NO" sz="1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dei</a:t>
            </a:r>
            <a:r>
              <a:rPr lang="nb-NO" altLang="nb-NO" sz="1100" dirty="0">
                <a:latin typeface="Calibri" panose="020F0502020204030204" pitchFamily="34" charset="0"/>
                <a:cs typeface="Times New Roman" panose="02020603050405020304" pitchFamily="18" charset="0"/>
              </a:rPr>
              <a:t> bruker: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altLang="nb-NO" sz="1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Meslingvaksinen</a:t>
            </a:r>
            <a:r>
              <a:rPr lang="nb-NO" altLang="nb-NO" sz="1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altLang="nb-NO" sz="1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forårsakar</a:t>
            </a:r>
            <a:r>
              <a:rPr lang="nb-NO" altLang="nb-NO" sz="1100" dirty="0">
                <a:latin typeface="Calibri" panose="020F0502020204030204" pitchFamily="34" charset="0"/>
                <a:cs typeface="Times New Roman" panose="02020603050405020304" pitchFamily="18" charset="0"/>
              </a:rPr>
              <a:t> autisme.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altLang="nb-NO" sz="1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Meslingar</a:t>
            </a:r>
            <a:r>
              <a:rPr lang="nb-NO" altLang="nb-NO" sz="1100" dirty="0">
                <a:latin typeface="Calibri" panose="020F0502020204030204" pitchFamily="34" charset="0"/>
                <a:cs typeface="Times New Roman" panose="02020603050405020304" pitchFamily="18" charset="0"/>
              </a:rPr>
              <a:t> er bra for immunforsvaret.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altLang="nb-NO" sz="1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Vaksinane</a:t>
            </a:r>
            <a:r>
              <a:rPr lang="nb-NO" altLang="nb-NO" sz="1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altLang="nb-NO" sz="1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inneheld</a:t>
            </a:r>
            <a:r>
              <a:rPr lang="nb-NO" altLang="nb-NO" sz="1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altLang="nb-NO" sz="1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farlege</a:t>
            </a:r>
            <a:r>
              <a:rPr lang="nb-NO" altLang="nb-NO" sz="1100" dirty="0">
                <a:latin typeface="Calibri" panose="020F0502020204030204" pitchFamily="34" charset="0"/>
                <a:cs typeface="Times New Roman" panose="02020603050405020304" pitchFamily="18" charset="0"/>
              </a:rPr>
              <a:t> stoff som aluminium, kvikksølv og formaldehyd.</a:t>
            </a:r>
          </a:p>
          <a:p>
            <a:endParaRPr lang="nb-NO" altLang="nb-NO" sz="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b-NO" altLang="nb-NO" sz="1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Ein</a:t>
            </a:r>
            <a:r>
              <a:rPr lang="nb-NO" altLang="nb-NO" sz="1100" dirty="0">
                <a:latin typeface="Calibri" panose="020F0502020204030204" pitchFamily="34" charset="0"/>
                <a:cs typeface="Times New Roman" panose="02020603050405020304" pitchFamily="18" charset="0"/>
              </a:rPr>
              <a:t> studie som ble gjort av Andrew Wakefield, og publisert i 1998, hevda at det var </a:t>
            </a:r>
            <a:r>
              <a:rPr lang="nb-NO" altLang="nb-NO" sz="1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ein</a:t>
            </a:r>
            <a:r>
              <a:rPr lang="nb-NO" altLang="nb-NO" sz="1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altLang="nb-NO" sz="1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samanheng</a:t>
            </a:r>
            <a:r>
              <a:rPr lang="nb-NO" altLang="nb-NO" sz="1100" dirty="0">
                <a:latin typeface="Calibri" panose="020F0502020204030204" pitchFamily="34" charset="0"/>
                <a:cs typeface="Times New Roman" panose="02020603050405020304" pitchFamily="18" charset="0"/>
              </a:rPr>
              <a:t> mellom meslingvaksinen og autisme. Studien blei tilbakevist og </a:t>
            </a:r>
            <a:r>
              <a:rPr lang="nb-NO" altLang="nb-NO" sz="1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trekt</a:t>
            </a:r>
            <a:r>
              <a:rPr lang="nb-NO" altLang="nb-NO" sz="1100" dirty="0">
                <a:latin typeface="Calibri" panose="020F0502020204030204" pitchFamily="34" charset="0"/>
                <a:cs typeface="Times New Roman" panose="02020603050405020304" pitchFamily="18" charset="0"/>
              </a:rPr>
              <a:t> i 2004. Studien var bygd på forfalska data, og Wakefield blei fradømt retten til å praktisere som lege.</a:t>
            </a:r>
          </a:p>
          <a:p>
            <a:endParaRPr lang="nb-NO" altLang="nb-NO" sz="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b-NO" altLang="nb-NO" sz="1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Meslingar</a:t>
            </a:r>
            <a:r>
              <a:rPr lang="nb-NO" altLang="nb-NO" sz="1100" dirty="0">
                <a:latin typeface="Calibri" panose="020F0502020204030204" pitchFamily="34" charset="0"/>
                <a:cs typeface="Times New Roman" panose="02020603050405020304" pitchFamily="18" charset="0"/>
              </a:rPr>
              <a:t> er en sjukdom som kan få </a:t>
            </a:r>
            <a:r>
              <a:rPr lang="nb-NO" altLang="nb-NO" sz="1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dødeleg</a:t>
            </a:r>
            <a:r>
              <a:rPr lang="nb-NO" altLang="nb-NO" sz="1100" dirty="0">
                <a:latin typeface="Calibri" panose="020F0502020204030204" pitchFamily="34" charset="0"/>
                <a:cs typeface="Times New Roman" panose="02020603050405020304" pitchFamily="18" charset="0"/>
              </a:rPr>
              <a:t> utfall. Det er </a:t>
            </a:r>
            <a:r>
              <a:rPr lang="nb-NO" altLang="nb-NO" sz="1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nokon</a:t>
            </a:r>
            <a:r>
              <a:rPr lang="nb-NO" altLang="nb-NO" sz="1100" dirty="0">
                <a:latin typeface="Calibri" panose="020F0502020204030204" pitchFamily="34" charset="0"/>
                <a:cs typeface="Times New Roman" panose="02020603050405020304" pitchFamily="18" charset="0"/>
              </a:rPr>
              <a:t> som får milde </a:t>
            </a:r>
            <a:r>
              <a:rPr lang="nb-NO" altLang="nb-NO" sz="1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biverknader</a:t>
            </a:r>
            <a:r>
              <a:rPr lang="nb-NO" altLang="nb-NO" sz="1100" dirty="0">
                <a:latin typeface="Calibri" panose="020F0502020204030204" pitchFamily="34" charset="0"/>
                <a:cs typeface="Times New Roman" panose="02020603050405020304" pitchFamily="18" charset="0"/>
              </a:rPr>
              <a:t> av vaksinen, men dette er </a:t>
            </a:r>
            <a:r>
              <a:rPr lang="nb-NO" altLang="nb-NO" sz="1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mykje</a:t>
            </a:r>
            <a:r>
              <a:rPr lang="nb-NO" altLang="nb-NO" sz="1100" dirty="0">
                <a:latin typeface="Calibri" panose="020F0502020204030204" pitchFamily="34" charset="0"/>
                <a:cs typeface="Times New Roman" panose="02020603050405020304" pitchFamily="18" charset="0"/>
              </a:rPr>
              <a:t> mindre </a:t>
            </a:r>
            <a:r>
              <a:rPr lang="nb-NO" altLang="nb-NO" sz="1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alvorlege</a:t>
            </a:r>
            <a:r>
              <a:rPr lang="nb-NO" altLang="nb-NO" sz="1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altLang="nb-NO" sz="1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biverknader</a:t>
            </a:r>
            <a:r>
              <a:rPr lang="nb-NO" altLang="nb-NO" sz="1100" dirty="0">
                <a:latin typeface="Calibri" panose="020F0502020204030204" pitchFamily="34" charset="0"/>
                <a:cs typeface="Times New Roman" panose="02020603050405020304" pitchFamily="18" charset="0"/>
              </a:rPr>
              <a:t> enn </a:t>
            </a:r>
            <a:r>
              <a:rPr lang="nb-NO" altLang="nb-NO" sz="1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dei</a:t>
            </a:r>
            <a:r>
              <a:rPr lang="nb-NO" altLang="nb-NO" sz="1100" dirty="0">
                <a:latin typeface="Calibri" panose="020F0502020204030204" pitchFamily="34" charset="0"/>
                <a:cs typeface="Times New Roman" panose="02020603050405020304" pitchFamily="18" charset="0"/>
              </a:rPr>
              <a:t> som får </a:t>
            </a:r>
            <a:r>
              <a:rPr lang="nb-NO" altLang="nb-NO" sz="1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meslingar</a:t>
            </a:r>
            <a:r>
              <a:rPr lang="nb-NO" altLang="nb-NO" sz="1100" dirty="0">
                <a:latin typeface="Calibri" panose="020F0502020204030204" pitchFamily="34" charset="0"/>
                <a:cs typeface="Times New Roman" panose="02020603050405020304" pitchFamily="18" charset="0"/>
              </a:rPr>
              <a:t>. Det </a:t>
            </a:r>
            <a:r>
              <a:rPr lang="nb-NO" altLang="nb-NO" sz="1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finst</a:t>
            </a:r>
            <a:r>
              <a:rPr lang="nb-NO" altLang="nb-NO" sz="1100" dirty="0">
                <a:latin typeface="Calibri" panose="020F0502020204030204" pitchFamily="34" charset="0"/>
                <a:cs typeface="Times New Roman" panose="02020603050405020304" pitchFamily="18" charset="0"/>
              </a:rPr>
              <a:t> mange </a:t>
            </a:r>
            <a:r>
              <a:rPr lang="nb-NO" altLang="nb-NO" sz="1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studiar</a:t>
            </a:r>
            <a:r>
              <a:rPr lang="nb-NO" altLang="nb-NO" sz="1100" dirty="0">
                <a:latin typeface="Calibri" panose="020F0502020204030204" pitchFamily="34" charset="0"/>
                <a:cs typeface="Times New Roman" panose="02020603050405020304" pitchFamily="18" charset="0"/>
              </a:rPr>
              <a:t> som viser at immunforsvaret </a:t>
            </a:r>
            <a:r>
              <a:rPr lang="nb-NO" altLang="nb-NO" sz="1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verkar</a:t>
            </a:r>
            <a:r>
              <a:rPr lang="nb-NO" altLang="nb-NO" sz="1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altLang="nb-NO" sz="1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dårlegare</a:t>
            </a:r>
            <a:r>
              <a:rPr lang="nb-NO" altLang="nb-NO" sz="1100" dirty="0">
                <a:latin typeface="Calibri" panose="020F0502020204030204" pitchFamily="34" charset="0"/>
                <a:cs typeface="Times New Roman" panose="02020603050405020304" pitchFamily="18" charset="0"/>
              </a:rPr>
              <a:t> i lang tid etter </a:t>
            </a:r>
            <a:r>
              <a:rPr lang="nb-NO" altLang="nb-NO" sz="1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sjukdomen</a:t>
            </a:r>
            <a:r>
              <a:rPr lang="nb-NO" altLang="nb-NO" sz="1100" dirty="0">
                <a:latin typeface="Calibri" panose="020F0502020204030204" pitchFamily="34" charset="0"/>
                <a:cs typeface="Times New Roman" panose="02020603050405020304" pitchFamily="18" charset="0"/>
              </a:rPr>
              <a:t>. I slutten av 2019 kom det </a:t>
            </a:r>
            <a:r>
              <a:rPr lang="nb-NO" altLang="nb-NO" sz="1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ein</a:t>
            </a:r>
            <a:r>
              <a:rPr lang="nb-NO" altLang="nb-NO" sz="1100" dirty="0">
                <a:latin typeface="Calibri" panose="020F0502020204030204" pitchFamily="34" charset="0"/>
                <a:cs typeface="Times New Roman" panose="02020603050405020304" pitchFamily="18" charset="0"/>
              </a:rPr>
              <a:t> studie som viste at </a:t>
            </a:r>
            <a:r>
              <a:rPr lang="nb-NO" altLang="nb-NO" sz="1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eit</a:t>
            </a:r>
            <a:r>
              <a:rPr lang="nb-NO" altLang="nb-NO" sz="1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altLang="nb-NO" sz="1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utbrot</a:t>
            </a:r>
            <a:r>
              <a:rPr lang="nb-NO" altLang="nb-NO" sz="1100" dirty="0">
                <a:latin typeface="Calibri" panose="020F0502020204030204" pitchFamily="34" charset="0"/>
                <a:cs typeface="Times New Roman" panose="02020603050405020304" pitchFamily="18" charset="0"/>
              </a:rPr>
              <a:t> av </a:t>
            </a:r>
            <a:r>
              <a:rPr lang="nb-NO" altLang="nb-NO" sz="1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meslingar</a:t>
            </a:r>
            <a:r>
              <a:rPr lang="nb-NO" altLang="nb-NO" sz="1100" dirty="0">
                <a:latin typeface="Calibri" panose="020F0502020204030204" pitchFamily="34" charset="0"/>
                <a:cs typeface="Times New Roman" panose="02020603050405020304" pitchFamily="18" charset="0"/>
              </a:rPr>
              <a:t> får kroppen sitt immunforsvar til å «</a:t>
            </a:r>
            <a:r>
              <a:rPr lang="nb-NO" altLang="nb-NO" sz="1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gløyme</a:t>
            </a:r>
            <a:r>
              <a:rPr lang="nb-NO" altLang="nb-NO" sz="1100" dirty="0">
                <a:latin typeface="Calibri" panose="020F0502020204030204" pitchFamily="34" charset="0"/>
                <a:cs typeface="Times New Roman" panose="02020603050405020304" pitchFamily="18" charset="0"/>
              </a:rPr>
              <a:t>» andre </a:t>
            </a:r>
            <a:r>
              <a:rPr lang="nb-NO" altLang="nb-NO" sz="1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sjukdomar</a:t>
            </a:r>
            <a:r>
              <a:rPr lang="nb-NO" altLang="nb-NO" sz="1100" dirty="0">
                <a:latin typeface="Calibri" panose="020F0502020204030204" pitchFamily="34" charset="0"/>
                <a:cs typeface="Times New Roman" panose="02020603050405020304" pitchFamily="18" charset="0"/>
              </a:rPr>
              <a:t> han har hatt før, og miste immuniteten sin.</a:t>
            </a:r>
          </a:p>
          <a:p>
            <a:endParaRPr lang="nb-NO" altLang="nb-NO" sz="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b-NO" altLang="nb-NO" sz="1100" dirty="0">
                <a:latin typeface="Calibri" panose="020F0502020204030204" pitchFamily="34" charset="0"/>
                <a:cs typeface="Times New Roman" panose="02020603050405020304" pitchFamily="18" charset="0"/>
              </a:rPr>
              <a:t>Aluminium </a:t>
            </a:r>
            <a:r>
              <a:rPr lang="nb-NO" altLang="nb-NO" sz="1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finst</a:t>
            </a:r>
            <a:r>
              <a:rPr lang="nb-NO" altLang="nb-NO" sz="1100" dirty="0">
                <a:latin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nb-NO" altLang="nb-NO" sz="1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einskilde</a:t>
            </a:r>
            <a:r>
              <a:rPr lang="nb-NO" altLang="nb-NO" sz="1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altLang="nb-NO" sz="1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vaksinar</a:t>
            </a:r>
            <a:r>
              <a:rPr lang="nb-NO" altLang="nb-NO" sz="1100" dirty="0">
                <a:latin typeface="Calibri" panose="020F0502020204030204" pitchFamily="34" charset="0"/>
                <a:cs typeface="Times New Roman" panose="02020603050405020304" pitchFamily="18" charset="0"/>
              </a:rPr>
              <a:t>, men i </a:t>
            </a:r>
            <a:r>
              <a:rPr lang="nb-NO" altLang="nb-NO" sz="1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mykje</a:t>
            </a:r>
            <a:r>
              <a:rPr lang="nb-NO" altLang="nb-NO" sz="1100" dirty="0">
                <a:latin typeface="Calibri" panose="020F0502020204030204" pitchFamily="34" charset="0"/>
                <a:cs typeface="Times New Roman" panose="02020603050405020304" pitchFamily="18" charset="0"/>
              </a:rPr>
              <a:t> mindre dose enn at det kan </a:t>
            </a:r>
            <a:r>
              <a:rPr lang="nb-NO" altLang="nb-NO" sz="1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utgjere</a:t>
            </a:r>
            <a:r>
              <a:rPr lang="nb-NO" altLang="nb-NO" sz="1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altLang="nb-NO" sz="1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ein</a:t>
            </a:r>
            <a:r>
              <a:rPr lang="nb-NO" altLang="nb-NO" sz="1100" dirty="0">
                <a:latin typeface="Calibri" panose="020F0502020204030204" pitchFamily="34" charset="0"/>
                <a:cs typeface="Times New Roman" panose="02020603050405020304" pitchFamily="18" charset="0"/>
              </a:rPr>
              <a:t> risiko. Det blir brukt for å </a:t>
            </a:r>
            <a:r>
              <a:rPr lang="nb-NO" altLang="nb-NO" sz="1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gjere</a:t>
            </a:r>
            <a:r>
              <a:rPr lang="nb-NO" altLang="nb-NO" sz="1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altLang="nb-NO" sz="1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nokre</a:t>
            </a:r>
            <a:r>
              <a:rPr lang="nb-NO" altLang="nb-NO" sz="1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altLang="nb-NO" sz="1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vaksinar</a:t>
            </a:r>
            <a:r>
              <a:rPr lang="nb-NO" altLang="nb-NO" sz="1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altLang="nb-NO" sz="1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meir</a:t>
            </a:r>
            <a:r>
              <a:rPr lang="nb-NO" altLang="nb-NO" sz="1100" dirty="0">
                <a:latin typeface="Calibri" panose="020F0502020204030204" pitchFamily="34" charset="0"/>
                <a:cs typeface="Times New Roman" panose="02020603050405020304" pitchFamily="18" charset="0"/>
              </a:rPr>
              <a:t> effektive. Kvikksølv (thiomersal) er blitt fjerna </a:t>
            </a:r>
            <a:r>
              <a:rPr lang="nb-NO" altLang="nb-NO" sz="1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frå</a:t>
            </a:r>
            <a:r>
              <a:rPr lang="nb-NO" altLang="nb-NO" sz="1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altLang="nb-NO" sz="1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barnevaksinar</a:t>
            </a:r>
            <a:r>
              <a:rPr lang="nb-NO" altLang="nb-NO" sz="1100" dirty="0"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nb-NO" altLang="nb-NO" sz="1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sjølv</a:t>
            </a:r>
            <a:r>
              <a:rPr lang="nb-NO" altLang="nb-NO" sz="1100" dirty="0">
                <a:latin typeface="Calibri" panose="020F0502020204030204" pitchFamily="34" charset="0"/>
                <a:cs typeface="Times New Roman" panose="02020603050405020304" pitchFamily="18" charset="0"/>
              </a:rPr>
              <a:t> om det </a:t>
            </a:r>
            <a:r>
              <a:rPr lang="nb-NO" altLang="nb-NO" sz="1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ikkje</a:t>
            </a:r>
            <a:r>
              <a:rPr lang="nb-NO" altLang="nb-NO" sz="1100" dirty="0">
                <a:latin typeface="Calibri" panose="020F0502020204030204" pitchFamily="34" charset="0"/>
                <a:cs typeface="Times New Roman" panose="02020603050405020304" pitchFamily="18" charset="0"/>
              </a:rPr>
              <a:t> er vist </a:t>
            </a:r>
            <a:r>
              <a:rPr lang="nb-NO" altLang="nb-NO" sz="1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nokon</a:t>
            </a:r>
            <a:r>
              <a:rPr lang="nb-NO" altLang="nb-NO" sz="1100" dirty="0">
                <a:latin typeface="Calibri" panose="020F0502020204030204" pitchFamily="34" charset="0"/>
                <a:cs typeface="Times New Roman" panose="02020603050405020304" pitchFamily="18" charset="0"/>
              </a:rPr>
              <a:t> helserisiko da det blei brukt. Formaldehyd har vi i blodet </a:t>
            </a:r>
            <a:r>
              <a:rPr lang="nb-NO" altLang="nb-NO" sz="1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frå</a:t>
            </a:r>
            <a:r>
              <a:rPr lang="nb-NO" altLang="nb-NO" sz="1100" dirty="0">
                <a:latin typeface="Calibri" panose="020F0502020204030204" pitchFamily="34" charset="0"/>
                <a:cs typeface="Times New Roman" panose="02020603050405020304" pitchFamily="18" charset="0"/>
              </a:rPr>
              <a:t> før, i langt større </a:t>
            </a:r>
            <a:r>
              <a:rPr lang="nb-NO" altLang="nb-NO" sz="1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mengd</a:t>
            </a:r>
            <a:r>
              <a:rPr lang="nb-NO" altLang="nb-NO" sz="1100" dirty="0">
                <a:latin typeface="Calibri" panose="020F0502020204030204" pitchFamily="34" charset="0"/>
                <a:cs typeface="Times New Roman" panose="02020603050405020304" pitchFamily="18" charset="0"/>
              </a:rPr>
              <a:t> enn det som blir tilført med </a:t>
            </a:r>
            <a:r>
              <a:rPr lang="nb-NO" altLang="nb-NO" sz="1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ein</a:t>
            </a:r>
            <a:r>
              <a:rPr lang="nb-NO" altLang="nb-NO" sz="1100" dirty="0">
                <a:latin typeface="Calibri" panose="020F0502020204030204" pitchFamily="34" charset="0"/>
                <a:cs typeface="Times New Roman" panose="02020603050405020304" pitchFamily="18" charset="0"/>
              </a:rPr>
              <a:t> vaksine.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75284F68-91F2-4FFA-9758-135BF106DEE5}"/>
              </a:ext>
            </a:extLst>
          </p:cNvPr>
          <p:cNvSpPr txBox="1"/>
          <p:nvPr/>
        </p:nvSpPr>
        <p:spPr>
          <a:xfrm>
            <a:off x="339285" y="960682"/>
            <a:ext cx="617943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Korleis veit kroppen at </a:t>
            </a:r>
            <a:r>
              <a:rPr lang="nb-NO" sz="1100" dirty="0" err="1"/>
              <a:t>nokre</a:t>
            </a:r>
            <a:r>
              <a:rPr lang="nb-NO" sz="1100" dirty="0"/>
              <a:t> </a:t>
            </a:r>
            <a:r>
              <a:rPr lang="nb-NO" sz="1100" dirty="0" err="1"/>
              <a:t>bakteriar</a:t>
            </a:r>
            <a:r>
              <a:rPr lang="nb-NO" sz="1100" dirty="0"/>
              <a:t> og virus er </a:t>
            </a:r>
            <a:r>
              <a:rPr lang="nb-NO" sz="1100" dirty="0" err="1"/>
              <a:t>farlege</a:t>
            </a:r>
            <a:r>
              <a:rPr lang="nb-NO" sz="1100" dirty="0"/>
              <a:t>, men let </a:t>
            </a:r>
            <a:r>
              <a:rPr lang="nb-NO" sz="1100" dirty="0" err="1"/>
              <a:t>yoghurtbakteriane</a:t>
            </a:r>
            <a:r>
              <a:rPr lang="nb-NO" sz="1100" dirty="0"/>
              <a:t> </a:t>
            </a:r>
            <a:r>
              <a:rPr lang="nb-NO" sz="1100" dirty="0" err="1"/>
              <a:t>vere</a:t>
            </a:r>
            <a:r>
              <a:rPr lang="nb-NO" sz="1100" dirty="0"/>
              <a:t>? Kva er det som </a:t>
            </a:r>
            <a:r>
              <a:rPr lang="nb-NO" sz="1100" dirty="0" err="1"/>
              <a:t>gjer</a:t>
            </a:r>
            <a:r>
              <a:rPr lang="nb-NO" sz="1100" dirty="0"/>
              <a:t> at kroppen aktiverer immunforsvaret til den store sjukdomsjakta? Alle </a:t>
            </a:r>
            <a:r>
              <a:rPr lang="nb-NO" sz="1100" dirty="0" err="1"/>
              <a:t>dei</a:t>
            </a:r>
            <a:r>
              <a:rPr lang="nb-NO" sz="1100" dirty="0"/>
              <a:t> </a:t>
            </a:r>
            <a:r>
              <a:rPr lang="nb-NO" sz="1100" dirty="0" err="1"/>
              <a:t>farlege</a:t>
            </a:r>
            <a:r>
              <a:rPr lang="nb-NO" sz="1100" dirty="0"/>
              <a:t> virusa og </a:t>
            </a:r>
            <a:r>
              <a:rPr lang="nb-NO" sz="1100" dirty="0" err="1"/>
              <a:t>bakteriane</a:t>
            </a:r>
            <a:r>
              <a:rPr lang="nb-NO" sz="1100" dirty="0"/>
              <a:t> har </a:t>
            </a:r>
            <a:r>
              <a:rPr lang="nb-NO" sz="1100" dirty="0" err="1"/>
              <a:t>nokre</a:t>
            </a:r>
            <a:r>
              <a:rPr lang="nb-NO" sz="1100" dirty="0"/>
              <a:t> </a:t>
            </a:r>
            <a:r>
              <a:rPr lang="nb-NO" sz="1100" dirty="0" err="1"/>
              <a:t>kjenneteikn</a:t>
            </a:r>
            <a:r>
              <a:rPr lang="nb-NO" sz="1100" dirty="0"/>
              <a:t> som </a:t>
            </a:r>
            <a:r>
              <a:rPr lang="nb-NO" sz="1100" dirty="0" err="1"/>
              <a:t>gjer</a:t>
            </a:r>
            <a:r>
              <a:rPr lang="nb-NO" sz="1100" dirty="0"/>
              <a:t> det </a:t>
            </a:r>
            <a:r>
              <a:rPr lang="nb-NO" sz="1100" dirty="0" err="1"/>
              <a:t>mogleg</a:t>
            </a:r>
            <a:r>
              <a:rPr lang="nb-NO" sz="1100" dirty="0"/>
              <a:t> for immunforsvaret å oppdage </a:t>
            </a:r>
            <a:r>
              <a:rPr lang="nb-NO" sz="1100" dirty="0" err="1"/>
              <a:t>dei</a:t>
            </a:r>
            <a:r>
              <a:rPr lang="nb-NO" sz="1100" dirty="0"/>
              <a:t>.</a:t>
            </a:r>
          </a:p>
          <a:p>
            <a:r>
              <a:rPr lang="nb-NO" sz="1100" dirty="0"/>
              <a:t>Immunforsvaret har </a:t>
            </a:r>
            <a:r>
              <a:rPr lang="nb-NO" sz="1100" dirty="0" err="1"/>
              <a:t>eit</a:t>
            </a:r>
            <a:r>
              <a:rPr lang="nb-NO" sz="1100" dirty="0"/>
              <a:t> slags minne som </a:t>
            </a:r>
            <a:r>
              <a:rPr lang="nb-NO" sz="1100" dirty="0" err="1"/>
              <a:t>gjer</a:t>
            </a:r>
            <a:r>
              <a:rPr lang="nb-NO" sz="1100" dirty="0"/>
              <a:t> at når det blir aktivert,  </a:t>
            </a:r>
            <a:r>
              <a:rPr lang="nb-NO" sz="1100" dirty="0" err="1"/>
              <a:t>hugsar</a:t>
            </a:r>
            <a:r>
              <a:rPr lang="nb-NO" sz="1100" dirty="0"/>
              <a:t> det </a:t>
            </a:r>
            <a:r>
              <a:rPr lang="nb-NO" sz="1100" dirty="0" err="1"/>
              <a:t>kjenneteikna</a:t>
            </a:r>
            <a:r>
              <a:rPr lang="nb-NO" sz="1100" dirty="0"/>
              <a:t> i lang tid, slik at det kan angripe </a:t>
            </a:r>
            <a:r>
              <a:rPr lang="nb-NO" sz="1100" dirty="0" err="1"/>
              <a:t>sjukdomen</a:t>
            </a:r>
            <a:r>
              <a:rPr lang="nb-NO" sz="1100" dirty="0"/>
              <a:t> neste gong vi blir smitta. </a:t>
            </a:r>
            <a:r>
              <a:rPr lang="nb-NO" sz="1100" dirty="0" err="1"/>
              <a:t>Vaksinar</a:t>
            </a:r>
            <a:r>
              <a:rPr lang="nb-NO" sz="1100" dirty="0"/>
              <a:t> </a:t>
            </a:r>
            <a:r>
              <a:rPr lang="nb-NO" sz="1100" dirty="0" err="1"/>
              <a:t>inneheld</a:t>
            </a:r>
            <a:r>
              <a:rPr lang="nb-NO" sz="1100" dirty="0"/>
              <a:t> viruset, eller bakterien vi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F11F990A-8487-4A1F-A057-92737925E6B6}"/>
              </a:ext>
            </a:extLst>
          </p:cNvPr>
          <p:cNvSpPr txBox="1"/>
          <p:nvPr/>
        </p:nvSpPr>
        <p:spPr>
          <a:xfrm>
            <a:off x="4199436" y="3610853"/>
            <a:ext cx="2446601" cy="24160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altLang="nb-NO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Kjeldekritikk</a:t>
            </a:r>
          </a:p>
          <a:p>
            <a:r>
              <a:rPr lang="nb-NO" altLang="nb-NO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Sjekk </a:t>
            </a:r>
            <a:r>
              <a:rPr lang="nb-NO" altLang="nb-NO" sz="1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påstandane</a:t>
            </a:r>
            <a:r>
              <a:rPr lang="nb-NO" altLang="nb-NO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og svara på </a:t>
            </a:r>
            <a:r>
              <a:rPr lang="nb-NO" altLang="nb-NO" sz="1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påstandane</a:t>
            </a:r>
            <a:r>
              <a:rPr lang="nb-NO" altLang="nb-NO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om vaksinemotstand </a:t>
            </a:r>
            <a:r>
              <a:rPr lang="nb-NO" altLang="nb-NO" sz="1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frå</a:t>
            </a:r>
            <a:r>
              <a:rPr lang="nb-NO" altLang="nb-NO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ulike internettkjelder.</a:t>
            </a:r>
          </a:p>
          <a:p>
            <a:endParaRPr lang="nb-NO" altLang="nb-NO" sz="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b-NO" altLang="nb-NO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Sjekk kva for </a:t>
            </a:r>
            <a:r>
              <a:rPr lang="nb-NO" altLang="nb-NO" sz="1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nokre</a:t>
            </a:r>
            <a:r>
              <a:rPr lang="nb-NO" altLang="nb-NO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altLang="nb-NO" sz="1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personar</a:t>
            </a:r>
            <a:r>
              <a:rPr lang="nb-NO" altLang="nb-NO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og </a:t>
            </a:r>
            <a:r>
              <a:rPr lang="nb-NO" altLang="nb-NO" sz="1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institusjonar</a:t>
            </a:r>
            <a:r>
              <a:rPr lang="nb-NO" altLang="nb-NO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som står bak </a:t>
            </a:r>
            <a:r>
              <a:rPr lang="nb-NO" altLang="nb-NO" sz="1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dei</a:t>
            </a:r>
            <a:r>
              <a:rPr lang="nb-NO" altLang="nb-NO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ulike synspunkta.</a:t>
            </a:r>
          </a:p>
          <a:p>
            <a:endParaRPr lang="nb-NO" altLang="nb-NO" sz="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nb-NO" altLang="nb-NO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Kven meiner du er mest truverdige?</a:t>
            </a:r>
          </a:p>
          <a:p>
            <a:pPr marL="228600" indent="-228600">
              <a:buFont typeface="+mj-lt"/>
              <a:buAutoNum type="arabicPeriod"/>
            </a:pPr>
            <a:r>
              <a:rPr lang="nb-NO" altLang="nb-NO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Kva for </a:t>
            </a:r>
            <a:r>
              <a:rPr lang="nb-NO" altLang="nb-NO" sz="1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nokre</a:t>
            </a:r>
            <a:r>
              <a:rPr lang="nb-NO" altLang="nb-NO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kjelder </a:t>
            </a:r>
            <a:r>
              <a:rPr lang="nb-NO" altLang="nb-NO" sz="1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oppgjev</a:t>
            </a:r>
            <a:r>
              <a:rPr lang="nb-NO" altLang="nb-NO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altLang="nb-NO" sz="1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dei</a:t>
            </a:r>
            <a:r>
              <a:rPr lang="nb-NO" altLang="nb-NO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</a:t>
            </a:r>
            <a:r>
              <a:rPr lang="nb-NO" altLang="nb-NO" sz="1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påstandane</a:t>
            </a:r>
            <a:r>
              <a:rPr lang="nb-NO" altLang="nb-NO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sine?</a:t>
            </a:r>
          </a:p>
          <a:p>
            <a:pPr marL="228600" indent="-228600">
              <a:buFont typeface="+mj-lt"/>
              <a:buAutoNum type="arabicPeriod"/>
            </a:pPr>
            <a:r>
              <a:rPr lang="nb-NO" altLang="nb-NO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Stemmer det </a:t>
            </a:r>
            <a:r>
              <a:rPr lang="nb-NO" altLang="nb-NO" sz="1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dei</a:t>
            </a:r>
            <a:r>
              <a:rPr lang="nb-NO" altLang="nb-NO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skriv med det du kan om immunforsvaret </a:t>
            </a:r>
            <a:r>
              <a:rPr lang="nb-NO" altLang="nb-NO" sz="1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frå</a:t>
            </a:r>
            <a:r>
              <a:rPr lang="nb-NO" altLang="nb-NO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før?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84837DB2-FDFF-47A1-BD83-B166AC30B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44355" y="9278376"/>
            <a:ext cx="1543050" cy="527403"/>
          </a:xfrm>
        </p:spPr>
        <p:txBody>
          <a:bodyPr/>
          <a:lstStyle/>
          <a:p>
            <a:fld id="{8BCDA449-1FD9-4B7A-9E85-B244E6DC9C56}" type="slidenum">
              <a:rPr lang="nb-NO" smtClean="0"/>
              <a:t>1</a:t>
            </a:fld>
            <a:endParaRPr lang="nb-NO" dirty="0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31E20C7E-ACE5-4057-AF8B-9F0C657A08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514" y="2833159"/>
            <a:ext cx="1217145" cy="1217145"/>
          </a:xfrm>
          <a:prstGeom prst="rect">
            <a:avLst/>
          </a:prstGeom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82301C92-5EFF-4E1E-93BD-9E13A08C69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659" y="2830862"/>
            <a:ext cx="1217145" cy="1217145"/>
          </a:xfrm>
          <a:prstGeom prst="rect">
            <a:avLst/>
          </a:prstGeom>
        </p:spPr>
      </p:pic>
      <p:pic>
        <p:nvPicPr>
          <p:cNvPr id="21" name="Bilde 20" descr="Et bilde som inneholder innendørs&#10;&#10;Automatisk generert beskrivelse">
            <a:extLst>
              <a:ext uri="{FF2B5EF4-FFF2-40B4-BE49-F238E27FC236}">
                <a16:creationId xmlns:a16="http://schemas.microsoft.com/office/drawing/2014/main" id="{9C1DEAD0-DC9E-4770-9425-A347157DF2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437" y="6397965"/>
            <a:ext cx="2446600" cy="163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37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633C014-36A2-4BEB-A640-1C4539FB9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123" y="232431"/>
            <a:ext cx="5753229" cy="748101"/>
          </a:xfrm>
        </p:spPr>
        <p:txBody>
          <a:bodyPr>
            <a:normAutofit/>
          </a:bodyPr>
          <a:lstStyle/>
          <a:p>
            <a:pPr algn="ctr"/>
            <a:r>
              <a:rPr lang="nb-NO" sz="3100" dirty="0" err="1"/>
              <a:t>Programmér</a:t>
            </a:r>
            <a:r>
              <a:rPr lang="nb-NO" sz="3100" dirty="0"/>
              <a:t> og strikk </a:t>
            </a:r>
            <a:r>
              <a:rPr lang="nb-NO" sz="3100" dirty="0" err="1"/>
              <a:t>eit</a:t>
            </a:r>
            <a:r>
              <a:rPr lang="nb-NO" sz="3100" dirty="0"/>
              <a:t> </a:t>
            </a:r>
            <a:r>
              <a:rPr lang="nb-NO" sz="3100" dirty="0" err="1"/>
              <a:t>smittetal</a:t>
            </a:r>
            <a:endParaRPr lang="nb-NO" sz="2000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119CA20-B5BE-4354-AEE1-0B61DF3D8773}"/>
              </a:ext>
            </a:extLst>
          </p:cNvPr>
          <p:cNvSpPr/>
          <p:nvPr/>
        </p:nvSpPr>
        <p:spPr>
          <a:xfrm>
            <a:off x="375696" y="6916134"/>
            <a:ext cx="304987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nb-NO" sz="1100" b="1" dirty="0">
                <a:solidFill>
                  <a:prstClr val="black"/>
                </a:solidFill>
              </a:rPr>
              <a:t>Fase 6:</a:t>
            </a:r>
            <a:r>
              <a:rPr lang="nb-NO" sz="1100" dirty="0">
                <a:solidFill>
                  <a:prstClr val="black"/>
                </a:solidFill>
              </a:rPr>
              <a:t> Gå attende til </a:t>
            </a:r>
            <a:r>
              <a:rPr lang="nb-NO" sz="1100" dirty="0" err="1">
                <a:solidFill>
                  <a:prstClr val="black"/>
                </a:solidFill>
              </a:rPr>
              <a:t>dei</a:t>
            </a:r>
            <a:r>
              <a:rPr lang="nb-NO" sz="1100" dirty="0">
                <a:solidFill>
                  <a:prstClr val="black"/>
                </a:solidFill>
              </a:rPr>
              <a:t> andre </a:t>
            </a:r>
            <a:r>
              <a:rPr lang="nb-NO" sz="1100" dirty="0" err="1">
                <a:solidFill>
                  <a:prstClr val="black"/>
                </a:solidFill>
              </a:rPr>
              <a:t>fasane</a:t>
            </a:r>
            <a:r>
              <a:rPr lang="nb-NO" sz="1100" dirty="0">
                <a:solidFill>
                  <a:prstClr val="black"/>
                </a:solidFill>
              </a:rPr>
              <a:t> for å </a:t>
            </a:r>
            <a:r>
              <a:rPr lang="nb-NO" sz="1100" dirty="0" err="1">
                <a:solidFill>
                  <a:prstClr val="black"/>
                </a:solidFill>
              </a:rPr>
              <a:t>gjere</a:t>
            </a:r>
            <a:r>
              <a:rPr lang="nb-NO" sz="1100" dirty="0">
                <a:solidFill>
                  <a:prstClr val="black"/>
                </a:solidFill>
              </a:rPr>
              <a:t> </a:t>
            </a:r>
            <a:r>
              <a:rPr lang="nb-NO" sz="1100" dirty="0" err="1">
                <a:solidFill>
                  <a:prstClr val="black"/>
                </a:solidFill>
              </a:rPr>
              <a:t>utbetringane</a:t>
            </a:r>
            <a:r>
              <a:rPr lang="nb-NO" sz="1100" dirty="0">
                <a:solidFill>
                  <a:prstClr val="black"/>
                </a:solidFill>
              </a:rPr>
              <a:t> de kom fram til i fase 5.</a:t>
            </a:r>
          </a:p>
          <a:p>
            <a:pPr lvl="0">
              <a:defRPr/>
            </a:pPr>
            <a:endParaRPr lang="nb-NO" sz="4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nb-NO" sz="1100" b="1" dirty="0">
                <a:solidFill>
                  <a:prstClr val="black"/>
                </a:solidFill>
              </a:rPr>
              <a:t>Fase 7:</a:t>
            </a:r>
            <a:r>
              <a:rPr lang="nb-NO" sz="1100" dirty="0">
                <a:solidFill>
                  <a:prstClr val="black"/>
                </a:solidFill>
              </a:rPr>
              <a:t> Dokumenter det som de har gjort og </a:t>
            </a:r>
            <a:r>
              <a:rPr lang="nb-NO" sz="1100" dirty="0" err="1">
                <a:solidFill>
                  <a:prstClr val="black"/>
                </a:solidFill>
              </a:rPr>
              <a:t>grunngje</a:t>
            </a:r>
            <a:r>
              <a:rPr lang="nb-NO" sz="1100" dirty="0">
                <a:solidFill>
                  <a:prstClr val="black"/>
                </a:solidFill>
              </a:rPr>
              <a:t> </a:t>
            </a:r>
            <a:r>
              <a:rPr lang="nb-NO" sz="1100" dirty="0" err="1">
                <a:solidFill>
                  <a:prstClr val="black"/>
                </a:solidFill>
              </a:rPr>
              <a:t>vala</a:t>
            </a:r>
            <a:r>
              <a:rPr lang="nb-NO" sz="1100" dirty="0">
                <a:solidFill>
                  <a:prstClr val="black"/>
                </a:solidFill>
              </a:rPr>
              <a:t> </a:t>
            </a:r>
            <a:r>
              <a:rPr lang="nb-NO" sz="1100" dirty="0" err="1">
                <a:solidFill>
                  <a:prstClr val="black"/>
                </a:solidFill>
              </a:rPr>
              <a:t>dykkar</a:t>
            </a:r>
            <a:r>
              <a:rPr lang="nb-NO" sz="1100" dirty="0">
                <a:solidFill>
                  <a:prstClr val="black"/>
                </a:solidFill>
              </a:rPr>
              <a:t> med ei film- eller lydfil. Presenter gjerne </a:t>
            </a:r>
            <a:r>
              <a:rPr lang="nb-NO" sz="1100" dirty="0" err="1">
                <a:solidFill>
                  <a:prstClr val="black"/>
                </a:solidFill>
              </a:rPr>
              <a:t>smitteblomen</a:t>
            </a:r>
            <a:r>
              <a:rPr lang="nb-NO" sz="1100" dirty="0">
                <a:solidFill>
                  <a:prstClr val="black"/>
                </a:solidFill>
              </a:rPr>
              <a:t> for resten av klassen og ha </a:t>
            </a:r>
            <a:r>
              <a:rPr lang="nb-NO" sz="1100" dirty="0" err="1">
                <a:solidFill>
                  <a:prstClr val="black"/>
                </a:solidFill>
              </a:rPr>
              <a:t>blomane</a:t>
            </a:r>
            <a:r>
              <a:rPr lang="nb-NO" sz="1100" dirty="0">
                <a:solidFill>
                  <a:prstClr val="black"/>
                </a:solidFill>
              </a:rPr>
              <a:t> på utstilling.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0E400240-A5BA-4428-BE74-0D295E9B5E0B}"/>
              </a:ext>
            </a:extLst>
          </p:cNvPr>
          <p:cNvSpPr/>
          <p:nvPr/>
        </p:nvSpPr>
        <p:spPr>
          <a:xfrm>
            <a:off x="379123" y="3265735"/>
            <a:ext cx="5915025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nb-NO" sz="1100" b="1" dirty="0">
                <a:solidFill>
                  <a:prstClr val="black"/>
                </a:solidFill>
              </a:rPr>
              <a:t>Fase 2: Idémyldre og planlegge</a:t>
            </a:r>
          </a:p>
          <a:p>
            <a:pPr lvl="0">
              <a:defRPr/>
            </a:pPr>
            <a:r>
              <a:rPr lang="nb-NO" sz="1100" dirty="0">
                <a:solidFill>
                  <a:prstClr val="black"/>
                </a:solidFill>
              </a:rPr>
              <a:t>Det er viktig at de er åpne for alle slags </a:t>
            </a:r>
            <a:r>
              <a:rPr lang="nb-NO" sz="1100" dirty="0" err="1">
                <a:solidFill>
                  <a:prstClr val="black"/>
                </a:solidFill>
              </a:rPr>
              <a:t>idear</a:t>
            </a:r>
            <a:r>
              <a:rPr lang="nb-NO" sz="1100" dirty="0">
                <a:solidFill>
                  <a:prstClr val="black"/>
                </a:solidFill>
              </a:rPr>
              <a:t> og </a:t>
            </a:r>
            <a:r>
              <a:rPr lang="nb-NO" sz="1100" dirty="0" err="1">
                <a:solidFill>
                  <a:prstClr val="black"/>
                </a:solidFill>
              </a:rPr>
              <a:t>ikkje</a:t>
            </a:r>
            <a:r>
              <a:rPr lang="nb-NO" sz="1100" dirty="0">
                <a:solidFill>
                  <a:prstClr val="black"/>
                </a:solidFill>
              </a:rPr>
              <a:t> er for kritiske, da kan nyttige framlegg bli kutta ut for </a:t>
            </a:r>
            <a:r>
              <a:rPr lang="nb-NO" sz="1100" dirty="0" err="1">
                <a:solidFill>
                  <a:prstClr val="black"/>
                </a:solidFill>
              </a:rPr>
              <a:t>tidleg</a:t>
            </a:r>
            <a:r>
              <a:rPr lang="nb-NO" sz="1100" dirty="0">
                <a:solidFill>
                  <a:prstClr val="black"/>
                </a:solidFill>
              </a:rPr>
              <a:t>.</a:t>
            </a:r>
          </a:p>
          <a:p>
            <a:pPr lvl="0">
              <a:defRPr/>
            </a:pPr>
            <a:endParaRPr lang="nb-NO" sz="400" dirty="0">
              <a:solidFill>
                <a:prstClr val="black"/>
              </a:solidFill>
            </a:endParaRPr>
          </a:p>
          <a:p>
            <a:pPr marL="342900" lvl="0" indent="-342900">
              <a:buFont typeface="+mj-lt"/>
              <a:buAutoNum type="arabicPeriod"/>
              <a:defRPr/>
            </a:pPr>
            <a:r>
              <a:rPr lang="nb-NO" sz="1100" dirty="0">
                <a:solidFill>
                  <a:prstClr val="black"/>
                </a:solidFill>
              </a:rPr>
              <a:t>Tenk </a:t>
            </a:r>
            <a:r>
              <a:rPr lang="nb-NO" sz="1100" dirty="0" err="1">
                <a:solidFill>
                  <a:prstClr val="black"/>
                </a:solidFill>
              </a:rPr>
              <a:t>sjølv</a:t>
            </a:r>
            <a:r>
              <a:rPr lang="nb-NO" sz="1100" dirty="0">
                <a:solidFill>
                  <a:prstClr val="black"/>
                </a:solidFill>
              </a:rPr>
              <a:t> først, og </a:t>
            </a:r>
            <a:r>
              <a:rPr lang="nb-NO" sz="1100" dirty="0" err="1">
                <a:solidFill>
                  <a:prstClr val="black"/>
                </a:solidFill>
              </a:rPr>
              <a:t>teikne</a:t>
            </a:r>
            <a:r>
              <a:rPr lang="nb-NO" sz="1100" dirty="0">
                <a:solidFill>
                  <a:prstClr val="black"/>
                </a:solidFill>
              </a:rPr>
              <a:t> gjerne skisser av både </a:t>
            </a:r>
            <a:r>
              <a:rPr lang="nb-NO" sz="1100" dirty="0" err="1">
                <a:solidFill>
                  <a:prstClr val="black"/>
                </a:solidFill>
              </a:rPr>
              <a:t>smittelappane</a:t>
            </a:r>
            <a:r>
              <a:rPr lang="nb-NO" sz="1100" dirty="0">
                <a:solidFill>
                  <a:prstClr val="black"/>
                </a:solidFill>
              </a:rPr>
              <a:t> og </a:t>
            </a:r>
            <a:r>
              <a:rPr lang="nb-NO" sz="1100" dirty="0" err="1">
                <a:solidFill>
                  <a:prstClr val="black"/>
                </a:solidFill>
              </a:rPr>
              <a:t>smitteblomen</a:t>
            </a:r>
            <a:r>
              <a:rPr lang="nb-NO" sz="1100" dirty="0">
                <a:solidFill>
                  <a:prstClr val="black"/>
                </a:solidFill>
              </a:rPr>
              <a:t>.</a:t>
            </a:r>
          </a:p>
          <a:p>
            <a:pPr marL="342900" lvl="0" indent="-342900">
              <a:buFont typeface="+mj-lt"/>
              <a:buAutoNum type="arabicPeriod"/>
              <a:defRPr/>
            </a:pPr>
            <a:r>
              <a:rPr lang="nb-NO" sz="1100" dirty="0">
                <a:solidFill>
                  <a:prstClr val="black"/>
                </a:solidFill>
              </a:rPr>
              <a:t>Forklar og vis ideen din for </a:t>
            </a:r>
            <a:r>
              <a:rPr lang="nb-NO" sz="1100" dirty="0" err="1">
                <a:solidFill>
                  <a:prstClr val="black"/>
                </a:solidFill>
              </a:rPr>
              <a:t>dei</a:t>
            </a:r>
            <a:r>
              <a:rPr lang="nb-NO" sz="1100" dirty="0">
                <a:solidFill>
                  <a:prstClr val="black"/>
                </a:solidFill>
              </a:rPr>
              <a:t> andre på gruppa.</a:t>
            </a:r>
          </a:p>
          <a:p>
            <a:pPr marL="342900" lvl="0" indent="-342900">
              <a:buFont typeface="+mj-lt"/>
              <a:buAutoNum type="arabicPeriod"/>
              <a:defRPr/>
            </a:pPr>
            <a:r>
              <a:rPr lang="nb-NO" sz="1100" dirty="0">
                <a:solidFill>
                  <a:prstClr val="black"/>
                </a:solidFill>
              </a:rPr>
              <a:t>Heile gruppa diskuterer </a:t>
            </a:r>
            <a:r>
              <a:rPr lang="nb-NO" sz="1100" dirty="0" err="1">
                <a:solidFill>
                  <a:prstClr val="black"/>
                </a:solidFill>
              </a:rPr>
              <a:t>dei</a:t>
            </a:r>
            <a:r>
              <a:rPr lang="nb-NO" sz="1100" dirty="0">
                <a:solidFill>
                  <a:prstClr val="black"/>
                </a:solidFill>
              </a:rPr>
              <a:t> ulike </a:t>
            </a:r>
            <a:r>
              <a:rPr lang="nb-NO" sz="1100" dirty="0" err="1">
                <a:solidFill>
                  <a:prstClr val="black"/>
                </a:solidFill>
              </a:rPr>
              <a:t>ideane</a:t>
            </a:r>
            <a:r>
              <a:rPr lang="nb-NO" sz="1100" dirty="0">
                <a:solidFill>
                  <a:prstClr val="black"/>
                </a:solidFill>
              </a:rPr>
              <a:t> og </a:t>
            </a:r>
            <a:r>
              <a:rPr lang="nb-NO" sz="1100" dirty="0" err="1">
                <a:solidFill>
                  <a:prstClr val="black"/>
                </a:solidFill>
              </a:rPr>
              <a:t>lagar</a:t>
            </a:r>
            <a:r>
              <a:rPr lang="nb-NO" sz="1100" dirty="0">
                <a:solidFill>
                  <a:prstClr val="black"/>
                </a:solidFill>
              </a:rPr>
              <a:t> </a:t>
            </a:r>
            <a:r>
              <a:rPr lang="nb-NO" sz="1100" dirty="0" err="1">
                <a:solidFill>
                  <a:prstClr val="black"/>
                </a:solidFill>
              </a:rPr>
              <a:t>ein</a:t>
            </a:r>
            <a:r>
              <a:rPr lang="nb-NO" sz="1100" dirty="0">
                <a:solidFill>
                  <a:prstClr val="black"/>
                </a:solidFill>
              </a:rPr>
              <a:t> felles plan for </a:t>
            </a:r>
            <a:r>
              <a:rPr lang="nb-NO" sz="1100" dirty="0" err="1">
                <a:solidFill>
                  <a:prstClr val="black"/>
                </a:solidFill>
              </a:rPr>
              <a:t>smitteblomen</a:t>
            </a:r>
            <a:r>
              <a:rPr lang="nb-NO" sz="1100" dirty="0">
                <a:solidFill>
                  <a:prstClr val="black"/>
                </a:solidFill>
              </a:rPr>
              <a:t>.</a:t>
            </a:r>
          </a:p>
          <a:p>
            <a:pPr lvl="0">
              <a:defRPr/>
            </a:pPr>
            <a:endParaRPr lang="nb-NO" sz="400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nb-NO" sz="1100" dirty="0">
                <a:solidFill>
                  <a:prstClr val="black"/>
                </a:solidFill>
              </a:rPr>
              <a:t>Kva er det som </a:t>
            </a:r>
            <a:r>
              <a:rPr lang="nb-NO" sz="1100" dirty="0" err="1">
                <a:solidFill>
                  <a:prstClr val="black"/>
                </a:solidFill>
              </a:rPr>
              <a:t>gjer</a:t>
            </a:r>
            <a:r>
              <a:rPr lang="nb-NO" sz="1100" dirty="0">
                <a:solidFill>
                  <a:prstClr val="black"/>
                </a:solidFill>
              </a:rPr>
              <a:t> at </a:t>
            </a:r>
            <a:r>
              <a:rPr lang="nb-NO" sz="1100" dirty="0" err="1">
                <a:solidFill>
                  <a:prstClr val="black"/>
                </a:solidFill>
              </a:rPr>
              <a:t>smittelappane</a:t>
            </a:r>
            <a:r>
              <a:rPr lang="nb-NO" sz="1100" dirty="0">
                <a:solidFill>
                  <a:prstClr val="black"/>
                </a:solidFill>
              </a:rPr>
              <a:t> vil sjå ulike ut? Kva </a:t>
            </a:r>
            <a:r>
              <a:rPr lang="nb-NO" sz="1100" dirty="0" err="1">
                <a:solidFill>
                  <a:prstClr val="black"/>
                </a:solidFill>
              </a:rPr>
              <a:t>typar</a:t>
            </a:r>
            <a:r>
              <a:rPr lang="nb-NO" sz="1100" dirty="0">
                <a:solidFill>
                  <a:prstClr val="black"/>
                </a:solidFill>
              </a:rPr>
              <a:t> </a:t>
            </a:r>
            <a:r>
              <a:rPr lang="nb-NO" sz="1100" dirty="0" err="1">
                <a:solidFill>
                  <a:prstClr val="black"/>
                </a:solidFill>
              </a:rPr>
              <a:t>smittelappar</a:t>
            </a:r>
            <a:r>
              <a:rPr lang="nb-NO" sz="1100" dirty="0">
                <a:solidFill>
                  <a:prstClr val="black"/>
                </a:solidFill>
              </a:rPr>
              <a:t> vil </a:t>
            </a:r>
            <a:r>
              <a:rPr lang="nb-NO" sz="1100" dirty="0" err="1">
                <a:solidFill>
                  <a:prstClr val="black"/>
                </a:solidFill>
              </a:rPr>
              <a:t>medverke</a:t>
            </a:r>
            <a:r>
              <a:rPr lang="nb-NO" sz="1100" dirty="0">
                <a:solidFill>
                  <a:prstClr val="black"/>
                </a:solidFill>
              </a:rPr>
              <a:t> til </a:t>
            </a:r>
            <a:r>
              <a:rPr lang="nb-NO" sz="1100" dirty="0" err="1">
                <a:solidFill>
                  <a:prstClr val="black"/>
                </a:solidFill>
              </a:rPr>
              <a:t>ein</a:t>
            </a:r>
            <a:r>
              <a:rPr lang="nb-NO" sz="1100" dirty="0">
                <a:solidFill>
                  <a:prstClr val="black"/>
                </a:solidFill>
              </a:rPr>
              <a:t> fin </a:t>
            </a:r>
            <a:r>
              <a:rPr lang="nb-NO" sz="1100" dirty="0" err="1">
                <a:solidFill>
                  <a:prstClr val="black"/>
                </a:solidFill>
              </a:rPr>
              <a:t>smitteblome</a:t>
            </a:r>
            <a:r>
              <a:rPr lang="nb-NO" sz="1100" dirty="0">
                <a:solidFill>
                  <a:prstClr val="black"/>
                </a:solidFill>
              </a:rPr>
              <a:t>? Kor mange </a:t>
            </a:r>
            <a:r>
              <a:rPr lang="nb-NO" sz="1100" dirty="0" err="1">
                <a:solidFill>
                  <a:prstClr val="black"/>
                </a:solidFill>
              </a:rPr>
              <a:t>smittelappar</a:t>
            </a:r>
            <a:r>
              <a:rPr lang="nb-NO" sz="1100" dirty="0">
                <a:solidFill>
                  <a:prstClr val="black"/>
                </a:solidFill>
              </a:rPr>
              <a:t> skal gruppa lage? Kva for </a:t>
            </a:r>
            <a:r>
              <a:rPr lang="nb-NO" sz="1100" dirty="0" err="1">
                <a:solidFill>
                  <a:prstClr val="black"/>
                </a:solidFill>
              </a:rPr>
              <a:t>nokre</a:t>
            </a:r>
            <a:r>
              <a:rPr lang="nb-NO" sz="1100" dirty="0">
                <a:solidFill>
                  <a:prstClr val="black"/>
                </a:solidFill>
              </a:rPr>
              <a:t> </a:t>
            </a:r>
            <a:r>
              <a:rPr lang="nb-NO" sz="1100" dirty="0" err="1">
                <a:solidFill>
                  <a:prstClr val="black"/>
                </a:solidFill>
              </a:rPr>
              <a:t>fargar</a:t>
            </a:r>
            <a:r>
              <a:rPr lang="nb-NO" sz="1100" dirty="0">
                <a:solidFill>
                  <a:prstClr val="black"/>
                </a:solidFill>
              </a:rPr>
              <a:t> og kva type garn skal de nytte? Skal alle bruke </a:t>
            </a:r>
            <a:r>
              <a:rPr lang="nb-NO" sz="1100" dirty="0" err="1">
                <a:solidFill>
                  <a:prstClr val="black"/>
                </a:solidFill>
              </a:rPr>
              <a:t>dei</a:t>
            </a:r>
            <a:r>
              <a:rPr lang="nb-NO" sz="1100" dirty="0">
                <a:solidFill>
                  <a:prstClr val="black"/>
                </a:solidFill>
              </a:rPr>
              <a:t> samme materiala og </a:t>
            </a:r>
            <a:r>
              <a:rPr lang="nb-NO" sz="1100" dirty="0" err="1">
                <a:solidFill>
                  <a:prstClr val="black"/>
                </a:solidFill>
              </a:rPr>
              <a:t>fargane</a:t>
            </a:r>
            <a:r>
              <a:rPr lang="nb-NO" sz="11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FC3D5230-7248-4064-94C7-084EB83966F8}"/>
              </a:ext>
            </a:extLst>
          </p:cNvPr>
          <p:cNvSpPr txBox="1"/>
          <p:nvPr/>
        </p:nvSpPr>
        <p:spPr>
          <a:xfrm>
            <a:off x="488761" y="1088659"/>
            <a:ext cx="5533951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100" b="1" dirty="0" err="1"/>
              <a:t>Oppgåve</a:t>
            </a:r>
            <a:r>
              <a:rPr lang="nb-NO" sz="1100" b="1" dirty="0"/>
              <a:t> </a:t>
            </a:r>
          </a:p>
          <a:p>
            <a:endParaRPr lang="nb-NO" sz="400" b="1" dirty="0"/>
          </a:p>
          <a:p>
            <a:r>
              <a:rPr lang="nb-NO" sz="1100" dirty="0"/>
              <a:t>Lag </a:t>
            </a:r>
            <a:r>
              <a:rPr lang="nb-NO" sz="1100" dirty="0" err="1"/>
              <a:t>eit</a:t>
            </a:r>
            <a:r>
              <a:rPr lang="nb-NO" sz="1100" dirty="0"/>
              <a:t> program som </a:t>
            </a:r>
            <a:r>
              <a:rPr lang="nb-NO" sz="1100" dirty="0" err="1"/>
              <a:t>reknar</a:t>
            </a:r>
            <a:r>
              <a:rPr lang="nb-NO" sz="1100" dirty="0"/>
              <a:t> ut kor mange </a:t>
            </a:r>
            <a:r>
              <a:rPr lang="nb-NO" sz="1100" dirty="0" err="1"/>
              <a:t>personar</a:t>
            </a:r>
            <a:r>
              <a:rPr lang="nb-NO" sz="1100" dirty="0"/>
              <a:t> som blir smitta med </a:t>
            </a:r>
            <a:r>
              <a:rPr lang="nb-NO" sz="1100" dirty="0" err="1"/>
              <a:t>eit</a:t>
            </a:r>
            <a:r>
              <a:rPr lang="nb-NO" sz="1100" dirty="0"/>
              <a:t> </a:t>
            </a:r>
            <a:r>
              <a:rPr lang="nb-NO" sz="1100" dirty="0" err="1"/>
              <a:t>valfritt</a:t>
            </a:r>
            <a:r>
              <a:rPr lang="nb-NO" sz="1100" dirty="0"/>
              <a:t> </a:t>
            </a:r>
            <a:r>
              <a:rPr lang="nb-NO" sz="1100" dirty="0" err="1"/>
              <a:t>smittetal</a:t>
            </a:r>
            <a:r>
              <a:rPr lang="nb-NO" sz="1100" dirty="0"/>
              <a:t> i 10 </a:t>
            </a:r>
            <a:r>
              <a:rPr lang="nb-NO" sz="1100" dirty="0" err="1"/>
              <a:t>smittegenerasjonar</a:t>
            </a:r>
            <a:r>
              <a:rPr lang="nb-NO" sz="1100" dirty="0"/>
              <a:t>. Start med 10 masker og la kvar maske svare til </a:t>
            </a:r>
            <a:r>
              <a:rPr lang="nb-NO" sz="1100" dirty="0" err="1"/>
              <a:t>ein</a:t>
            </a:r>
            <a:r>
              <a:rPr lang="nb-NO" sz="1100" dirty="0"/>
              <a:t> person. Kvar nye rad svarer til </a:t>
            </a:r>
            <a:r>
              <a:rPr lang="nb-NO" sz="1100" dirty="0" err="1"/>
              <a:t>ein</a:t>
            </a:r>
            <a:r>
              <a:rPr lang="nb-NO" sz="1100" dirty="0"/>
              <a:t> ny smittegenerasjon. Strikk smittelappen for </a:t>
            </a:r>
            <a:r>
              <a:rPr lang="nb-NO" sz="1100" dirty="0" err="1"/>
              <a:t>dei</a:t>
            </a:r>
            <a:r>
              <a:rPr lang="nb-NO" sz="1100" dirty="0"/>
              <a:t> 10 første </a:t>
            </a:r>
            <a:r>
              <a:rPr lang="nb-NO" sz="1100" dirty="0" err="1"/>
              <a:t>smittegenerasjonane</a:t>
            </a:r>
            <a:r>
              <a:rPr lang="nb-NO" sz="1100" dirty="0"/>
              <a:t>. La kvar gruppe lage </a:t>
            </a:r>
            <a:r>
              <a:rPr lang="nb-NO" sz="1100" dirty="0" err="1"/>
              <a:t>ein</a:t>
            </a:r>
            <a:r>
              <a:rPr lang="nb-NO" sz="1100" dirty="0"/>
              <a:t> </a:t>
            </a:r>
            <a:r>
              <a:rPr lang="nb-NO" sz="1100" dirty="0" err="1"/>
              <a:t>blome</a:t>
            </a:r>
            <a:r>
              <a:rPr lang="nb-NO" sz="1100" dirty="0"/>
              <a:t> av </a:t>
            </a:r>
            <a:r>
              <a:rPr lang="nb-NO" sz="1100" dirty="0" err="1"/>
              <a:t>smittelappane</a:t>
            </a:r>
            <a:r>
              <a:rPr lang="nb-NO" sz="1100" dirty="0"/>
              <a:t> </a:t>
            </a:r>
            <a:r>
              <a:rPr lang="nb-NO" sz="1100" dirty="0" err="1"/>
              <a:t>dei</a:t>
            </a:r>
            <a:r>
              <a:rPr lang="nb-NO" sz="1100" dirty="0"/>
              <a:t> </a:t>
            </a:r>
            <a:r>
              <a:rPr lang="nb-NO" sz="1100" dirty="0" err="1"/>
              <a:t>lagar</a:t>
            </a:r>
            <a:r>
              <a:rPr lang="nb-NO" sz="1100" dirty="0"/>
              <a:t> (</a:t>
            </a:r>
            <a:r>
              <a:rPr lang="nb-NO" sz="1100" dirty="0" err="1"/>
              <a:t>ein</a:t>
            </a:r>
            <a:r>
              <a:rPr lang="nb-NO" sz="1100" dirty="0"/>
              <a:t> «</a:t>
            </a:r>
            <a:r>
              <a:rPr lang="nb-NO" sz="1100" dirty="0" err="1"/>
              <a:t>smitteblome</a:t>
            </a:r>
            <a:r>
              <a:rPr lang="nb-NO" sz="1100" dirty="0"/>
              <a:t>»).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03BA6D4-A19D-43BC-A56A-AFEA90361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9378043"/>
            <a:ext cx="1543050" cy="527403"/>
          </a:xfrm>
        </p:spPr>
        <p:txBody>
          <a:bodyPr/>
          <a:lstStyle/>
          <a:p>
            <a:fld id="{8BCDA449-1FD9-4B7A-9E85-B244E6DC9C56}" type="slidenum">
              <a:rPr lang="nb-NO" smtClean="0"/>
              <a:t>2</a:t>
            </a:fld>
            <a:endParaRPr lang="nb-NO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8F1D88C9-3205-426C-A301-2FF03B56AD92}"/>
              </a:ext>
            </a:extLst>
          </p:cNvPr>
          <p:cNvSpPr txBox="1"/>
          <p:nvPr/>
        </p:nvSpPr>
        <p:spPr>
          <a:xfrm>
            <a:off x="379123" y="5489937"/>
            <a:ext cx="591502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1" dirty="0">
                <a:solidFill>
                  <a:prstClr val="black"/>
                </a:solidFill>
              </a:rPr>
              <a:t>Fase 3: </a:t>
            </a:r>
            <a:r>
              <a:rPr lang="nb-NO" sz="1100" b="1" dirty="0"/>
              <a:t>Programmering av populasjonsvekst og lage </a:t>
            </a:r>
            <a:r>
              <a:rPr lang="nb-NO" sz="1100" b="1" dirty="0" err="1"/>
              <a:t>blome</a:t>
            </a:r>
            <a:endParaRPr lang="nb-NO" sz="1100" b="1" dirty="0"/>
          </a:p>
          <a:p>
            <a:endParaRPr lang="nb-NO" sz="400" b="1" dirty="0"/>
          </a:p>
          <a:p>
            <a:r>
              <a:rPr lang="nb-NO" sz="1100" dirty="0"/>
              <a:t>Lag ei strikkeoppskrift med hjelp av programmering og strikk minst </a:t>
            </a:r>
            <a:r>
              <a:rPr lang="nb-NO" sz="1100" dirty="0" err="1"/>
              <a:t>ein</a:t>
            </a:r>
            <a:r>
              <a:rPr lang="nb-NO" sz="1100" dirty="0"/>
              <a:t> lapp kvar. </a:t>
            </a:r>
            <a:r>
              <a:rPr lang="nb-NO" sz="1100" dirty="0">
                <a:solidFill>
                  <a:prstClr val="black"/>
                </a:solidFill>
              </a:rPr>
              <a:t>Gjennomfør planen </a:t>
            </a:r>
            <a:r>
              <a:rPr lang="nb-NO" sz="1100" dirty="0" err="1">
                <a:solidFill>
                  <a:prstClr val="black"/>
                </a:solidFill>
              </a:rPr>
              <a:t>dykkar</a:t>
            </a:r>
            <a:r>
              <a:rPr lang="nb-NO" sz="1100" dirty="0">
                <a:solidFill>
                  <a:prstClr val="black"/>
                </a:solidFill>
              </a:rPr>
              <a:t> for å strikke </a:t>
            </a:r>
            <a:r>
              <a:rPr lang="nb-NO" sz="1100" dirty="0" err="1">
                <a:solidFill>
                  <a:prstClr val="black"/>
                </a:solidFill>
              </a:rPr>
              <a:t>populasjonsendringane</a:t>
            </a:r>
            <a:r>
              <a:rPr lang="nb-NO" sz="1100" dirty="0">
                <a:solidFill>
                  <a:prstClr val="black"/>
                </a:solidFill>
              </a:rPr>
              <a:t>, og lag </a:t>
            </a:r>
            <a:r>
              <a:rPr lang="nb-NO" sz="1100" dirty="0" err="1">
                <a:solidFill>
                  <a:prstClr val="black"/>
                </a:solidFill>
              </a:rPr>
              <a:t>ein</a:t>
            </a:r>
            <a:r>
              <a:rPr lang="nb-NO" sz="1100" dirty="0">
                <a:solidFill>
                  <a:prstClr val="black"/>
                </a:solidFill>
              </a:rPr>
              <a:t> plakat med </a:t>
            </a:r>
            <a:r>
              <a:rPr lang="nb-NO" sz="1100" dirty="0" err="1">
                <a:solidFill>
                  <a:prstClr val="black"/>
                </a:solidFill>
              </a:rPr>
              <a:t>blomen</a:t>
            </a:r>
            <a:r>
              <a:rPr lang="nb-NO" sz="1100" dirty="0">
                <a:solidFill>
                  <a:prstClr val="black"/>
                </a:solidFill>
              </a:rPr>
              <a:t> </a:t>
            </a:r>
            <a:r>
              <a:rPr lang="nb-NO" sz="1100" dirty="0" err="1">
                <a:solidFill>
                  <a:prstClr val="black"/>
                </a:solidFill>
              </a:rPr>
              <a:t>dykkar</a:t>
            </a:r>
            <a:r>
              <a:rPr lang="nb-NO" sz="1100" dirty="0">
                <a:solidFill>
                  <a:prstClr val="black"/>
                </a:solidFill>
              </a:rPr>
              <a:t>.</a:t>
            </a:r>
          </a:p>
          <a:p>
            <a:endParaRPr lang="nb-NO" sz="400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nb-NO" sz="1100" b="1" dirty="0">
                <a:solidFill>
                  <a:prstClr val="black"/>
                </a:solidFill>
              </a:rPr>
              <a:t>Fase 4: </a:t>
            </a:r>
            <a:r>
              <a:rPr lang="nb-NO" sz="1100" dirty="0" err="1">
                <a:solidFill>
                  <a:prstClr val="black"/>
                </a:solidFill>
              </a:rPr>
              <a:t>Sidan</a:t>
            </a:r>
            <a:r>
              <a:rPr lang="nb-NO" sz="1100" dirty="0">
                <a:solidFill>
                  <a:prstClr val="black"/>
                </a:solidFill>
              </a:rPr>
              <a:t> det er </a:t>
            </a:r>
            <a:r>
              <a:rPr lang="nb-NO" sz="1100" dirty="0" err="1">
                <a:solidFill>
                  <a:prstClr val="black"/>
                </a:solidFill>
              </a:rPr>
              <a:t>vanskeleg</a:t>
            </a:r>
            <a:r>
              <a:rPr lang="nb-NO" sz="1100" dirty="0">
                <a:solidFill>
                  <a:prstClr val="black"/>
                </a:solidFill>
              </a:rPr>
              <a:t> å teste kor god </a:t>
            </a:r>
            <a:r>
              <a:rPr lang="nb-NO" sz="1100" dirty="0" err="1">
                <a:solidFill>
                  <a:prstClr val="black"/>
                </a:solidFill>
              </a:rPr>
              <a:t>smitteblomen</a:t>
            </a:r>
            <a:r>
              <a:rPr lang="nb-NO" sz="1100" dirty="0">
                <a:solidFill>
                  <a:prstClr val="black"/>
                </a:solidFill>
              </a:rPr>
              <a:t> er, kan de hoppe over denne fasen.</a:t>
            </a:r>
          </a:p>
          <a:p>
            <a:pPr lvl="0">
              <a:defRPr/>
            </a:pPr>
            <a:endParaRPr lang="nb-NO" sz="400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nb-NO" sz="1100" b="1" dirty="0">
                <a:solidFill>
                  <a:prstClr val="black"/>
                </a:solidFill>
              </a:rPr>
              <a:t>Fase 5:</a:t>
            </a:r>
            <a:r>
              <a:rPr lang="nb-NO" sz="1100" dirty="0">
                <a:solidFill>
                  <a:prstClr val="black"/>
                </a:solidFill>
              </a:rPr>
              <a:t> </a:t>
            </a:r>
            <a:r>
              <a:rPr lang="nb-NO" sz="1100" dirty="0" err="1">
                <a:solidFill>
                  <a:prstClr val="black"/>
                </a:solidFill>
              </a:rPr>
              <a:t>Samanlikne</a:t>
            </a:r>
            <a:r>
              <a:rPr lang="nb-NO" sz="1100" dirty="0">
                <a:solidFill>
                  <a:prstClr val="black"/>
                </a:solidFill>
              </a:rPr>
              <a:t> </a:t>
            </a:r>
            <a:r>
              <a:rPr lang="nb-NO" sz="1100" dirty="0" err="1">
                <a:solidFill>
                  <a:prstClr val="black"/>
                </a:solidFill>
              </a:rPr>
              <a:t>smitteblomen</a:t>
            </a:r>
            <a:r>
              <a:rPr lang="nb-NO" sz="1100" dirty="0">
                <a:solidFill>
                  <a:prstClr val="black"/>
                </a:solidFill>
              </a:rPr>
              <a:t> med </a:t>
            </a:r>
            <a:r>
              <a:rPr lang="nb-NO" sz="1100" dirty="0" err="1">
                <a:solidFill>
                  <a:prstClr val="black"/>
                </a:solidFill>
              </a:rPr>
              <a:t>dei</a:t>
            </a:r>
            <a:r>
              <a:rPr lang="nb-NO" sz="1100" dirty="0">
                <a:solidFill>
                  <a:prstClr val="black"/>
                </a:solidFill>
              </a:rPr>
              <a:t> andre </a:t>
            </a:r>
            <a:r>
              <a:rPr lang="nb-NO" sz="1100" dirty="0" err="1">
                <a:solidFill>
                  <a:prstClr val="black"/>
                </a:solidFill>
              </a:rPr>
              <a:t>smitteblomane</a:t>
            </a:r>
            <a:r>
              <a:rPr lang="nb-NO" sz="1100" dirty="0">
                <a:solidFill>
                  <a:prstClr val="black"/>
                </a:solidFill>
              </a:rPr>
              <a:t> i klassen. Er det </a:t>
            </a:r>
            <a:r>
              <a:rPr lang="nb-NO" sz="1100" dirty="0" err="1">
                <a:solidFill>
                  <a:prstClr val="black"/>
                </a:solidFill>
              </a:rPr>
              <a:t>noko</a:t>
            </a:r>
            <a:r>
              <a:rPr lang="nb-NO" sz="1100" dirty="0">
                <a:solidFill>
                  <a:prstClr val="black"/>
                </a:solidFill>
              </a:rPr>
              <a:t> de vil endre på?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CD2FE6BE-9695-45ED-BCAF-B0D581330899}"/>
              </a:ext>
            </a:extLst>
          </p:cNvPr>
          <p:cNvSpPr txBox="1"/>
          <p:nvPr/>
        </p:nvSpPr>
        <p:spPr>
          <a:xfrm>
            <a:off x="4480196" y="2252610"/>
            <a:ext cx="1930011" cy="10002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100" b="1" dirty="0">
                <a:solidFill>
                  <a:prstClr val="black"/>
                </a:solidFill>
              </a:rPr>
              <a:t>HINT</a:t>
            </a:r>
          </a:p>
          <a:p>
            <a:endParaRPr lang="nb-NO" sz="400" b="1" dirty="0">
              <a:solidFill>
                <a:prstClr val="black"/>
              </a:solidFill>
            </a:endParaRPr>
          </a:p>
          <a:p>
            <a:r>
              <a:rPr lang="nb-NO" sz="1100" dirty="0" err="1">
                <a:solidFill>
                  <a:prstClr val="black"/>
                </a:solidFill>
              </a:rPr>
              <a:t>Smittetal</a:t>
            </a:r>
            <a:r>
              <a:rPr lang="nb-NO" sz="1100" dirty="0">
                <a:solidFill>
                  <a:prstClr val="black"/>
                </a:solidFill>
              </a:rPr>
              <a:t> svarer til vekstfaktor i </a:t>
            </a:r>
            <a:r>
              <a:rPr lang="nb-NO" sz="1100" dirty="0" err="1">
                <a:solidFill>
                  <a:prstClr val="black"/>
                </a:solidFill>
              </a:rPr>
              <a:t>eksponentialfunksjonar</a:t>
            </a:r>
            <a:r>
              <a:rPr lang="nb-NO" sz="1100" dirty="0">
                <a:solidFill>
                  <a:prstClr val="black"/>
                </a:solidFill>
              </a:rPr>
              <a:t>. Har de programmert vekst for eksponentialfunksjoner før?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29FAA03F-0EF3-4E28-906E-BB8AF53BD0F2}"/>
              </a:ext>
            </a:extLst>
          </p:cNvPr>
          <p:cNvSpPr txBox="1"/>
          <p:nvPr/>
        </p:nvSpPr>
        <p:spPr>
          <a:xfrm>
            <a:off x="379123" y="2272899"/>
            <a:ext cx="398253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1" dirty="0">
                <a:solidFill>
                  <a:prstClr val="black"/>
                </a:solidFill>
              </a:rPr>
              <a:t>Fase 1:</a:t>
            </a:r>
            <a:r>
              <a:rPr lang="nb-NO" sz="1100" dirty="0">
                <a:solidFill>
                  <a:prstClr val="black"/>
                </a:solidFill>
              </a:rPr>
              <a:t> Korleis kan </a:t>
            </a:r>
            <a:r>
              <a:rPr lang="nb-NO" sz="1100" dirty="0" err="1">
                <a:solidFill>
                  <a:prstClr val="black"/>
                </a:solidFill>
              </a:rPr>
              <a:t>ein</a:t>
            </a:r>
            <a:r>
              <a:rPr lang="nb-NO" sz="1100" dirty="0">
                <a:solidFill>
                  <a:prstClr val="black"/>
                </a:solidFill>
              </a:rPr>
              <a:t> bruke programmering til å </a:t>
            </a:r>
            <a:r>
              <a:rPr lang="nb-NO" sz="1100" dirty="0" err="1">
                <a:solidFill>
                  <a:prstClr val="black"/>
                </a:solidFill>
              </a:rPr>
              <a:t>rekne</a:t>
            </a:r>
            <a:r>
              <a:rPr lang="nb-NO" sz="1100" dirty="0">
                <a:solidFill>
                  <a:prstClr val="black"/>
                </a:solidFill>
              </a:rPr>
              <a:t> ut smittespreiing? Kva tyder smittegenerasjon? Veit du korleis </a:t>
            </a:r>
            <a:r>
              <a:rPr lang="nb-NO" sz="1100" dirty="0" err="1">
                <a:solidFill>
                  <a:prstClr val="black"/>
                </a:solidFill>
              </a:rPr>
              <a:t>ein</a:t>
            </a:r>
            <a:r>
              <a:rPr lang="nb-NO" sz="1100" dirty="0">
                <a:solidFill>
                  <a:prstClr val="black"/>
                </a:solidFill>
              </a:rPr>
              <a:t> kan </a:t>
            </a:r>
            <a:r>
              <a:rPr lang="nb-NO" sz="1100" dirty="0" err="1">
                <a:solidFill>
                  <a:prstClr val="black"/>
                </a:solidFill>
              </a:rPr>
              <a:t>auke</a:t>
            </a:r>
            <a:r>
              <a:rPr lang="nb-NO" sz="1100" dirty="0">
                <a:solidFill>
                  <a:prstClr val="black"/>
                </a:solidFill>
              </a:rPr>
              <a:t> </a:t>
            </a:r>
            <a:r>
              <a:rPr lang="nb-NO" sz="1100" dirty="0" err="1">
                <a:solidFill>
                  <a:prstClr val="black"/>
                </a:solidFill>
              </a:rPr>
              <a:t>talet</a:t>
            </a:r>
            <a:r>
              <a:rPr lang="nb-NO" sz="1100" dirty="0">
                <a:solidFill>
                  <a:prstClr val="black"/>
                </a:solidFill>
              </a:rPr>
              <a:t> på masker når </a:t>
            </a:r>
            <a:r>
              <a:rPr lang="nb-NO" sz="1100" dirty="0" err="1">
                <a:solidFill>
                  <a:prstClr val="black"/>
                </a:solidFill>
              </a:rPr>
              <a:t>ein</a:t>
            </a:r>
            <a:r>
              <a:rPr lang="nb-NO" sz="1100" dirty="0">
                <a:solidFill>
                  <a:prstClr val="black"/>
                </a:solidFill>
              </a:rPr>
              <a:t> </a:t>
            </a:r>
            <a:r>
              <a:rPr lang="nb-NO" sz="1100" dirty="0" err="1">
                <a:solidFill>
                  <a:prstClr val="black"/>
                </a:solidFill>
              </a:rPr>
              <a:t>strikkar</a:t>
            </a:r>
            <a:r>
              <a:rPr lang="nb-NO" sz="1100" dirty="0">
                <a:solidFill>
                  <a:prstClr val="black"/>
                </a:solidFill>
              </a:rPr>
              <a:t>? Dersom det er </a:t>
            </a:r>
            <a:r>
              <a:rPr lang="nb-NO" sz="1100" dirty="0" err="1">
                <a:solidFill>
                  <a:prstClr val="black"/>
                </a:solidFill>
              </a:rPr>
              <a:t>noko</a:t>
            </a:r>
            <a:r>
              <a:rPr lang="nb-NO" sz="1100" dirty="0">
                <a:solidFill>
                  <a:prstClr val="black"/>
                </a:solidFill>
              </a:rPr>
              <a:t> i </a:t>
            </a:r>
            <a:r>
              <a:rPr lang="nb-NO" sz="1100" dirty="0" err="1">
                <a:solidFill>
                  <a:prstClr val="black"/>
                </a:solidFill>
              </a:rPr>
              <a:t>oppgåva</a:t>
            </a:r>
            <a:r>
              <a:rPr lang="nb-NO" sz="1100" dirty="0">
                <a:solidFill>
                  <a:prstClr val="black"/>
                </a:solidFill>
              </a:rPr>
              <a:t> du </a:t>
            </a:r>
            <a:r>
              <a:rPr lang="nb-NO" sz="1100" dirty="0" err="1">
                <a:solidFill>
                  <a:prstClr val="black"/>
                </a:solidFill>
              </a:rPr>
              <a:t>ikkje</a:t>
            </a:r>
            <a:r>
              <a:rPr lang="nb-NO" sz="1100" dirty="0">
                <a:solidFill>
                  <a:prstClr val="black"/>
                </a:solidFill>
              </a:rPr>
              <a:t> forstår, prøv å finne det ut. Diskuter gjerne med andre på gruppa, søk på internett eller spør kva </a:t>
            </a:r>
            <a:r>
              <a:rPr lang="nb-NO" sz="1100" dirty="0" err="1">
                <a:solidFill>
                  <a:prstClr val="black"/>
                </a:solidFill>
              </a:rPr>
              <a:t>læraren</a:t>
            </a:r>
            <a:r>
              <a:rPr lang="nb-NO" sz="1100" dirty="0">
                <a:solidFill>
                  <a:prstClr val="black"/>
                </a:solidFill>
              </a:rPr>
              <a:t> meiner.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ED665433-9E64-4BF5-8B51-CA9AFA7B3F3A}"/>
              </a:ext>
            </a:extLst>
          </p:cNvPr>
          <p:cNvSpPr txBox="1"/>
          <p:nvPr/>
        </p:nvSpPr>
        <p:spPr>
          <a:xfrm>
            <a:off x="379123" y="8554004"/>
            <a:ext cx="6106294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100" b="1" dirty="0">
                <a:solidFill>
                  <a:prstClr val="black"/>
                </a:solidFill>
              </a:rPr>
              <a:t>Diskuter</a:t>
            </a:r>
          </a:p>
          <a:p>
            <a:endParaRPr lang="nb-NO" sz="400" b="1" dirty="0">
              <a:solidFill>
                <a:prstClr val="black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nb-NO" sz="1100" dirty="0">
                <a:solidFill>
                  <a:prstClr val="black"/>
                </a:solidFill>
              </a:rPr>
              <a:t>Korleis heng </a:t>
            </a:r>
            <a:r>
              <a:rPr lang="nb-NO" sz="1100" dirty="0" err="1">
                <a:solidFill>
                  <a:prstClr val="black"/>
                </a:solidFill>
              </a:rPr>
              <a:t>smittetalet</a:t>
            </a:r>
            <a:r>
              <a:rPr lang="nb-NO" sz="1100" dirty="0">
                <a:solidFill>
                  <a:prstClr val="black"/>
                </a:solidFill>
              </a:rPr>
              <a:t> </a:t>
            </a:r>
            <a:r>
              <a:rPr lang="nb-NO" sz="1100" dirty="0" err="1">
                <a:solidFill>
                  <a:prstClr val="black"/>
                </a:solidFill>
              </a:rPr>
              <a:t>saman</a:t>
            </a:r>
            <a:r>
              <a:rPr lang="nb-NO" sz="1100" dirty="0">
                <a:solidFill>
                  <a:prstClr val="black"/>
                </a:solidFill>
              </a:rPr>
              <a:t> med </a:t>
            </a:r>
            <a:r>
              <a:rPr lang="nb-NO" sz="1100" dirty="0" err="1">
                <a:solidFill>
                  <a:prstClr val="black"/>
                </a:solidFill>
              </a:rPr>
              <a:t>smittelappane</a:t>
            </a:r>
            <a:r>
              <a:rPr lang="nb-NO" sz="1100" dirty="0">
                <a:solidFill>
                  <a:prstClr val="black"/>
                </a:solidFill>
              </a:rPr>
              <a:t>?</a:t>
            </a:r>
          </a:p>
          <a:p>
            <a:pPr marL="228600" indent="-228600">
              <a:buFont typeface="+mj-lt"/>
              <a:buAutoNum type="arabicPeriod"/>
            </a:pPr>
            <a:endParaRPr lang="nb-NO" sz="400" dirty="0">
              <a:solidFill>
                <a:prstClr val="black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nb-NO" sz="1100" dirty="0">
                <a:solidFill>
                  <a:prstClr val="black"/>
                </a:solidFill>
              </a:rPr>
              <a:t>Korleis kan </a:t>
            </a:r>
            <a:r>
              <a:rPr lang="nb-NO" sz="1100" dirty="0" err="1">
                <a:solidFill>
                  <a:prstClr val="black"/>
                </a:solidFill>
              </a:rPr>
              <a:t>ein</a:t>
            </a:r>
            <a:r>
              <a:rPr lang="nb-NO" sz="1100" dirty="0">
                <a:solidFill>
                  <a:prstClr val="black"/>
                </a:solidFill>
              </a:rPr>
              <a:t> bruke </a:t>
            </a:r>
            <a:r>
              <a:rPr lang="nb-NO" sz="1100" dirty="0" err="1">
                <a:solidFill>
                  <a:prstClr val="black"/>
                </a:solidFill>
              </a:rPr>
              <a:t>smittelappane</a:t>
            </a:r>
            <a:r>
              <a:rPr lang="nb-NO" sz="1100" dirty="0">
                <a:solidFill>
                  <a:prstClr val="black"/>
                </a:solidFill>
              </a:rPr>
              <a:t> til å sjå kor mange </a:t>
            </a:r>
            <a:r>
              <a:rPr lang="nb-NO" sz="1100" dirty="0" err="1">
                <a:solidFill>
                  <a:prstClr val="black"/>
                </a:solidFill>
              </a:rPr>
              <a:t>personar</a:t>
            </a:r>
            <a:r>
              <a:rPr lang="nb-NO" sz="1100" dirty="0">
                <a:solidFill>
                  <a:prstClr val="black"/>
                </a:solidFill>
              </a:rPr>
              <a:t> som blir smitta av </a:t>
            </a:r>
            <a:r>
              <a:rPr lang="nb-NO" sz="1100" dirty="0" err="1">
                <a:solidFill>
                  <a:prstClr val="black"/>
                </a:solidFill>
              </a:rPr>
              <a:t>ein</a:t>
            </a:r>
            <a:r>
              <a:rPr lang="nb-NO" sz="1100" dirty="0">
                <a:solidFill>
                  <a:prstClr val="black"/>
                </a:solidFill>
              </a:rPr>
              <a:t> sjukdom? </a:t>
            </a:r>
          </a:p>
          <a:p>
            <a:pPr marL="228600" indent="-228600">
              <a:buFont typeface="+mj-lt"/>
              <a:buAutoNum type="arabicPeriod"/>
            </a:pPr>
            <a:endParaRPr lang="nb-NO" sz="400" dirty="0">
              <a:solidFill>
                <a:prstClr val="black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nb-NO" sz="1100" dirty="0">
                <a:solidFill>
                  <a:prstClr val="black"/>
                </a:solidFill>
              </a:rPr>
              <a:t>Kva skjer med </a:t>
            </a:r>
            <a:r>
              <a:rPr lang="nb-NO" sz="1100" dirty="0" err="1">
                <a:solidFill>
                  <a:prstClr val="black"/>
                </a:solidFill>
              </a:rPr>
              <a:t>talet</a:t>
            </a:r>
            <a:r>
              <a:rPr lang="nb-NO" sz="1100" dirty="0">
                <a:solidFill>
                  <a:prstClr val="black"/>
                </a:solidFill>
              </a:rPr>
              <a:t> på smitta dersom </a:t>
            </a:r>
            <a:r>
              <a:rPr lang="nb-NO" sz="1100" dirty="0" err="1">
                <a:solidFill>
                  <a:prstClr val="black"/>
                </a:solidFill>
              </a:rPr>
              <a:t>smittetalet</a:t>
            </a:r>
            <a:r>
              <a:rPr lang="nb-NO" sz="1100" dirty="0">
                <a:solidFill>
                  <a:prstClr val="black"/>
                </a:solidFill>
              </a:rPr>
              <a:t> blir dobbelt så stort?</a:t>
            </a:r>
          </a:p>
        </p:txBody>
      </p:sp>
      <p:pic>
        <p:nvPicPr>
          <p:cNvPr id="24" name="Bilde 23" descr="Et bilde som inneholder utklipp, blomst, plante, porselen&#10;&#10;Automatisk generert beskrivelse">
            <a:extLst>
              <a:ext uri="{FF2B5EF4-FFF2-40B4-BE49-F238E27FC236}">
                <a16:creationId xmlns:a16="http://schemas.microsoft.com/office/drawing/2014/main" id="{3727C98B-43E3-4A8A-8B93-2C219C159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83" y="5014616"/>
            <a:ext cx="1529097" cy="339460"/>
          </a:xfrm>
          <a:prstGeom prst="rect">
            <a:avLst/>
          </a:prstGeom>
        </p:spPr>
      </p:pic>
      <p:pic>
        <p:nvPicPr>
          <p:cNvPr id="26" name="Bilde 25" descr="Et bilde som inneholder utklipp, blomst, plante, porselen&#10;&#10;Automatisk generert beskrivelse">
            <a:extLst>
              <a:ext uri="{FF2B5EF4-FFF2-40B4-BE49-F238E27FC236}">
                <a16:creationId xmlns:a16="http://schemas.microsoft.com/office/drawing/2014/main" id="{E9A8B578-1C5C-4F7D-A1E9-703ED2F3F3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771" y="5014616"/>
            <a:ext cx="1529097" cy="339460"/>
          </a:xfrm>
          <a:prstGeom prst="rect">
            <a:avLst/>
          </a:prstGeom>
        </p:spPr>
      </p:pic>
      <p:pic>
        <p:nvPicPr>
          <p:cNvPr id="27" name="Bilde 26" descr="Et bilde som inneholder utklipp, blomst, plante, porselen&#10;&#10;Automatisk generert beskrivelse">
            <a:extLst>
              <a:ext uri="{FF2B5EF4-FFF2-40B4-BE49-F238E27FC236}">
                <a16:creationId xmlns:a16="http://schemas.microsoft.com/office/drawing/2014/main" id="{C8D76427-5D84-432B-B330-A3BAAF884F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593" y="5014616"/>
            <a:ext cx="1529097" cy="339460"/>
          </a:xfrm>
          <a:prstGeom prst="rect">
            <a:avLst/>
          </a:prstGeom>
        </p:spPr>
      </p:pic>
      <p:pic>
        <p:nvPicPr>
          <p:cNvPr id="28" name="Bilde 27" descr="Et bilde som inneholder utklipp, blomst, plante, porselen&#10;&#10;Automatisk generert beskrivelse">
            <a:extLst>
              <a:ext uri="{FF2B5EF4-FFF2-40B4-BE49-F238E27FC236}">
                <a16:creationId xmlns:a16="http://schemas.microsoft.com/office/drawing/2014/main" id="{C155A59B-5B45-4C14-9E6C-EFB1FF4FDC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120" y="5014616"/>
            <a:ext cx="1529097" cy="339460"/>
          </a:xfrm>
          <a:prstGeom prst="rect">
            <a:avLst/>
          </a:prstGeom>
        </p:spPr>
      </p:pic>
      <p:pic>
        <p:nvPicPr>
          <p:cNvPr id="17" name="Bilde 16" descr="Et bilde som inneholder tråd&#10;&#10;Automatisk generert beskrivelse">
            <a:extLst>
              <a:ext uri="{FF2B5EF4-FFF2-40B4-BE49-F238E27FC236}">
                <a16:creationId xmlns:a16="http://schemas.microsoft.com/office/drawing/2014/main" id="{78194F6E-9B98-465B-AA81-94AB4B2F52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087" y="6916134"/>
            <a:ext cx="2073790" cy="138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3079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B2B349DD0DF7E4E8089C5D8EAF3A394" ma:contentTypeVersion="27" ma:contentTypeDescription="Opprett et nytt dokument." ma:contentTypeScope="" ma:versionID="e645ad07474aa427203028c883b379c2">
  <xsd:schema xmlns:xsd="http://www.w3.org/2001/XMLSchema" xmlns:xs="http://www.w3.org/2001/XMLSchema" xmlns:p="http://schemas.microsoft.com/office/2006/metadata/properties" xmlns:ns3="285d13ab-30c6-49f8-8756-d82b97344fc4" xmlns:ns4="e7edbe82-fed3-4e3f-9446-c6542b3d00d2" targetNamespace="http://schemas.microsoft.com/office/2006/metadata/properties" ma:root="true" ma:fieldsID="72272ba45de3da5dc7018043b44d9d3d" ns3:_="" ns4:_="">
    <xsd:import namespace="285d13ab-30c6-49f8-8756-d82b97344fc4"/>
    <xsd:import namespace="e7edbe82-fed3-4e3f-9446-c6542b3d00d2"/>
    <xsd:element name="properties">
      <xsd:complexType>
        <xsd:sequence>
          <xsd:element name="documentManagement">
            <xsd:complexType>
              <xsd:all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Templates" minOccurs="0"/>
                <xsd:element ref="ns3:CultureName" minOccurs="0"/>
                <xsd:element ref="ns3:Self_Registration_Enabled0" minOccurs="0"/>
                <xsd:element ref="ns3:Has_Teacher_Only_SectionGroup" minOccurs="0"/>
                <xsd:element ref="ns3:Is_Collaboration_Space_Locked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5d13ab-30c6-49f8-8756-d82b97344fc4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Owner" ma:index="10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1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AppVersion" ma:index="12" nillable="true" ma:displayName="App Version" ma:internalName="AppVersion">
      <xsd:simpleType>
        <xsd:restriction base="dms:Text"/>
      </xsd:simpleType>
    </xsd:element>
    <xsd:element name="Teachers" ma:index="13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4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5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6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17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18" nillable="true" ma:displayName="Self_Registration_Enabled" ma:internalName="Self_Registration_Enabled">
      <xsd:simpleType>
        <xsd:restriction base="dms:Boolean"/>
      </xsd:simpleType>
    </xsd:element>
    <xsd:element name="MediaServiceMetadata" ma:index="2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5" nillable="true" ma:displayName="MediaServiceAutoTags" ma:description="" ma:internalName="MediaServiceAutoTags" ma:readOnly="true">
      <xsd:simpleType>
        <xsd:restriction base="dms:Text"/>
      </xsd:simpleType>
    </xsd:element>
    <xsd:element name="Templates" ma:index="26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27" nillable="true" ma:displayName="Culture Name" ma:internalName="CultureName">
      <xsd:simpleType>
        <xsd:restriction base="dms:Text"/>
      </xsd:simpleType>
    </xsd:element>
    <xsd:element name="Self_Registration_Enabled0" ma:index="28" nillable="true" ma:displayName="Self Registration Enabled" ma:internalName="Self_Registration_Enabled0">
      <xsd:simpleType>
        <xsd:restriction base="dms:Boolean"/>
      </xsd:simpleType>
    </xsd:element>
    <xsd:element name="Has_Teacher_Only_SectionGroup" ma:index="29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0" nillable="true" ma:displayName="Is Collaboration Space Locked" ma:internalName="Is_Collaboration_Space_Locked">
      <xsd:simpleType>
        <xsd:restriction base="dms:Boolean"/>
      </xsd:simpleType>
    </xsd:element>
    <xsd:element name="MediaServiceLocation" ma:index="31" nillable="true" ma:displayName="MediaServiceLocation" ma:internalName="MediaServiceLocation" ma:readOnly="true">
      <xsd:simpleType>
        <xsd:restriction base="dms:Text"/>
      </xsd:simpleType>
    </xsd:element>
    <xsd:element name="MediaServiceOCR" ma:index="3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edbe82-fed3-4e3f-9446-c6542b3d00d2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Del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lingsdetaljer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Hash for deling av tips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bookType xmlns="285d13ab-30c6-49f8-8756-d82b97344fc4" xsi:nil="true"/>
    <Students xmlns="285d13ab-30c6-49f8-8756-d82b97344fc4">
      <UserInfo>
        <DisplayName/>
        <AccountId xsi:nil="true"/>
        <AccountType/>
      </UserInfo>
    </Students>
    <CultureName xmlns="285d13ab-30c6-49f8-8756-d82b97344fc4" xsi:nil="true"/>
    <Self_Registration_Enabled xmlns="285d13ab-30c6-49f8-8756-d82b97344fc4" xsi:nil="true"/>
    <FolderType xmlns="285d13ab-30c6-49f8-8756-d82b97344fc4" xsi:nil="true"/>
    <Student_Groups xmlns="285d13ab-30c6-49f8-8756-d82b97344fc4">
      <UserInfo>
        <DisplayName/>
        <AccountId xsi:nil="true"/>
        <AccountType/>
      </UserInfo>
    </Student_Groups>
    <Self_Registration_Enabled0 xmlns="285d13ab-30c6-49f8-8756-d82b97344fc4" xsi:nil="true"/>
    <Invited_Teachers xmlns="285d13ab-30c6-49f8-8756-d82b97344fc4" xsi:nil="true"/>
    <DefaultSectionNames xmlns="285d13ab-30c6-49f8-8756-d82b97344fc4" xsi:nil="true"/>
    <Is_Collaboration_Space_Locked xmlns="285d13ab-30c6-49f8-8756-d82b97344fc4" xsi:nil="true"/>
    <Templates xmlns="285d13ab-30c6-49f8-8756-d82b97344fc4" xsi:nil="true"/>
    <Has_Teacher_Only_SectionGroup xmlns="285d13ab-30c6-49f8-8756-d82b97344fc4" xsi:nil="true"/>
    <AppVersion xmlns="285d13ab-30c6-49f8-8756-d82b97344fc4" xsi:nil="true"/>
    <Invited_Students xmlns="285d13ab-30c6-49f8-8756-d82b97344fc4" xsi:nil="true"/>
    <Owner xmlns="285d13ab-30c6-49f8-8756-d82b97344fc4">
      <UserInfo>
        <DisplayName/>
        <AccountId xsi:nil="true"/>
        <AccountType/>
      </UserInfo>
    </Owner>
    <Teachers xmlns="285d13ab-30c6-49f8-8756-d82b97344fc4">
      <UserInfo>
        <DisplayName/>
        <AccountId xsi:nil="true"/>
        <AccountType/>
      </UserInfo>
    </Teachers>
  </documentManagement>
</p:properties>
</file>

<file path=customXml/itemProps1.xml><?xml version="1.0" encoding="utf-8"?>
<ds:datastoreItem xmlns:ds="http://schemas.openxmlformats.org/officeDocument/2006/customXml" ds:itemID="{AC4B04C6-7D93-4D91-BDB7-5AA5A84EB3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5d13ab-30c6-49f8-8756-d82b97344fc4"/>
    <ds:schemaRef ds:uri="e7edbe82-fed3-4e3f-9446-c6542b3d00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41F102E-35CA-4D54-AA7B-DE697C0D0C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00BA4E2-F0CF-4983-9E81-623E710CD513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285d13ab-30c6-49f8-8756-d82b97344fc4"/>
    <ds:schemaRef ds:uri="http://purl.org/dc/terms/"/>
    <ds:schemaRef ds:uri="http://schemas.openxmlformats.org/package/2006/metadata/core-properties"/>
    <ds:schemaRef ds:uri="e7edbe82-fed3-4e3f-9446-c6542b3d00d2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478429</TotalTime>
  <Words>1000</Words>
  <Application>Microsoft Macintosh PowerPoint</Application>
  <PresentationFormat>A4 Paper (210x297 mm)</PresentationFormat>
  <Paragraphs>66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Office-tema</vt:lpstr>
      <vt:lpstr>Opplegg 31 - Vaksinar og immunforsvar</vt:lpstr>
      <vt:lpstr>Programmér og strikk eit smittetal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Førsteutkast til GAN Aschehoug-opplegg</dc:title>
  <dc:creator>Ellen Egeland Flø</dc:creator>
  <cp:lastModifiedBy>Simen Stafseng</cp:lastModifiedBy>
  <cp:revision>1505</cp:revision>
  <dcterms:created xsi:type="dcterms:W3CDTF">2018-11-04T16:46:19Z</dcterms:created>
  <dcterms:modified xsi:type="dcterms:W3CDTF">2021-11-10T11:40:50Z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0x0101000B2B349DD0DF7E4E8089C5D8EAF3A394</vt:lpwstr>
  </property>
</Properties>
</file>