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7"/>
  </p:notesMasterIdLst>
  <p:sldIdLst>
    <p:sldId id="356" r:id="rId5"/>
    <p:sldId id="304"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Egeland Flø" initials="EEF" lastIdx="1" clrIdx="0">
    <p:extLst>
      <p:ext uri="{19B8F6BF-5375-455C-9EA6-DF929625EA0E}">
        <p15:presenceInfo xmlns:p15="http://schemas.microsoft.com/office/powerpoint/2012/main" userId="Ellen Egeland Flø"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E0AE"/>
    <a:srgbClr val="74E392"/>
    <a:srgbClr val="008080"/>
    <a:srgbClr val="03AA74"/>
    <a:srgbClr val="5EAA80"/>
    <a:srgbClr val="ECF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7" autoAdjust="0"/>
    <p:restoredTop sz="94660"/>
  </p:normalViewPr>
  <p:slideViewPr>
    <p:cSldViewPr snapToGrid="0">
      <p:cViewPr varScale="1">
        <p:scale>
          <a:sx n="89" d="100"/>
          <a:sy n="89" d="100"/>
        </p:scale>
        <p:origin x="3456" y="168"/>
      </p:cViewPr>
      <p:guideLst/>
    </p:cSldViewPr>
  </p:slideViewPr>
  <p:notesTextViewPr>
    <p:cViewPr>
      <p:scale>
        <a:sx n="1" d="1"/>
        <a:sy n="1" d="1"/>
      </p:scale>
      <p:origin x="0" y="0"/>
    </p:cViewPr>
  </p:notesTextViewPr>
  <p:sorterViewPr>
    <p:cViewPr>
      <p:scale>
        <a:sx n="100" d="100"/>
        <a:sy n="100" d="100"/>
      </p:scale>
      <p:origin x="0" y="-8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20AAA-71AC-4A1D-B3A0-288BC45B5EF0}" type="datetimeFigureOut">
              <a:rPr lang="nb-NO" smtClean="0"/>
              <a:t>10.11.2021</a:t>
            </a:fld>
            <a:endParaRPr lang="nb-NO"/>
          </a:p>
        </p:txBody>
      </p:sp>
      <p:sp>
        <p:nvSpPr>
          <p:cNvPr id="4" name="Plassholder for lysbilde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68D05-0525-4061-82E5-5DFEF8E54F05}" type="slidenum">
              <a:rPr lang="nb-NO" smtClean="0"/>
              <a:t>‹#›</a:t>
            </a:fld>
            <a:endParaRPr lang="nb-NO"/>
          </a:p>
        </p:txBody>
      </p:sp>
    </p:spTree>
    <p:extLst>
      <p:ext uri="{BB962C8B-B14F-4D97-AF65-F5344CB8AC3E}">
        <p14:creationId xmlns:p14="http://schemas.microsoft.com/office/powerpoint/2010/main" val="323293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nb-NO"/>
              <a:t>Klikk for å redigere tittelstil</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2B7FC603-7401-4A32-82F0-8813D1F68362}"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402130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7244717-8912-4BD0-901C-539D32409BB9}"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9425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BAB75A3-C966-421D-A058-9597AF80017B}"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58627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57BBA7A6-8F18-4A2B-AB95-01174CA087CF}"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3297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nb-NO"/>
              <a:t>Klikk for å redigere tittelstil</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4CC9F4C0-F006-477E-9969-BD308BDBF7E7}"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03971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D3EB738D-0748-4DF6-9385-02C30FADB6B1}"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222994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nb-NO"/>
              <a:t>Klikk for å redigere tittelstil</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Content Placeholder 3"/>
          <p:cNvSpPr>
            <a:spLocks noGrp="1"/>
          </p:cNvSpPr>
          <p:nvPr>
            <p:ph sz="half" idx="2"/>
          </p:nvPr>
        </p:nvSpPr>
        <p:spPr>
          <a:xfrm>
            <a:off x="472381" y="3618442"/>
            <a:ext cx="2901255"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Content Placeholder 5"/>
          <p:cNvSpPr>
            <a:spLocks noGrp="1"/>
          </p:cNvSpPr>
          <p:nvPr>
            <p:ph sz="quarter" idx="4"/>
          </p:nvPr>
        </p:nvSpPr>
        <p:spPr>
          <a:xfrm>
            <a:off x="3471863" y="3618442"/>
            <a:ext cx="2915543"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7600DFB6-812E-4855-8CBD-F502418EB257}" type="datetime1">
              <a:rPr lang="nb-NO" smtClean="0"/>
              <a:t>10.11.2021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5947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642D9ED0-2390-4A20-865F-D260A12F872E}" type="datetime1">
              <a:rPr lang="nb-NO" smtClean="0"/>
              <a:t>10.11.2021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0784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AC629-7052-4F6D-AB30-13A06FED4062}" type="datetime1">
              <a:rPr lang="nb-NO" smtClean="0"/>
              <a:t>10.11.2021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85641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442F1E48-A005-48CA-BC11-8A1B79F79ED9}"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925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54F355CE-444A-462B-B545-D05FD5A80EA7}"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8449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4D829CD-4287-478E-BC9B-33B488E248AF}" type="datetime1">
              <a:rPr lang="nb-NO" smtClean="0"/>
              <a:t>10.11.2021</a:t>
            </a:fld>
            <a:endParaRPr lang="nb-NO"/>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BCDA449-1FD9-4B7A-9E85-B244E6DC9C56}" type="slidenum">
              <a:rPr lang="nb-NO" smtClean="0"/>
              <a:t>‹#›</a:t>
            </a:fld>
            <a:endParaRPr lang="nb-NO"/>
          </a:p>
        </p:txBody>
      </p:sp>
    </p:spTree>
    <p:extLst>
      <p:ext uri="{BB962C8B-B14F-4D97-AF65-F5344CB8AC3E}">
        <p14:creationId xmlns:p14="http://schemas.microsoft.com/office/powerpoint/2010/main" val="1933869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CE4924-8CF7-471B-8423-1BBB142A869E}"/>
              </a:ext>
            </a:extLst>
          </p:cNvPr>
          <p:cNvSpPr>
            <a:spLocks noGrp="1"/>
          </p:cNvSpPr>
          <p:nvPr>
            <p:ph type="title"/>
          </p:nvPr>
        </p:nvSpPr>
        <p:spPr>
          <a:xfrm>
            <a:off x="397165" y="189078"/>
            <a:ext cx="5915025" cy="810076"/>
          </a:xfrm>
        </p:spPr>
        <p:txBody>
          <a:bodyPr>
            <a:normAutofit fontScale="90000"/>
          </a:bodyPr>
          <a:lstStyle/>
          <a:p>
            <a:r>
              <a:rPr lang="nb-NO" dirty="0"/>
              <a:t>Opplegg 32 - Forbrenningsreaksjoner</a:t>
            </a:r>
          </a:p>
        </p:txBody>
      </p:sp>
      <p:sp>
        <p:nvSpPr>
          <p:cNvPr id="3" name="Plassholder for innhold 2">
            <a:extLst>
              <a:ext uri="{FF2B5EF4-FFF2-40B4-BE49-F238E27FC236}">
                <a16:creationId xmlns:a16="http://schemas.microsoft.com/office/drawing/2014/main" id="{50E6EB4B-5426-4907-976B-3D7016EB409A}"/>
              </a:ext>
            </a:extLst>
          </p:cNvPr>
          <p:cNvSpPr>
            <a:spLocks noGrp="1"/>
          </p:cNvSpPr>
          <p:nvPr>
            <p:ph idx="1"/>
          </p:nvPr>
        </p:nvSpPr>
        <p:spPr>
          <a:xfrm>
            <a:off x="307652" y="6108939"/>
            <a:ext cx="5876029" cy="930614"/>
          </a:xfrm>
        </p:spPr>
        <p:txBody>
          <a:bodyPr>
            <a:normAutofit/>
          </a:bodyPr>
          <a:lstStyle/>
          <a:p>
            <a:pPr marL="0" indent="0">
              <a:buNone/>
            </a:pPr>
            <a:r>
              <a:rPr lang="nb-NO" sz="1200" dirty="0"/>
              <a:t>For at en rakett skal kunne skytes opp i verdensrommet, må den gjøre om en energiform til kinetisk energi (bevegelsesenergi). Dagens raketter bruker kjemisk energi lagret i et drivstoff og et </a:t>
            </a:r>
            <a:r>
              <a:rPr lang="nb-NO" sz="1200" b="1" dirty="0"/>
              <a:t>oksiderende</a:t>
            </a:r>
            <a:r>
              <a:rPr lang="nb-NO" sz="1200" dirty="0"/>
              <a:t> stoff i fast form, flytende form eller en blanding av disse formene. Disse stoffene blandes og antennes, slik at vi får en forbrenningsreaksjon. I disse reaksjonene frigis det store nok mengder energi til å gi raketten stor nok fart til å nå verdensrommet.</a:t>
            </a:r>
          </a:p>
        </p:txBody>
      </p:sp>
      <p:sp>
        <p:nvSpPr>
          <p:cNvPr id="5" name="TekstSylinder 4">
            <a:extLst>
              <a:ext uri="{FF2B5EF4-FFF2-40B4-BE49-F238E27FC236}">
                <a16:creationId xmlns:a16="http://schemas.microsoft.com/office/drawing/2014/main" id="{54A92FE3-69BB-4AEE-B8A9-30AB8B3DBEBB}"/>
              </a:ext>
            </a:extLst>
          </p:cNvPr>
          <p:cNvSpPr txBox="1"/>
          <p:nvPr/>
        </p:nvSpPr>
        <p:spPr>
          <a:xfrm>
            <a:off x="397165" y="1172381"/>
            <a:ext cx="4188580" cy="523220"/>
          </a:xfrm>
          <a:prstGeom prst="rect">
            <a:avLst/>
          </a:prstGeom>
          <a:noFill/>
          <a:ln>
            <a:solidFill>
              <a:schemeClr val="tx1"/>
            </a:solidFill>
          </a:ln>
        </p:spPr>
        <p:txBody>
          <a:bodyPr wrap="square" rtlCol="0">
            <a:spAutoFit/>
          </a:bodyPr>
          <a:lstStyle/>
          <a:p>
            <a:r>
              <a:rPr lang="nb-NO" sz="1200" b="1" dirty="0"/>
              <a:t>Hva er en forbrenningsreaksjon?</a:t>
            </a:r>
          </a:p>
          <a:p>
            <a:endParaRPr lang="nb-NO" sz="400" dirty="0"/>
          </a:p>
          <a:p>
            <a:r>
              <a:rPr lang="nb-NO" sz="1200" dirty="0"/>
              <a:t>En reaksjon mellom et stoff og oksygengass, og som frigir energi.</a:t>
            </a:r>
          </a:p>
        </p:txBody>
      </p:sp>
      <p:sp>
        <p:nvSpPr>
          <p:cNvPr id="7" name="TekstSylinder 6">
            <a:extLst>
              <a:ext uri="{FF2B5EF4-FFF2-40B4-BE49-F238E27FC236}">
                <a16:creationId xmlns:a16="http://schemas.microsoft.com/office/drawing/2014/main" id="{F2C47DD5-C323-4F81-AEF1-C18720B0006C}"/>
              </a:ext>
            </a:extLst>
          </p:cNvPr>
          <p:cNvSpPr txBox="1"/>
          <p:nvPr/>
        </p:nvSpPr>
        <p:spPr>
          <a:xfrm>
            <a:off x="3990154" y="7146498"/>
            <a:ext cx="2396359" cy="1569660"/>
          </a:xfrm>
          <a:prstGeom prst="rect">
            <a:avLst/>
          </a:prstGeom>
          <a:noFill/>
          <a:ln>
            <a:solidFill>
              <a:schemeClr val="tx1"/>
            </a:solidFill>
          </a:ln>
        </p:spPr>
        <p:txBody>
          <a:bodyPr wrap="square" rtlCol="0">
            <a:spAutoFit/>
          </a:bodyPr>
          <a:lstStyle/>
          <a:p>
            <a:r>
              <a:rPr lang="nb-NO" sz="1200" b="1" dirty="0"/>
              <a:t>Diskusjonsoppgaver</a:t>
            </a:r>
          </a:p>
          <a:p>
            <a:endParaRPr lang="nb-NO" sz="400" dirty="0"/>
          </a:p>
          <a:p>
            <a:pPr marL="228600" indent="-228600">
              <a:buFont typeface="+mj-lt"/>
              <a:buAutoNum type="arabicPeriod"/>
            </a:pPr>
            <a:r>
              <a:rPr lang="nb-NO" sz="1200" dirty="0"/>
              <a:t>Hvilke energiformer har vi i en rakettoppskyting?</a:t>
            </a:r>
          </a:p>
          <a:p>
            <a:pPr marL="228600" indent="-228600">
              <a:buFont typeface="+mj-lt"/>
              <a:buAutoNum type="arabicPeriod"/>
            </a:pPr>
            <a:endParaRPr lang="nb-NO" sz="400" dirty="0"/>
          </a:p>
          <a:p>
            <a:pPr marL="228600" indent="-228600">
              <a:buFont typeface="+mj-lt"/>
              <a:buAutoNum type="arabicPeriod"/>
            </a:pPr>
            <a:r>
              <a:rPr lang="nb-NO" sz="1200" dirty="0"/>
              <a:t>Hva har forbrenningsreaksjoner med klimaendringer å gjøre?</a:t>
            </a:r>
          </a:p>
          <a:p>
            <a:pPr marL="228600" indent="-228600">
              <a:buFont typeface="+mj-lt"/>
              <a:buAutoNum type="arabicPeriod"/>
            </a:pPr>
            <a:endParaRPr lang="nb-NO" sz="400" dirty="0"/>
          </a:p>
          <a:p>
            <a:pPr marL="228600" indent="-228600">
              <a:buFont typeface="+mj-lt"/>
              <a:buAutoNum type="arabicPeriod"/>
            </a:pPr>
            <a:r>
              <a:rPr lang="nb-NO" sz="1200" dirty="0"/>
              <a:t>Skjer det forbrennings-reaksjoner i menneskekroppen?</a:t>
            </a:r>
          </a:p>
        </p:txBody>
      </p:sp>
      <p:sp>
        <p:nvSpPr>
          <p:cNvPr id="8" name="TekstSylinder 7">
            <a:extLst>
              <a:ext uri="{FF2B5EF4-FFF2-40B4-BE49-F238E27FC236}">
                <a16:creationId xmlns:a16="http://schemas.microsoft.com/office/drawing/2014/main" id="{1153475A-F39B-4C67-B671-77A83A481F4A}"/>
              </a:ext>
            </a:extLst>
          </p:cNvPr>
          <p:cNvSpPr txBox="1"/>
          <p:nvPr/>
        </p:nvSpPr>
        <p:spPr>
          <a:xfrm>
            <a:off x="307652" y="8839584"/>
            <a:ext cx="4585965" cy="646331"/>
          </a:xfrm>
          <a:prstGeom prst="rect">
            <a:avLst/>
          </a:prstGeom>
          <a:noFill/>
        </p:spPr>
        <p:txBody>
          <a:bodyPr wrap="square" rtlCol="0">
            <a:spAutoFit/>
          </a:bodyPr>
          <a:lstStyle/>
          <a:p>
            <a:r>
              <a:rPr lang="nb-NO" sz="1200" dirty="0"/>
              <a:t>Fullstendig forbrenning: Karbonholdig stoff + O</a:t>
            </a:r>
            <a:r>
              <a:rPr lang="nb-NO" sz="1200" baseline="-25000" dirty="0"/>
              <a:t>2</a:t>
            </a:r>
            <a:r>
              <a:rPr lang="nb-NO" sz="1200" dirty="0"/>
              <a:t> </a:t>
            </a:r>
            <a:r>
              <a:rPr lang="nb-NO" sz="1200" dirty="0">
                <a:sym typeface="Symbol" panose="05050102010706020507" pitchFamily="18" charset="2"/>
              </a:rPr>
              <a:t> H</a:t>
            </a:r>
            <a:r>
              <a:rPr lang="nb-NO" sz="1200" baseline="-25000" dirty="0">
                <a:sym typeface="Symbol" panose="05050102010706020507" pitchFamily="18" charset="2"/>
              </a:rPr>
              <a:t>2</a:t>
            </a:r>
            <a:r>
              <a:rPr lang="nb-NO" sz="1200" dirty="0">
                <a:sym typeface="Symbol" panose="05050102010706020507" pitchFamily="18" charset="2"/>
              </a:rPr>
              <a:t>O + CO</a:t>
            </a:r>
            <a:r>
              <a:rPr lang="nb-NO" sz="1200" baseline="-25000" dirty="0">
                <a:sym typeface="Symbol" panose="05050102010706020507" pitchFamily="18" charset="2"/>
              </a:rPr>
              <a:t>2</a:t>
            </a:r>
            <a:r>
              <a:rPr lang="nb-NO" sz="1200" dirty="0">
                <a:sym typeface="Symbol" panose="05050102010706020507" pitchFamily="18" charset="2"/>
              </a:rPr>
              <a:t> + ENERGI</a:t>
            </a:r>
          </a:p>
          <a:p>
            <a:endParaRPr lang="nb-NO" sz="1200" dirty="0"/>
          </a:p>
          <a:p>
            <a:r>
              <a:rPr lang="nb-NO" sz="1200" dirty="0"/>
              <a:t>Ufullstendig forbrenning: Karbonholdig stoff + O</a:t>
            </a:r>
            <a:r>
              <a:rPr lang="nb-NO" sz="1200" baseline="-25000" dirty="0"/>
              <a:t>2</a:t>
            </a:r>
            <a:r>
              <a:rPr lang="nb-NO" sz="1200" dirty="0"/>
              <a:t> </a:t>
            </a:r>
            <a:r>
              <a:rPr lang="nb-NO" sz="1200" dirty="0">
                <a:sym typeface="Symbol" panose="05050102010706020507" pitchFamily="18" charset="2"/>
              </a:rPr>
              <a:t> H</a:t>
            </a:r>
            <a:r>
              <a:rPr lang="nb-NO" sz="1200" baseline="-25000" dirty="0">
                <a:sym typeface="Symbol" panose="05050102010706020507" pitchFamily="18" charset="2"/>
              </a:rPr>
              <a:t>2</a:t>
            </a:r>
            <a:r>
              <a:rPr lang="nb-NO" sz="1200" dirty="0">
                <a:sym typeface="Symbol" panose="05050102010706020507" pitchFamily="18" charset="2"/>
              </a:rPr>
              <a:t>O + CO + energi</a:t>
            </a:r>
            <a:endParaRPr lang="nb-NO" sz="1200" dirty="0"/>
          </a:p>
        </p:txBody>
      </p:sp>
      <p:sp>
        <p:nvSpPr>
          <p:cNvPr id="9" name="TekstSylinder 8">
            <a:extLst>
              <a:ext uri="{FF2B5EF4-FFF2-40B4-BE49-F238E27FC236}">
                <a16:creationId xmlns:a16="http://schemas.microsoft.com/office/drawing/2014/main" id="{B49F13D9-A46B-448A-8CC2-A20F5F82D3D7}"/>
              </a:ext>
            </a:extLst>
          </p:cNvPr>
          <p:cNvSpPr txBox="1"/>
          <p:nvPr/>
        </p:nvSpPr>
        <p:spPr>
          <a:xfrm>
            <a:off x="307653" y="7099098"/>
            <a:ext cx="3482378" cy="1569660"/>
          </a:xfrm>
          <a:prstGeom prst="rect">
            <a:avLst/>
          </a:prstGeom>
          <a:noFill/>
        </p:spPr>
        <p:txBody>
          <a:bodyPr wrap="square" rtlCol="0">
            <a:spAutoFit/>
          </a:bodyPr>
          <a:lstStyle/>
          <a:p>
            <a:r>
              <a:rPr lang="nb-NO" sz="1200" dirty="0"/>
              <a:t>I organiske forbrenningsreaksjoner er det et organisk stoff som reagerer med oksygen. Dersom man har god tilgang til oksygen, vil man ha en fullstendig forbrenning. Da blir det frigitt mye energi, vann og karbondioksid. Om det ikke er nok oksygen, får man en ufullstendig forbrenning. Da frigis bare litt energi, vann og karbonmonoksid. Karbonmonoksid er en luktfri og usynlig gass som er giftig å puste inn.</a:t>
            </a:r>
          </a:p>
        </p:txBody>
      </p:sp>
      <p:sp>
        <p:nvSpPr>
          <p:cNvPr id="6" name="Plassholder for lysbildenummer 5">
            <a:extLst>
              <a:ext uri="{FF2B5EF4-FFF2-40B4-BE49-F238E27FC236}">
                <a16:creationId xmlns:a16="http://schemas.microsoft.com/office/drawing/2014/main" id="{9F519F00-B4DC-4A2F-A8F3-6452EC8BBE92}"/>
              </a:ext>
            </a:extLst>
          </p:cNvPr>
          <p:cNvSpPr>
            <a:spLocks noGrp="1"/>
          </p:cNvSpPr>
          <p:nvPr>
            <p:ph type="sldNum" sz="quarter" idx="12"/>
          </p:nvPr>
        </p:nvSpPr>
        <p:spPr>
          <a:xfrm>
            <a:off x="4843463" y="9209107"/>
            <a:ext cx="1543050" cy="527403"/>
          </a:xfrm>
        </p:spPr>
        <p:txBody>
          <a:bodyPr/>
          <a:lstStyle/>
          <a:p>
            <a:fld id="{8BCDA449-1FD9-4B7A-9E85-B244E6DC9C56}" type="slidenum">
              <a:rPr lang="nb-NO" smtClean="0"/>
              <a:t>1</a:t>
            </a:fld>
            <a:endParaRPr lang="nb-NO" dirty="0"/>
          </a:p>
        </p:txBody>
      </p:sp>
      <p:pic>
        <p:nvPicPr>
          <p:cNvPr id="11" name="Bilde 10" descr="Et bilde som inneholder utendørs, våpen, røyk, missil&#10;&#10;Automatisk generert beskrivelse">
            <a:extLst>
              <a:ext uri="{FF2B5EF4-FFF2-40B4-BE49-F238E27FC236}">
                <a16:creationId xmlns:a16="http://schemas.microsoft.com/office/drawing/2014/main" id="{9DA57E8E-36DF-4ED9-B15C-C84F7E6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165" y="1947270"/>
            <a:ext cx="6095999" cy="4063479"/>
          </a:xfrm>
          <a:prstGeom prst="rect">
            <a:avLst/>
          </a:prstGeom>
        </p:spPr>
      </p:pic>
    </p:spTree>
    <p:extLst>
      <p:ext uri="{BB962C8B-B14F-4D97-AF65-F5344CB8AC3E}">
        <p14:creationId xmlns:p14="http://schemas.microsoft.com/office/powerpoint/2010/main" val="100234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descr="Et bilde som inneholder våpen&#10;&#10;Automatisk generert beskrivelse">
            <a:extLst>
              <a:ext uri="{FF2B5EF4-FFF2-40B4-BE49-F238E27FC236}">
                <a16:creationId xmlns:a16="http://schemas.microsoft.com/office/drawing/2014/main" id="{8F1AC5DB-1AA0-411D-A54E-A50DB0E4F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9941" y="2146466"/>
            <a:ext cx="2994132" cy="2168949"/>
          </a:xfrm>
          <a:prstGeom prst="rect">
            <a:avLst/>
          </a:prstGeom>
        </p:spPr>
      </p:pic>
      <p:sp>
        <p:nvSpPr>
          <p:cNvPr id="2" name="Tittel 1">
            <a:extLst>
              <a:ext uri="{FF2B5EF4-FFF2-40B4-BE49-F238E27FC236}">
                <a16:creationId xmlns:a16="http://schemas.microsoft.com/office/drawing/2014/main" id="{D895E3E0-1D7D-456B-A906-3178AEB598A2}"/>
              </a:ext>
            </a:extLst>
          </p:cNvPr>
          <p:cNvSpPr>
            <a:spLocks noGrp="1"/>
          </p:cNvSpPr>
          <p:nvPr>
            <p:ph type="title"/>
          </p:nvPr>
        </p:nvSpPr>
        <p:spPr>
          <a:xfrm>
            <a:off x="471488" y="186208"/>
            <a:ext cx="5915025" cy="700894"/>
          </a:xfrm>
        </p:spPr>
        <p:txBody>
          <a:bodyPr/>
          <a:lstStyle/>
          <a:p>
            <a:pPr algn="ctr"/>
            <a:r>
              <a:rPr lang="nb-NO" dirty="0"/>
              <a:t>Lag en utskytningsmekanisme</a:t>
            </a:r>
          </a:p>
        </p:txBody>
      </p:sp>
      <p:sp>
        <p:nvSpPr>
          <p:cNvPr id="4" name="Rektangel 3">
            <a:extLst>
              <a:ext uri="{FF2B5EF4-FFF2-40B4-BE49-F238E27FC236}">
                <a16:creationId xmlns:a16="http://schemas.microsoft.com/office/drawing/2014/main" id="{0B00CBB7-15BD-4269-AEFA-51EEFFABF2EB}"/>
              </a:ext>
            </a:extLst>
          </p:cNvPr>
          <p:cNvSpPr/>
          <p:nvPr/>
        </p:nvSpPr>
        <p:spPr>
          <a:xfrm>
            <a:off x="357503" y="6665360"/>
            <a:ext cx="3559585" cy="2677656"/>
          </a:xfrm>
          <a:prstGeom prst="rect">
            <a:avLst/>
          </a:prstGeom>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dirty="0">
                <a:solidFill>
                  <a:prstClr val="black"/>
                </a:solidFill>
                <a:latin typeface="Calibri" panose="020F0502020204030204"/>
              </a:rPr>
              <a:t>O</a:t>
            </a:r>
            <a:r>
              <a:rPr kumimoji="0" lang="nb-NO" sz="1200" b="1" i="0" u="none" strike="noStrike" kern="1200" cap="none" spc="0" normalizeH="0" baseline="0" noProof="0" dirty="0" err="1">
                <a:ln>
                  <a:noFill/>
                </a:ln>
                <a:solidFill>
                  <a:prstClr val="black"/>
                </a:solidFill>
                <a:effectLst/>
                <a:uLnTx/>
                <a:uFillTx/>
                <a:latin typeface="Calibri" panose="020F0502020204030204"/>
                <a:ea typeface="+mn-ea"/>
                <a:cs typeface="+mn-cs"/>
              </a:rPr>
              <a:t>ppgaver</a:t>
            </a:r>
            <a:endParaRPr kumimoji="0" lang="nb-NO"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Mål hvor lang tid </a:t>
            </a:r>
            <a:r>
              <a:rPr lang="nb-NO" sz="1200" dirty="0">
                <a:solidFill>
                  <a:prstClr val="black"/>
                </a:solidFill>
                <a:latin typeface="Calibri" panose="020F0502020204030204"/>
              </a:rPr>
              <a:t>kula bruker på å nå bakken med</a:t>
            </a: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 minst fem ulike </a:t>
            </a:r>
            <a:r>
              <a:rPr lang="nb-NO" sz="1200" dirty="0">
                <a:solidFill>
                  <a:prstClr val="black"/>
                </a:solidFill>
                <a:latin typeface="Calibri" panose="020F0502020204030204"/>
              </a:rPr>
              <a:t>vinkler</a:t>
            </a: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Plott alle de målte verdiene</a:t>
            </a:r>
            <a:r>
              <a:rPr lang="nb-NO" sz="1200" dirty="0">
                <a:solidFill>
                  <a:prstClr val="black"/>
                </a:solidFill>
                <a:latin typeface="Calibri" panose="020F0502020204030204"/>
              </a:rPr>
              <a:t> i</a:t>
            </a: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 Geogebra.</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Finn en matematisk modell ved å foreta en regresjon for de målte dataene.</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lang="nb-NO" sz="1200" dirty="0">
              <a:solidFill>
                <a:prstClr val="black"/>
              </a:solidFill>
              <a:latin typeface="Calibri" panose="020F0502020204030204"/>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nb-NO" sz="1200" dirty="0">
                <a:solidFill>
                  <a:prstClr val="black"/>
                </a:solidFill>
                <a:latin typeface="Calibri" panose="020F0502020204030204"/>
              </a:rPr>
              <a:t>Hvordan kan dere avgjøre hvilken modell som passer best?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nb-NO" sz="1200" dirty="0">
                <a:solidFill>
                  <a:prstClr val="black"/>
                </a:solidFill>
                <a:latin typeface="Calibri" panose="020F0502020204030204"/>
              </a:rPr>
              <a:t>Hva betyr det når x-verdien er negativ?</a:t>
            </a:r>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kstSylinder 4">
            <a:extLst>
              <a:ext uri="{FF2B5EF4-FFF2-40B4-BE49-F238E27FC236}">
                <a16:creationId xmlns:a16="http://schemas.microsoft.com/office/drawing/2014/main" id="{D568FC18-5943-46E3-A2AF-B291E4606176}"/>
              </a:ext>
            </a:extLst>
          </p:cNvPr>
          <p:cNvSpPr txBox="1"/>
          <p:nvPr/>
        </p:nvSpPr>
        <p:spPr>
          <a:xfrm>
            <a:off x="357503" y="4395066"/>
            <a:ext cx="6114359"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prstClr val="black"/>
                </a:solidFill>
                <a:effectLst/>
                <a:uLnTx/>
                <a:uFillTx/>
                <a:latin typeface="Calibri" panose="020F0502020204030204"/>
                <a:ea typeface="+mn-ea"/>
                <a:cs typeface="+mn-cs"/>
              </a:rPr>
              <a:t>Fase 3: </a:t>
            </a: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Gjennomfør planen deres for å lage utskytningsmekanismen, og lag programmet for å </a:t>
            </a:r>
            <a:r>
              <a:rPr lang="nb-NO" sz="1200" dirty="0">
                <a:solidFill>
                  <a:prstClr val="black"/>
                </a:solidFill>
                <a:latin typeface="Calibri" panose="020F0502020204030204"/>
              </a:rPr>
              <a:t>stille inn vinkelen</a:t>
            </a: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prstClr val="black"/>
                </a:solidFill>
                <a:effectLst/>
                <a:uLnTx/>
                <a:uFillTx/>
                <a:latin typeface="Calibri" panose="020F0502020204030204"/>
                <a:ea typeface="+mn-ea"/>
                <a:cs typeface="+mn-cs"/>
              </a:rPr>
              <a:t>Fase 4:</a:t>
            </a: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 Test om utskytningsmekanismen virker som planlagt.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prstClr val="black"/>
                </a:solidFill>
                <a:effectLst/>
                <a:uLnTx/>
                <a:uFillTx/>
                <a:latin typeface="Calibri" panose="020F0502020204030204"/>
                <a:ea typeface="+mn-ea"/>
                <a:cs typeface="+mn-cs"/>
              </a:rPr>
              <a:t>Fase 5:</a:t>
            </a: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 Sammenlign resultatene med andre i klassen.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Fikk noen andre </a:t>
            </a:r>
            <a:r>
              <a:rPr lang="nb-NO" sz="1200" dirty="0">
                <a:solidFill>
                  <a:prstClr val="black"/>
                </a:solidFill>
                <a:latin typeface="Calibri" panose="020F0502020204030204"/>
              </a:rPr>
              <a:t>større avstand</a:t>
            </a: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Hvorfor 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prstClr val="black"/>
                </a:solidFill>
                <a:effectLst/>
                <a:uLnTx/>
                <a:uFillTx/>
                <a:latin typeface="Calibri" panose="020F0502020204030204"/>
                <a:ea typeface="+mn-ea"/>
                <a:cs typeface="+mn-cs"/>
              </a:rPr>
              <a:t>Fase 6:</a:t>
            </a: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 Gå tilbake til de andre fasene for å gjøre de planlagte forbedringene.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prstClr val="black"/>
                </a:solidFill>
                <a:effectLst/>
                <a:uLnTx/>
                <a:uFillTx/>
                <a:latin typeface="Calibri" panose="020F0502020204030204"/>
                <a:ea typeface="+mn-ea"/>
                <a:cs typeface="+mn-cs"/>
              </a:rPr>
              <a:t>Fase 7:</a:t>
            </a: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 Gjennomfør de siste målingene, disse skal dere bruke til å plotte en graf i </a:t>
            </a:r>
            <a:r>
              <a:rPr kumimoji="0" lang="nb-NO" sz="1200" b="0" i="0" u="none" strike="noStrike" kern="1200" cap="none" spc="0" normalizeH="0" baseline="0" noProof="0" dirty="0" err="1">
                <a:ln>
                  <a:noFill/>
                </a:ln>
                <a:solidFill>
                  <a:prstClr val="black"/>
                </a:solidFill>
                <a:effectLst/>
                <a:uLnTx/>
                <a:uFillTx/>
                <a:latin typeface="Calibri" panose="020F0502020204030204"/>
                <a:ea typeface="+mn-ea"/>
                <a:cs typeface="+mn-cs"/>
              </a:rPr>
              <a:t>Geogebra</a:t>
            </a: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 og lage en matematisk modell, se </a:t>
            </a:r>
            <a:r>
              <a:rPr kumimoji="0" lang="nb-NO" sz="1200" b="0" i="0" u="none" strike="noStrike" kern="1200" cap="none" spc="0" normalizeH="0" baseline="0" noProof="0" dirty="0" err="1">
                <a:ln>
                  <a:noFill/>
                </a:ln>
                <a:solidFill>
                  <a:prstClr val="black"/>
                </a:solidFill>
                <a:effectLst/>
                <a:uLnTx/>
                <a:uFillTx/>
                <a:latin typeface="Calibri" panose="020F0502020204030204"/>
                <a:ea typeface="+mn-ea"/>
                <a:cs typeface="+mn-cs"/>
              </a:rPr>
              <a:t>oppgaveboks</a:t>
            </a: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 under. </a:t>
            </a:r>
            <a:r>
              <a:rPr kumimoji="0" lang="nb-NO" sz="1200" b="0" i="0" u="none" strike="noStrike" kern="1200" cap="none" spc="0" normalizeH="0" baseline="0" noProof="0" dirty="0" err="1">
                <a:ln>
                  <a:noFill/>
                </a:ln>
                <a:solidFill>
                  <a:prstClr val="black"/>
                </a:solidFill>
                <a:effectLst/>
                <a:uLnTx/>
                <a:uFillTx/>
                <a:latin typeface="Calibri" panose="020F0502020204030204"/>
                <a:ea typeface="+mn-ea"/>
                <a:cs typeface="+mn-cs"/>
              </a:rPr>
              <a:t>Dokumentér</a:t>
            </a: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 prosjektet med et valgfritt produkt.</a:t>
            </a:r>
          </a:p>
        </p:txBody>
      </p:sp>
      <p:pic>
        <p:nvPicPr>
          <p:cNvPr id="6" name="Bilde 5">
            <a:extLst>
              <a:ext uri="{FF2B5EF4-FFF2-40B4-BE49-F238E27FC236}">
                <a16:creationId xmlns:a16="http://schemas.microsoft.com/office/drawing/2014/main" id="{BE47192F-8C47-454F-873A-0515B9CBF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5495" y="6493360"/>
            <a:ext cx="2035780" cy="1567551"/>
          </a:xfrm>
          <a:prstGeom prst="rect">
            <a:avLst/>
          </a:prstGeom>
        </p:spPr>
      </p:pic>
      <p:sp>
        <p:nvSpPr>
          <p:cNvPr id="7" name="TekstSylinder 6">
            <a:extLst>
              <a:ext uri="{FF2B5EF4-FFF2-40B4-BE49-F238E27FC236}">
                <a16:creationId xmlns:a16="http://schemas.microsoft.com/office/drawing/2014/main" id="{A30BA4C7-F049-4771-A749-57F02FF8A21F}"/>
              </a:ext>
            </a:extLst>
          </p:cNvPr>
          <p:cNvSpPr txBox="1"/>
          <p:nvPr/>
        </p:nvSpPr>
        <p:spPr>
          <a:xfrm>
            <a:off x="4252740" y="8125870"/>
            <a:ext cx="2128535"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dirty="0">
                <a:solidFill>
                  <a:prstClr val="black"/>
                </a:solidFill>
                <a:latin typeface="Calibri" panose="020F0502020204030204"/>
              </a:rPr>
              <a:t>Modellering </a:t>
            </a:r>
            <a:endParaRPr kumimoji="0" lang="nb-NO"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Passer modellen bra med målingene deres?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4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dirty="0">
                <a:solidFill>
                  <a:prstClr val="black"/>
                </a:solidFill>
                <a:latin typeface="Calibri" panose="020F0502020204030204"/>
              </a:rPr>
              <a:t>Hva kan gyldighetsområdet til modellen kan være?</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dirty="0">
                <a:solidFill>
                  <a:prstClr val="black"/>
                </a:solidFill>
                <a:latin typeface="Calibri" panose="020F0502020204030204"/>
              </a:rPr>
              <a:t>- hvorfor?</a:t>
            </a:r>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kstSylinder 7">
            <a:extLst>
              <a:ext uri="{FF2B5EF4-FFF2-40B4-BE49-F238E27FC236}">
                <a16:creationId xmlns:a16="http://schemas.microsoft.com/office/drawing/2014/main" id="{6CDD0B3B-501B-408A-AC08-E9F2230BE099}"/>
              </a:ext>
            </a:extLst>
          </p:cNvPr>
          <p:cNvSpPr txBox="1"/>
          <p:nvPr/>
        </p:nvSpPr>
        <p:spPr>
          <a:xfrm>
            <a:off x="357503" y="985521"/>
            <a:ext cx="5909787" cy="1077218"/>
          </a:xfrm>
          <a:prstGeom prst="rect">
            <a:avLst/>
          </a:prstGeom>
          <a:noFill/>
          <a:ln>
            <a:solidFill>
              <a:schemeClr val="tx1"/>
            </a:solidFill>
          </a:ln>
        </p:spPr>
        <p:txBody>
          <a:bodyPr wrap="square" rtlCol="0">
            <a:spAutoFit/>
          </a:bodyPr>
          <a:lstStyle/>
          <a:p>
            <a:r>
              <a:rPr lang="nb-NO" sz="1200" b="1" dirty="0"/>
              <a:t>Oppgave</a:t>
            </a:r>
          </a:p>
          <a:p>
            <a:endParaRPr lang="nb-NO" sz="400" dirty="0"/>
          </a:p>
          <a:p>
            <a:r>
              <a:rPr lang="nb-NO" sz="1200" dirty="0"/>
              <a:t>Lag en utskytningsmekanisme som skyter en kule lengst mulig. Den må bruke en servo som kan stille inn vinkelen på utskytningen i den retningen dere programmerer. Mål hvor lang tid det tar før kula treffer bakken for forskjellige vinkler, og lag en matematisk modell for sammenhengen mellom vinkel og tid.</a:t>
            </a:r>
          </a:p>
        </p:txBody>
      </p:sp>
      <p:sp>
        <p:nvSpPr>
          <p:cNvPr id="9" name="TekstSylinder 8">
            <a:extLst>
              <a:ext uri="{FF2B5EF4-FFF2-40B4-BE49-F238E27FC236}">
                <a16:creationId xmlns:a16="http://schemas.microsoft.com/office/drawing/2014/main" id="{2565BD78-A200-4C9B-9246-C6B65A4842E4}"/>
              </a:ext>
            </a:extLst>
          </p:cNvPr>
          <p:cNvSpPr txBox="1"/>
          <p:nvPr/>
        </p:nvSpPr>
        <p:spPr>
          <a:xfrm>
            <a:off x="357503" y="2311137"/>
            <a:ext cx="30048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prstClr val="black"/>
                </a:solidFill>
                <a:effectLst/>
                <a:uLnTx/>
                <a:uFillTx/>
                <a:latin typeface="Calibri" panose="020F0502020204030204"/>
                <a:ea typeface="+mn-ea"/>
                <a:cs typeface="+mn-cs"/>
              </a:rPr>
              <a:t>Fase 1: </a:t>
            </a: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Gjennomfør informasjonsinnhenting for å få idéer, dersom dere ønsker det.</a:t>
            </a:r>
          </a:p>
        </p:txBody>
      </p:sp>
      <p:sp>
        <p:nvSpPr>
          <p:cNvPr id="10" name="Rektangel 9">
            <a:extLst>
              <a:ext uri="{FF2B5EF4-FFF2-40B4-BE49-F238E27FC236}">
                <a16:creationId xmlns:a16="http://schemas.microsoft.com/office/drawing/2014/main" id="{E0C6C2C2-644E-458E-8A74-C24B3FF849FA}"/>
              </a:ext>
            </a:extLst>
          </p:cNvPr>
          <p:cNvSpPr/>
          <p:nvPr/>
        </p:nvSpPr>
        <p:spPr>
          <a:xfrm>
            <a:off x="357503" y="2795972"/>
            <a:ext cx="3632606" cy="15696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prstClr val="black"/>
                </a:solidFill>
                <a:effectLst/>
                <a:uLnTx/>
                <a:uFillTx/>
                <a:latin typeface="Calibri" panose="020F0502020204030204"/>
                <a:ea typeface="+mn-ea"/>
                <a:cs typeface="+mn-cs"/>
              </a:rPr>
              <a:t>Fase 2: Idémyldre og planlegge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Det er viktig at dere er åpne for alle slags ideer og ikke er for kritiske, da kan nyttige forslag bli avfeid for tidlig.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Tenk selv først og tegn gjerne skisser.</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Forklar ideen din for de andre på gruppa.</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Hele gruppa diskuterer de ulike ideene, og lager en felles hypotese for bygging.</a:t>
            </a:r>
          </a:p>
        </p:txBody>
      </p:sp>
      <p:sp>
        <p:nvSpPr>
          <p:cNvPr id="3" name="Plassholder for lysbildenummer 2">
            <a:extLst>
              <a:ext uri="{FF2B5EF4-FFF2-40B4-BE49-F238E27FC236}">
                <a16:creationId xmlns:a16="http://schemas.microsoft.com/office/drawing/2014/main" id="{0A64511C-30E6-4F43-9999-2CC71B75C269}"/>
              </a:ext>
            </a:extLst>
          </p:cNvPr>
          <p:cNvSpPr>
            <a:spLocks noGrp="1"/>
          </p:cNvSpPr>
          <p:nvPr>
            <p:ph type="sldNum" sz="quarter" idx="12"/>
          </p:nvPr>
        </p:nvSpPr>
        <p:spPr/>
        <p:txBody>
          <a:bodyPr/>
          <a:lstStyle/>
          <a:p>
            <a:fld id="{8BCDA449-1FD9-4B7A-9E85-B244E6DC9C56}" type="slidenum">
              <a:rPr lang="nb-NO" smtClean="0"/>
              <a:t>2</a:t>
            </a:fld>
            <a:endParaRPr lang="nb-NO"/>
          </a:p>
        </p:txBody>
      </p:sp>
    </p:spTree>
    <p:extLst>
      <p:ext uri="{BB962C8B-B14F-4D97-AF65-F5344CB8AC3E}">
        <p14:creationId xmlns:p14="http://schemas.microsoft.com/office/powerpoint/2010/main" val="77900391"/>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bookType xmlns="285d13ab-30c6-49f8-8756-d82b97344fc4" xsi:nil="true"/>
    <Students xmlns="285d13ab-30c6-49f8-8756-d82b97344fc4">
      <UserInfo>
        <DisplayName/>
        <AccountId xsi:nil="true"/>
        <AccountType/>
      </UserInfo>
    </Students>
    <CultureName xmlns="285d13ab-30c6-49f8-8756-d82b97344fc4" xsi:nil="true"/>
    <Self_Registration_Enabled xmlns="285d13ab-30c6-49f8-8756-d82b97344fc4" xsi:nil="true"/>
    <FolderType xmlns="285d13ab-30c6-49f8-8756-d82b97344fc4" xsi:nil="true"/>
    <Student_Groups xmlns="285d13ab-30c6-49f8-8756-d82b97344fc4">
      <UserInfo>
        <DisplayName/>
        <AccountId xsi:nil="true"/>
        <AccountType/>
      </UserInfo>
    </Student_Groups>
    <Self_Registration_Enabled0 xmlns="285d13ab-30c6-49f8-8756-d82b97344fc4" xsi:nil="true"/>
    <Invited_Teachers xmlns="285d13ab-30c6-49f8-8756-d82b97344fc4" xsi:nil="true"/>
    <DefaultSectionNames xmlns="285d13ab-30c6-49f8-8756-d82b97344fc4" xsi:nil="true"/>
    <Is_Collaboration_Space_Locked xmlns="285d13ab-30c6-49f8-8756-d82b97344fc4" xsi:nil="true"/>
    <Templates xmlns="285d13ab-30c6-49f8-8756-d82b97344fc4" xsi:nil="true"/>
    <Has_Teacher_Only_SectionGroup xmlns="285d13ab-30c6-49f8-8756-d82b97344fc4" xsi:nil="true"/>
    <AppVersion xmlns="285d13ab-30c6-49f8-8756-d82b97344fc4" xsi:nil="true"/>
    <Invited_Students xmlns="285d13ab-30c6-49f8-8756-d82b97344fc4" xsi:nil="true"/>
    <Owner xmlns="285d13ab-30c6-49f8-8756-d82b97344fc4">
      <UserInfo>
        <DisplayName/>
        <AccountId xsi:nil="true"/>
        <AccountType/>
      </UserInfo>
    </Owner>
    <Teachers xmlns="285d13ab-30c6-49f8-8756-d82b97344fc4">
      <UserInfo>
        <DisplayName/>
        <AccountId xsi:nil="true"/>
        <AccountType/>
      </UserInfo>
    </Teach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B2B349DD0DF7E4E8089C5D8EAF3A394" ma:contentTypeVersion="27" ma:contentTypeDescription="Opprett et nytt dokument." ma:contentTypeScope="" ma:versionID="e645ad07474aa427203028c883b379c2">
  <xsd:schema xmlns:xsd="http://www.w3.org/2001/XMLSchema" xmlns:xs="http://www.w3.org/2001/XMLSchema" xmlns:p="http://schemas.microsoft.com/office/2006/metadata/properties" xmlns:ns3="285d13ab-30c6-49f8-8756-d82b97344fc4" xmlns:ns4="e7edbe82-fed3-4e3f-9446-c6542b3d00d2" targetNamespace="http://schemas.microsoft.com/office/2006/metadata/properties" ma:root="true" ma:fieldsID="72272ba45de3da5dc7018043b44d9d3d" ns3:_="" ns4:_="">
    <xsd:import namespace="285d13ab-30c6-49f8-8756-d82b97344fc4"/>
    <xsd:import namespace="e7edbe82-fed3-4e3f-9446-c6542b3d00d2"/>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Templates" minOccurs="0"/>
                <xsd:element ref="ns3:CultureName" minOccurs="0"/>
                <xsd:element ref="ns3:Self_Registration_Enabled0" minOccurs="0"/>
                <xsd:element ref="ns3:Has_Teacher_Only_SectionGroup" minOccurs="0"/>
                <xsd:element ref="ns3:Is_Collaboration_Space_Locked"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5d13ab-30c6-49f8-8756-d82b97344fc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6" nillable="true" ma:displayName="Invited Teachers" ma:internalName="Invited_Teachers">
      <xsd:simpleType>
        <xsd:restriction base="dms:Note">
          <xsd:maxLength value="255"/>
        </xsd:restriction>
      </xsd:simpleType>
    </xsd:element>
    <xsd:element name="Invited_Students" ma:index="17" nillable="true" ma:displayName="Invited Students" ma:internalName="Invited_Students">
      <xsd:simpleType>
        <xsd:restriction base="dms:Note">
          <xsd:maxLength value="255"/>
        </xsd:restriction>
      </xsd:simpleType>
    </xsd:element>
    <xsd:element name="Self_Registration_Enabled" ma:index="18" nillable="true" ma:displayName="Self_Registration_Enabled" ma:internalName="Self_Registration_Enabled">
      <xsd:simpleType>
        <xsd:restriction base="dms:Boolean"/>
      </xsd:simpleType>
    </xsd:element>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DateTaken" ma:index="24" nillable="true" ma:displayName="MediaServiceDateTaken" ma:description="" ma:hidden="true" ma:internalName="MediaServiceDateTaken" ma:readOnly="true">
      <xsd:simpleType>
        <xsd:restriction base="dms:Text"/>
      </xsd:simpleType>
    </xsd:element>
    <xsd:element name="MediaServiceAutoTags" ma:index="25" nillable="true" ma:displayName="MediaServiceAutoTags" ma:description="" ma:internalName="MediaServiceAutoTags" ma:readOnly="true">
      <xsd:simpleType>
        <xsd:restriction base="dms:Text"/>
      </xsd:simpleType>
    </xsd:element>
    <xsd:element name="Templates" ma:index="26" nillable="true" ma:displayName="Templates" ma:internalName="Templates">
      <xsd:simpleType>
        <xsd:restriction base="dms:Note">
          <xsd:maxLength value="255"/>
        </xsd:restriction>
      </xsd:simpleType>
    </xsd:element>
    <xsd:element name="CultureName" ma:index="27" nillable="true" ma:displayName="Culture Name" ma:internalName="CultureName">
      <xsd:simpleType>
        <xsd:restriction base="dms:Text"/>
      </xsd:simpleType>
    </xsd:element>
    <xsd:element name="Self_Registration_Enabled0" ma:index="28" nillable="true" ma:displayName="Self Registration Enabled" ma:internalName="Self_Registration_Enabled0">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MediaServiceLocation" ma:index="31" nillable="true" ma:displayName="MediaServiceLocation" ma:internalName="MediaServiceLocation"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edbe82-fed3-4e3f-9446-c6542b3d00d2" elementFormDefault="qualified">
    <xsd:import namespace="http://schemas.microsoft.com/office/2006/documentManagement/types"/>
    <xsd:import namespace="http://schemas.microsoft.com/office/infopath/2007/PartnerControls"/>
    <xsd:element name="SharedWithUsers" ma:index="19"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description="" ma:internalName="SharedWithDetails" ma:readOnly="true">
      <xsd:simpleType>
        <xsd:restriction base="dms:Note">
          <xsd:maxLength value="255"/>
        </xsd:restriction>
      </xsd:simpleType>
    </xsd:element>
    <xsd:element name="SharingHintHash" ma:index="21" nillable="true" ma:displayName="Hash for deling av tips"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0BA4E2-F0CF-4983-9E81-623E710CD513}">
  <ds:schemaRefs>
    <ds:schemaRef ds:uri="http://schemas.microsoft.com/office/infopath/2007/PartnerControls"/>
    <ds:schemaRef ds:uri="http://purl.org/dc/elements/1.1/"/>
    <ds:schemaRef ds:uri="http://schemas.microsoft.com/office/2006/metadata/properties"/>
    <ds:schemaRef ds:uri="285d13ab-30c6-49f8-8756-d82b97344fc4"/>
    <ds:schemaRef ds:uri="http://purl.org/dc/terms/"/>
    <ds:schemaRef ds:uri="http://schemas.openxmlformats.org/package/2006/metadata/core-properties"/>
    <ds:schemaRef ds:uri="e7edbe82-fed3-4e3f-9446-c6542b3d00d2"/>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AC4B04C6-7D93-4D91-BDB7-5AA5A84EB3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5d13ab-30c6-49f8-8756-d82b97344fc4"/>
    <ds:schemaRef ds:uri="e7edbe82-fed3-4e3f-9446-c6542b3d0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1F102E-35CA-4D54-AA7B-DE697C0D0C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479455</TotalTime>
  <Words>546</Words>
  <Application>Microsoft Macintosh PowerPoint</Application>
  <PresentationFormat>A4 Paper (210x297 mm)</PresentationFormat>
  <Paragraphs>53</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Office-tema</vt:lpstr>
      <vt:lpstr>Opplegg 32 - Forbrenningsreaksjoner</vt:lpstr>
      <vt:lpstr>Lag en utskytningsmekanisme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Førsteutkast til GAN Aschehoug-opplegg</dc:title>
  <dc:creator>Ellen Egeland Flø</dc:creator>
  <cp:lastModifiedBy>Simen Stafseng</cp:lastModifiedBy>
  <cp:revision>1500</cp:revision>
  <dcterms:created xsi:type="dcterms:W3CDTF">2018-11-04T16:46:19Z</dcterms:created>
  <dcterms:modified xsi:type="dcterms:W3CDTF">2021-11-10T10:40:31Z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0x0101000B2B349DD0DF7E4E8089C5D8EAF3A394</vt:lpwstr>
  </property>
  <property fmtid="{D5CDD505-2E9C-101B-9397-08002B2CF9AE}" pid="3" name="MSIP_Label_531f9ef8-9444-4aee-b673-282240bf708b_Enabled">
    <vt:lpwstr>true</vt:lpwstr>
  </property>
  <property fmtid="{D5CDD505-2E9C-101B-9397-08002B2CF9AE}" pid="4" name="MSIP_Label_531f9ef8-9444-4aee-b673-282240bf708b_SetDate">
    <vt:lpwstr>2021-08-29T13:46:07Z</vt:lpwstr>
  </property>
  <property fmtid="{D5CDD505-2E9C-101B-9397-08002B2CF9AE}" pid="5" name="MSIP_Label_531f9ef8-9444-4aee-b673-282240bf708b_Method">
    <vt:lpwstr>Privileged</vt:lpwstr>
  </property>
  <property fmtid="{D5CDD505-2E9C-101B-9397-08002B2CF9AE}" pid="6" name="MSIP_Label_531f9ef8-9444-4aee-b673-282240bf708b_Name">
    <vt:lpwstr>Åpen - PROD</vt:lpwstr>
  </property>
  <property fmtid="{D5CDD505-2E9C-101B-9397-08002B2CF9AE}" pid="7" name="MSIP_Label_531f9ef8-9444-4aee-b673-282240bf708b_SiteId">
    <vt:lpwstr>3d50ddd4-00a1-4ab7-9788-decf14a8728f</vt:lpwstr>
  </property>
  <property fmtid="{D5CDD505-2E9C-101B-9397-08002B2CF9AE}" pid="8" name="MSIP_Label_531f9ef8-9444-4aee-b673-282240bf708b_ActionId">
    <vt:lpwstr>56edc03c-41e7-41fa-ba64-99c34021d307</vt:lpwstr>
  </property>
  <property fmtid="{D5CDD505-2E9C-101B-9397-08002B2CF9AE}" pid="9" name="MSIP_Label_531f9ef8-9444-4aee-b673-282240bf708b_ContentBits">
    <vt:lpwstr>0</vt:lpwstr>
  </property>
</Properties>
</file>