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7"/>
  </p:notesMasterIdLst>
  <p:sldIdLst>
    <p:sldId id="356" r:id="rId5"/>
    <p:sldId id="304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en Egeland Flø" initials="EEF" lastIdx="1" clrIdx="0">
    <p:extLst>
      <p:ext uri="{19B8F6BF-5375-455C-9EA6-DF929625EA0E}">
        <p15:presenceInfo xmlns:p15="http://schemas.microsoft.com/office/powerpoint/2012/main" userId="Ellen Egeland Flø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0AE"/>
    <a:srgbClr val="74E392"/>
    <a:srgbClr val="008080"/>
    <a:srgbClr val="03AA74"/>
    <a:srgbClr val="5EAA80"/>
    <a:srgbClr val="ECF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89" d="100"/>
          <a:sy n="89" d="100"/>
        </p:scale>
        <p:origin x="35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20AAA-71AC-4A1D-B3A0-288BC45B5EF0}" type="datetimeFigureOut">
              <a:rPr lang="nb-NO" smtClean="0"/>
              <a:t>10.11.2021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68D05-0525-4061-82E5-5DFEF8E54F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2938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C603-7401-4A32-82F0-8813D1F68362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130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4717-8912-4BD0-901C-539D32409BB9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425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75A3-C966-421D-A058-9597AF80017B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627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A7A6-8F18-4A2B-AB95-01174CA087CF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297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F4C0-F006-477E-9969-BD308BDBF7E7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971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738D-0748-4DF6-9385-02C30FADB6B1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994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DFB6-812E-4855-8CBD-F502418EB257}" type="datetime1">
              <a:rPr lang="nb-NO" smtClean="0"/>
              <a:t>10.11.2021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594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9ED0-2390-4A20-865F-D260A12F872E}" type="datetime1">
              <a:rPr lang="nb-NO" smtClean="0"/>
              <a:t>10.11.2021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784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C629-7052-4F6D-AB30-13A06FED4062}" type="datetime1">
              <a:rPr lang="nb-NO" smtClean="0"/>
              <a:t>10.11.2021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641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1E48-A005-48CA-BC11-8A1B79F79ED9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925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55CE-444A-462B-B545-D05FD5A80EA7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449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29CD-4287-478E-BC9B-33B488E248AF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386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CE4924-8CF7-471B-8423-1BBB142A8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65" y="189078"/>
            <a:ext cx="5915025" cy="810076"/>
          </a:xfrm>
        </p:spPr>
        <p:txBody>
          <a:bodyPr>
            <a:normAutofit fontScale="90000"/>
          </a:bodyPr>
          <a:lstStyle/>
          <a:p>
            <a:r>
              <a:rPr lang="nb-NO" dirty="0"/>
              <a:t>Opplegg 32 - </a:t>
            </a:r>
            <a:r>
              <a:rPr lang="nb-NO" dirty="0" err="1"/>
              <a:t>Forbrenningsreaksjonar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0E6EB4B-5426-4907-976B-3D7016EB4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652" y="6108939"/>
            <a:ext cx="5876029" cy="930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200" dirty="0"/>
              <a:t>For at </a:t>
            </a:r>
            <a:r>
              <a:rPr lang="nb-NO" sz="1200" dirty="0" err="1"/>
              <a:t>ein</a:t>
            </a:r>
            <a:r>
              <a:rPr lang="nb-NO" sz="1200" dirty="0"/>
              <a:t> rakett skal kunne </a:t>
            </a:r>
            <a:r>
              <a:rPr lang="nb-NO" sz="1200" dirty="0" err="1"/>
              <a:t>skytast</a:t>
            </a:r>
            <a:r>
              <a:rPr lang="nb-NO" sz="1200" dirty="0"/>
              <a:t> opp i </a:t>
            </a:r>
            <a:r>
              <a:rPr lang="nb-NO" sz="1200" dirty="0" err="1"/>
              <a:t>verdsrommet</a:t>
            </a:r>
            <a:r>
              <a:rPr lang="nb-NO" sz="1200" dirty="0"/>
              <a:t>, må han </a:t>
            </a:r>
            <a:r>
              <a:rPr lang="nb-NO" sz="1200" dirty="0" err="1"/>
              <a:t>gjere</a:t>
            </a:r>
            <a:r>
              <a:rPr lang="nb-NO" sz="1200" dirty="0"/>
              <a:t> om ei energiform til kinetisk energi (rørsleenergi). Nå for tida bruker </a:t>
            </a:r>
            <a:r>
              <a:rPr lang="nb-NO" sz="1200" dirty="0" err="1"/>
              <a:t>rakettar</a:t>
            </a:r>
            <a:r>
              <a:rPr lang="nb-NO" sz="1200" dirty="0"/>
              <a:t> kjemisk energi lagra i </a:t>
            </a:r>
            <a:r>
              <a:rPr lang="nb-NO" sz="1200" dirty="0" err="1"/>
              <a:t>eit</a:t>
            </a:r>
            <a:r>
              <a:rPr lang="nb-NO" sz="1200" dirty="0"/>
              <a:t> drivstoff og </a:t>
            </a:r>
            <a:r>
              <a:rPr lang="nb-NO" sz="1200" dirty="0" err="1"/>
              <a:t>eit</a:t>
            </a:r>
            <a:r>
              <a:rPr lang="nb-NO" sz="1200" dirty="0"/>
              <a:t> </a:t>
            </a:r>
            <a:r>
              <a:rPr lang="nb-NO" sz="1200" b="1" dirty="0" err="1"/>
              <a:t>oksiderande</a:t>
            </a:r>
            <a:r>
              <a:rPr lang="nb-NO" sz="1200" dirty="0"/>
              <a:t> stoff i fast form, </a:t>
            </a:r>
            <a:r>
              <a:rPr lang="nb-NO" sz="1200" dirty="0" err="1"/>
              <a:t>flytande</a:t>
            </a:r>
            <a:r>
              <a:rPr lang="nb-NO" sz="1200" dirty="0"/>
              <a:t> form eller ei blanding av </a:t>
            </a:r>
            <a:r>
              <a:rPr lang="nb-NO" sz="1200" dirty="0" err="1"/>
              <a:t>desse</a:t>
            </a:r>
            <a:r>
              <a:rPr lang="nb-NO" sz="1200" dirty="0"/>
              <a:t> formene. </a:t>
            </a:r>
            <a:r>
              <a:rPr lang="nb-NO" sz="1200" dirty="0" err="1"/>
              <a:t>Desse</a:t>
            </a:r>
            <a:r>
              <a:rPr lang="nb-NO" sz="1200" dirty="0"/>
              <a:t> stoffa blir blanda og </a:t>
            </a:r>
            <a:r>
              <a:rPr lang="nb-NO" sz="1200" dirty="0" err="1"/>
              <a:t>tende</a:t>
            </a:r>
            <a:r>
              <a:rPr lang="nb-NO" sz="1200" dirty="0"/>
              <a:t> på, slik at vi får </a:t>
            </a:r>
            <a:r>
              <a:rPr lang="nb-NO" sz="1200" dirty="0" err="1"/>
              <a:t>ein</a:t>
            </a:r>
            <a:r>
              <a:rPr lang="nb-NO" sz="1200" dirty="0"/>
              <a:t> forbrenningsreaksjon. I </a:t>
            </a:r>
            <a:r>
              <a:rPr lang="nb-NO" sz="1200" dirty="0" err="1"/>
              <a:t>desse</a:t>
            </a:r>
            <a:r>
              <a:rPr lang="nb-NO" sz="1200" dirty="0"/>
              <a:t> </a:t>
            </a:r>
            <a:r>
              <a:rPr lang="nb-NO" sz="1200" dirty="0" err="1"/>
              <a:t>reaksjonane</a:t>
            </a:r>
            <a:r>
              <a:rPr lang="nb-NO" sz="1200" dirty="0"/>
              <a:t> blir store mengder energi </a:t>
            </a:r>
            <a:r>
              <a:rPr lang="nb-NO" sz="1200" dirty="0" err="1"/>
              <a:t>frigjevne</a:t>
            </a:r>
            <a:r>
              <a:rPr lang="nb-NO" sz="1200" dirty="0"/>
              <a:t>, slik at raketten får stor nok fart til å nå </a:t>
            </a:r>
            <a:r>
              <a:rPr lang="nb-NO" sz="1200" dirty="0" err="1"/>
              <a:t>verdsrommet</a:t>
            </a:r>
            <a:r>
              <a:rPr lang="nb-NO" sz="1200" dirty="0"/>
              <a:t>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54A92FE3-69BB-4AEE-B8A9-30AB8B3DBEBB}"/>
              </a:ext>
            </a:extLst>
          </p:cNvPr>
          <p:cNvSpPr txBox="1"/>
          <p:nvPr/>
        </p:nvSpPr>
        <p:spPr>
          <a:xfrm>
            <a:off x="397165" y="1172381"/>
            <a:ext cx="418858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b="1" dirty="0"/>
              <a:t>Kva er </a:t>
            </a:r>
            <a:r>
              <a:rPr lang="nb-NO" sz="1200" b="1" dirty="0" err="1"/>
              <a:t>ein</a:t>
            </a:r>
            <a:r>
              <a:rPr lang="nb-NO" sz="1200" b="1" dirty="0"/>
              <a:t> forbrenningsreaksjon?</a:t>
            </a:r>
          </a:p>
          <a:p>
            <a:endParaRPr lang="nb-NO" sz="400" dirty="0"/>
          </a:p>
          <a:p>
            <a:r>
              <a:rPr lang="nb-NO" sz="1200" dirty="0" err="1"/>
              <a:t>Ein</a:t>
            </a:r>
            <a:r>
              <a:rPr lang="nb-NO" sz="1200" dirty="0"/>
              <a:t> reaksjon mellom </a:t>
            </a:r>
            <a:r>
              <a:rPr lang="nb-NO" sz="1200" dirty="0" err="1"/>
              <a:t>eit</a:t>
            </a:r>
            <a:r>
              <a:rPr lang="nb-NO" sz="1200" dirty="0"/>
              <a:t> stoff og oksygengass, og som frigjev energi.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2C47DD5-C323-4F81-AEF1-C18720B0006C}"/>
              </a:ext>
            </a:extLst>
          </p:cNvPr>
          <p:cNvSpPr txBox="1"/>
          <p:nvPr/>
        </p:nvSpPr>
        <p:spPr>
          <a:xfrm>
            <a:off x="3990154" y="7146498"/>
            <a:ext cx="239635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b="1" dirty="0" err="1"/>
              <a:t>Diskusjonsoppgåver</a:t>
            </a:r>
            <a:endParaRPr lang="nb-NO" sz="1200" b="1" dirty="0"/>
          </a:p>
          <a:p>
            <a:endParaRPr lang="nb-NO" sz="400" dirty="0"/>
          </a:p>
          <a:p>
            <a:pPr marL="228600" indent="-228600">
              <a:buFont typeface="+mj-lt"/>
              <a:buAutoNum type="arabicPeriod"/>
            </a:pPr>
            <a:r>
              <a:rPr lang="nb-NO" sz="1200" dirty="0"/>
              <a:t>Kva for </a:t>
            </a:r>
            <a:r>
              <a:rPr lang="nb-NO" sz="1200" dirty="0" err="1"/>
              <a:t>nokre</a:t>
            </a:r>
            <a:r>
              <a:rPr lang="nb-NO" sz="1200" dirty="0"/>
              <a:t> energiformer har vi i ei rakettoppskyting?</a:t>
            </a:r>
          </a:p>
          <a:p>
            <a:pPr marL="228600" indent="-228600">
              <a:buFont typeface="+mj-lt"/>
              <a:buAutoNum type="arabicPeriod"/>
            </a:pPr>
            <a:endParaRPr lang="nb-NO" sz="400" dirty="0"/>
          </a:p>
          <a:p>
            <a:pPr marL="228600" indent="-228600">
              <a:buFont typeface="+mj-lt"/>
              <a:buAutoNum type="arabicPeriod"/>
            </a:pPr>
            <a:r>
              <a:rPr lang="nb-NO" sz="1200" dirty="0"/>
              <a:t>Kva har </a:t>
            </a:r>
            <a:r>
              <a:rPr lang="nb-NO" sz="1200" dirty="0" err="1"/>
              <a:t>forbrenningsreaksjonar</a:t>
            </a:r>
            <a:r>
              <a:rPr lang="nb-NO" sz="1200" dirty="0"/>
              <a:t> med </a:t>
            </a:r>
            <a:r>
              <a:rPr lang="nb-NO" sz="1200" dirty="0" err="1"/>
              <a:t>klimaendringar</a:t>
            </a:r>
            <a:r>
              <a:rPr lang="nb-NO" sz="1200" dirty="0"/>
              <a:t> å </a:t>
            </a:r>
            <a:r>
              <a:rPr lang="nb-NO" sz="1200" dirty="0" err="1"/>
              <a:t>gjere</a:t>
            </a:r>
            <a:r>
              <a:rPr lang="nb-NO" sz="1200" dirty="0"/>
              <a:t>?</a:t>
            </a:r>
          </a:p>
          <a:p>
            <a:pPr marL="228600" indent="-228600">
              <a:buFont typeface="+mj-lt"/>
              <a:buAutoNum type="arabicPeriod"/>
            </a:pPr>
            <a:endParaRPr lang="nb-NO" sz="400" dirty="0"/>
          </a:p>
          <a:p>
            <a:pPr marL="228600" indent="-228600">
              <a:buFont typeface="+mj-lt"/>
              <a:buAutoNum type="arabicPeriod"/>
            </a:pPr>
            <a:r>
              <a:rPr lang="nb-NO" sz="1200" dirty="0"/>
              <a:t>Skjer det forbrennings-</a:t>
            </a:r>
            <a:r>
              <a:rPr lang="nb-NO" sz="1200" dirty="0" err="1"/>
              <a:t>reaksjonar</a:t>
            </a:r>
            <a:r>
              <a:rPr lang="nb-NO" sz="1200" dirty="0"/>
              <a:t> i menneskekroppen?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1153475A-F39B-4C67-B671-77A83A481F4A}"/>
              </a:ext>
            </a:extLst>
          </p:cNvPr>
          <p:cNvSpPr txBox="1"/>
          <p:nvPr/>
        </p:nvSpPr>
        <p:spPr>
          <a:xfrm>
            <a:off x="307652" y="8839584"/>
            <a:ext cx="4585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Fullstendig forbrenning: </a:t>
            </a:r>
            <a:r>
              <a:rPr lang="nb-NO" sz="1200" dirty="0" err="1"/>
              <a:t>Karbonhaldig</a:t>
            </a:r>
            <a:r>
              <a:rPr lang="nb-NO" sz="1200" dirty="0"/>
              <a:t> stoff + O</a:t>
            </a:r>
            <a:r>
              <a:rPr lang="nb-NO" sz="1200" baseline="-25000" dirty="0"/>
              <a:t>2</a:t>
            </a:r>
            <a:r>
              <a:rPr lang="nb-NO" sz="1200" dirty="0"/>
              <a:t> </a:t>
            </a:r>
            <a:r>
              <a:rPr lang="nb-NO" sz="1200" dirty="0">
                <a:sym typeface="Symbol" panose="05050102010706020507" pitchFamily="18" charset="2"/>
              </a:rPr>
              <a:t> H</a:t>
            </a:r>
            <a:r>
              <a:rPr lang="nb-NO" sz="1200" baseline="-25000" dirty="0">
                <a:sym typeface="Symbol" panose="05050102010706020507" pitchFamily="18" charset="2"/>
              </a:rPr>
              <a:t>2</a:t>
            </a:r>
            <a:r>
              <a:rPr lang="nb-NO" sz="1200" dirty="0">
                <a:sym typeface="Symbol" panose="05050102010706020507" pitchFamily="18" charset="2"/>
              </a:rPr>
              <a:t>O + CO</a:t>
            </a:r>
            <a:r>
              <a:rPr lang="nb-NO" sz="1200" baseline="-25000" dirty="0">
                <a:sym typeface="Symbol" panose="05050102010706020507" pitchFamily="18" charset="2"/>
              </a:rPr>
              <a:t>2</a:t>
            </a:r>
            <a:r>
              <a:rPr lang="nb-NO" sz="1200" dirty="0">
                <a:sym typeface="Symbol" panose="05050102010706020507" pitchFamily="18" charset="2"/>
              </a:rPr>
              <a:t> + ENERGI</a:t>
            </a:r>
          </a:p>
          <a:p>
            <a:endParaRPr lang="nb-NO" sz="1200" dirty="0"/>
          </a:p>
          <a:p>
            <a:r>
              <a:rPr lang="nb-NO" sz="1200" dirty="0"/>
              <a:t>Ufullstendig forbrenning: </a:t>
            </a:r>
            <a:r>
              <a:rPr lang="nb-NO" sz="1200" dirty="0" err="1"/>
              <a:t>Karbonhaldig</a:t>
            </a:r>
            <a:r>
              <a:rPr lang="nb-NO" sz="1200" dirty="0"/>
              <a:t> stoff + O</a:t>
            </a:r>
            <a:r>
              <a:rPr lang="nb-NO" sz="1200" baseline="-25000" dirty="0"/>
              <a:t>2</a:t>
            </a:r>
            <a:r>
              <a:rPr lang="nb-NO" sz="1200" dirty="0"/>
              <a:t> </a:t>
            </a:r>
            <a:r>
              <a:rPr lang="nb-NO" sz="1200" dirty="0">
                <a:sym typeface="Symbol" panose="05050102010706020507" pitchFamily="18" charset="2"/>
              </a:rPr>
              <a:t> H</a:t>
            </a:r>
            <a:r>
              <a:rPr lang="nb-NO" sz="1200" baseline="-25000" dirty="0">
                <a:sym typeface="Symbol" panose="05050102010706020507" pitchFamily="18" charset="2"/>
              </a:rPr>
              <a:t>2</a:t>
            </a:r>
            <a:r>
              <a:rPr lang="nb-NO" sz="1200" dirty="0">
                <a:sym typeface="Symbol" panose="05050102010706020507" pitchFamily="18" charset="2"/>
              </a:rPr>
              <a:t>O + CO + energi</a:t>
            </a:r>
            <a:endParaRPr lang="nb-NO" sz="1200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49F13D9-A46B-448A-8CC2-A20F5F82D3D7}"/>
              </a:ext>
            </a:extLst>
          </p:cNvPr>
          <p:cNvSpPr txBox="1"/>
          <p:nvPr/>
        </p:nvSpPr>
        <p:spPr>
          <a:xfrm>
            <a:off x="307653" y="7099098"/>
            <a:ext cx="34823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I organiske </a:t>
            </a:r>
            <a:r>
              <a:rPr lang="nb-NO" sz="1200" dirty="0" err="1"/>
              <a:t>forbrenningsreaksjonar</a:t>
            </a:r>
            <a:r>
              <a:rPr lang="nb-NO" sz="1200" dirty="0"/>
              <a:t> er det </a:t>
            </a:r>
            <a:r>
              <a:rPr lang="nb-NO" sz="1200" dirty="0" err="1"/>
              <a:t>eit</a:t>
            </a:r>
            <a:r>
              <a:rPr lang="nb-NO" sz="1200" dirty="0"/>
              <a:t> organisk stoff som reagerer med oksygen. Dersom </a:t>
            </a:r>
            <a:r>
              <a:rPr lang="nb-NO" sz="1200" dirty="0" err="1"/>
              <a:t>ein</a:t>
            </a:r>
            <a:r>
              <a:rPr lang="nb-NO" sz="1200" dirty="0"/>
              <a:t> har god tilgang til oksygen, vil </a:t>
            </a:r>
            <a:r>
              <a:rPr lang="nb-NO" sz="1200" dirty="0" err="1"/>
              <a:t>ein</a:t>
            </a:r>
            <a:r>
              <a:rPr lang="nb-NO" sz="1200" dirty="0"/>
              <a:t> ha ei fullstendig forbrenning. Da blir det frigjeve </a:t>
            </a:r>
            <a:r>
              <a:rPr lang="nb-NO" sz="1200" dirty="0" err="1"/>
              <a:t>mykje</a:t>
            </a:r>
            <a:r>
              <a:rPr lang="nb-NO" sz="1200" dirty="0"/>
              <a:t> energi, vatn og karbondioksid. Om det </a:t>
            </a:r>
            <a:r>
              <a:rPr lang="nb-NO" sz="1200" dirty="0" err="1"/>
              <a:t>ikkje</a:t>
            </a:r>
            <a:r>
              <a:rPr lang="nb-NO" sz="1200" dirty="0"/>
              <a:t> er nok oksygen, får </a:t>
            </a:r>
            <a:r>
              <a:rPr lang="nb-NO" sz="1200" dirty="0" err="1"/>
              <a:t>ein</a:t>
            </a:r>
            <a:r>
              <a:rPr lang="nb-NO" sz="1200" dirty="0"/>
              <a:t> ei ufullstendig forbrenning. Da blir </a:t>
            </a:r>
            <a:r>
              <a:rPr lang="nb-NO" sz="1200" dirty="0" err="1"/>
              <a:t>berre</a:t>
            </a:r>
            <a:r>
              <a:rPr lang="nb-NO" sz="1200" dirty="0"/>
              <a:t> litt energi frigjeve, samt vatn og karbonmonoksid. Karbonmonoksid er </a:t>
            </a:r>
            <a:r>
              <a:rPr lang="nb-NO" sz="1200" dirty="0" err="1"/>
              <a:t>ein</a:t>
            </a:r>
            <a:r>
              <a:rPr lang="nb-NO" sz="1200" dirty="0"/>
              <a:t> luktfri og </a:t>
            </a:r>
            <a:r>
              <a:rPr lang="nb-NO" sz="1200" dirty="0" err="1"/>
              <a:t>usynleg</a:t>
            </a:r>
            <a:r>
              <a:rPr lang="nb-NO" sz="1200" dirty="0"/>
              <a:t> gass som er giftig å puste inn.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F519F00-B4DC-4A2F-A8F3-6452EC8BB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209107"/>
            <a:ext cx="1543050" cy="527403"/>
          </a:xfrm>
        </p:spPr>
        <p:txBody>
          <a:bodyPr/>
          <a:lstStyle/>
          <a:p>
            <a:fld id="{8BCDA449-1FD9-4B7A-9E85-B244E6DC9C56}" type="slidenum">
              <a:rPr lang="nb-NO" smtClean="0"/>
              <a:t>1</a:t>
            </a:fld>
            <a:endParaRPr lang="nb-NO" dirty="0"/>
          </a:p>
        </p:txBody>
      </p:sp>
      <p:pic>
        <p:nvPicPr>
          <p:cNvPr id="11" name="Bilde 10" descr="Et bilde som inneholder utendørs, våpen, røyk, missil&#10;&#10;Automatisk generert beskrivelse">
            <a:extLst>
              <a:ext uri="{FF2B5EF4-FFF2-40B4-BE49-F238E27FC236}">
                <a16:creationId xmlns:a16="http://schemas.microsoft.com/office/drawing/2014/main" id="{9DA57E8E-36DF-4ED9-B15C-C84F7E68F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65" y="1947270"/>
            <a:ext cx="6095999" cy="406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4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våpen&#10;&#10;Automatisk generert beskrivelse">
            <a:extLst>
              <a:ext uri="{FF2B5EF4-FFF2-40B4-BE49-F238E27FC236}">
                <a16:creationId xmlns:a16="http://schemas.microsoft.com/office/drawing/2014/main" id="{8F1AC5DB-1AA0-411D-A54E-A50DB0E4F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941" y="2146466"/>
            <a:ext cx="2994132" cy="216894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895E3E0-1D7D-456B-A906-3178AEB59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86208"/>
            <a:ext cx="5915025" cy="700894"/>
          </a:xfrm>
        </p:spPr>
        <p:txBody>
          <a:bodyPr/>
          <a:lstStyle/>
          <a:p>
            <a:pPr algn="ctr"/>
            <a:r>
              <a:rPr lang="nb-NO" dirty="0"/>
              <a:t>Lag </a:t>
            </a:r>
            <a:r>
              <a:rPr lang="nb-NO" dirty="0" err="1"/>
              <a:t>ein</a:t>
            </a:r>
            <a:r>
              <a:rPr lang="nb-NO" dirty="0"/>
              <a:t> utskytingsmekanisme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B00CBB7-15BD-4269-AEFA-51EEFFABF2EB}"/>
              </a:ext>
            </a:extLst>
          </p:cNvPr>
          <p:cNvSpPr/>
          <p:nvPr/>
        </p:nvSpPr>
        <p:spPr>
          <a:xfrm>
            <a:off x="357503" y="6665360"/>
            <a:ext cx="3559585" cy="26776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dirty="0">
                <a:solidFill>
                  <a:prstClr val="black"/>
                </a:solidFill>
                <a:latin typeface="Calibri" panose="020F0502020204030204"/>
              </a:rPr>
              <a:t>O</a:t>
            </a:r>
            <a:r>
              <a:rPr kumimoji="0" lang="nb-NO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ppgåver</a:t>
            </a: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Mål kor lang tid </a:t>
            </a:r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kula bruker på å nå bakken med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minst fem ulike </a:t>
            </a:r>
            <a:r>
              <a:rPr lang="nb-NO" sz="1200" dirty="0" err="1">
                <a:solidFill>
                  <a:prstClr val="black"/>
                </a:solidFill>
                <a:latin typeface="Calibri" panose="020F0502020204030204"/>
              </a:rPr>
              <a:t>vinklar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Plott alle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dei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målte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verdiane</a:t>
            </a:r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 i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Geogebra.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Finn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ein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matematisk modell med å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gjere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ein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regresjon for de målte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dataa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nb-NO" sz="12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Korleis kan de </a:t>
            </a:r>
            <a:r>
              <a:rPr lang="nb-NO" sz="1200" dirty="0" err="1">
                <a:solidFill>
                  <a:prstClr val="black"/>
                </a:solidFill>
                <a:latin typeface="Calibri" panose="020F0502020204030204"/>
              </a:rPr>
              <a:t>avgjere</a:t>
            </a:r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 kva for </a:t>
            </a:r>
            <a:r>
              <a:rPr lang="nb-NO" sz="1200" dirty="0" err="1">
                <a:solidFill>
                  <a:prstClr val="black"/>
                </a:solidFill>
                <a:latin typeface="Calibri" panose="020F0502020204030204"/>
              </a:rPr>
              <a:t>ein</a:t>
            </a:r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 modell som </a:t>
            </a:r>
            <a:r>
              <a:rPr lang="nb-NO" sz="1200" dirty="0" err="1">
                <a:solidFill>
                  <a:prstClr val="black"/>
                </a:solidFill>
                <a:latin typeface="Calibri" panose="020F0502020204030204"/>
              </a:rPr>
              <a:t>passar</a:t>
            </a:r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 best?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Kva tyder det når x-verdien er negativ?</a:t>
            </a: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D568FC18-5943-46E3-A2AF-B291E4606176}"/>
              </a:ext>
            </a:extLst>
          </p:cNvPr>
          <p:cNvSpPr txBox="1"/>
          <p:nvPr/>
        </p:nvSpPr>
        <p:spPr>
          <a:xfrm>
            <a:off x="357503" y="4395066"/>
            <a:ext cx="61143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Fase 3: 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Gjennomfør planen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dykkar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å lage utskytingsmekanismen, og lag programmet for å </a:t>
            </a:r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stille inn vinkelen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Fase 4: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Test om utskytingsmekanismen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verkar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som planlagt.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Fase 5: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Samanlikne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resultata med andre i klassen.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Fekk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nokon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andre </a:t>
            </a:r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større avstand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Kvifor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det?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Fase 6: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Gå attende til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dei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andre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fasane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å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gjere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dei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planlagte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forbetringane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Fase 7: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Gjennomfør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dei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siste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målingane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desse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skal de bruke til å plotte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ein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graf i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Geogebra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og lage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ein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matematisk modell, sjå </a:t>
            </a: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oppgåveboks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under.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Dokumentér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prosjektet med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eit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valfritt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produkt.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E47192F-8C47-454F-873A-0515B9CBF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495" y="6493360"/>
            <a:ext cx="2035780" cy="1567551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A30BA4C7-F049-4771-A749-57F02FF8A21F}"/>
              </a:ext>
            </a:extLst>
          </p:cNvPr>
          <p:cNvSpPr txBox="1"/>
          <p:nvPr/>
        </p:nvSpPr>
        <p:spPr>
          <a:xfrm>
            <a:off x="4252740" y="8125870"/>
            <a:ext cx="21285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dirty="0">
                <a:solidFill>
                  <a:prstClr val="black"/>
                </a:solidFill>
                <a:latin typeface="Calibri" panose="020F0502020204030204"/>
              </a:rPr>
              <a:t>Modellering </a:t>
            </a: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Passar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modellen bra med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målingane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dykkar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Kva kan gyldighetsområdet til modellen </a:t>
            </a:r>
            <a:r>
              <a:rPr lang="nb-NO" sz="1200">
                <a:solidFill>
                  <a:prstClr val="black"/>
                </a:solidFill>
                <a:latin typeface="Calibri" panose="020F0502020204030204"/>
              </a:rPr>
              <a:t>vere</a:t>
            </a:r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- </a:t>
            </a:r>
            <a:r>
              <a:rPr lang="nb-NO" sz="1200" dirty="0" err="1">
                <a:solidFill>
                  <a:prstClr val="black"/>
                </a:solidFill>
                <a:latin typeface="Calibri" panose="020F0502020204030204"/>
              </a:rPr>
              <a:t>kvifor</a:t>
            </a:r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6CDD0B3B-501B-408A-AC08-E9F2230BE099}"/>
              </a:ext>
            </a:extLst>
          </p:cNvPr>
          <p:cNvSpPr txBox="1"/>
          <p:nvPr/>
        </p:nvSpPr>
        <p:spPr>
          <a:xfrm>
            <a:off x="357503" y="985521"/>
            <a:ext cx="5909787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b="1" dirty="0" err="1"/>
              <a:t>Oppgåve</a:t>
            </a:r>
            <a:endParaRPr lang="nb-NO" sz="1200" b="1" dirty="0"/>
          </a:p>
          <a:p>
            <a:endParaRPr lang="nb-NO" sz="400" dirty="0"/>
          </a:p>
          <a:p>
            <a:r>
              <a:rPr lang="nb-NO" sz="1200" dirty="0"/>
              <a:t>Lag </a:t>
            </a:r>
            <a:r>
              <a:rPr lang="nb-NO" sz="1200" dirty="0" err="1"/>
              <a:t>ein</a:t>
            </a:r>
            <a:r>
              <a:rPr lang="nb-NO" sz="1200" dirty="0"/>
              <a:t> utskytingsmekanisme som skyt ei kule lengst </a:t>
            </a:r>
            <a:r>
              <a:rPr lang="nb-NO" sz="1200" dirty="0" err="1"/>
              <a:t>mogleg</a:t>
            </a:r>
            <a:r>
              <a:rPr lang="nb-NO" sz="1200" dirty="0"/>
              <a:t>. Han må bruke </a:t>
            </a:r>
            <a:r>
              <a:rPr lang="nb-NO" sz="1200" dirty="0" err="1"/>
              <a:t>ein</a:t>
            </a:r>
            <a:r>
              <a:rPr lang="nb-NO" sz="1200" dirty="0"/>
              <a:t> servo som kan stille inn vinkelen på utskytingen i den retninga de programmerer. Mål kor lang tid det tek før kula treff bakken for forskjellige </a:t>
            </a:r>
            <a:r>
              <a:rPr lang="nb-NO" sz="1200" dirty="0" err="1"/>
              <a:t>vinklar</a:t>
            </a:r>
            <a:r>
              <a:rPr lang="nb-NO" sz="1200" dirty="0"/>
              <a:t>, og lag </a:t>
            </a:r>
            <a:r>
              <a:rPr lang="nb-NO" sz="1200" dirty="0" err="1"/>
              <a:t>ein</a:t>
            </a:r>
            <a:r>
              <a:rPr lang="nb-NO" sz="1200" dirty="0"/>
              <a:t> matematisk modell for </a:t>
            </a:r>
            <a:r>
              <a:rPr lang="nb-NO" sz="1200" dirty="0" err="1"/>
              <a:t>samanhengen</a:t>
            </a:r>
            <a:r>
              <a:rPr lang="nb-NO" sz="1200" dirty="0"/>
              <a:t> mellom vinkel og tid.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565BD78-A200-4C9B-9246-C6B65A4842E4}"/>
              </a:ext>
            </a:extLst>
          </p:cNvPr>
          <p:cNvSpPr txBox="1"/>
          <p:nvPr/>
        </p:nvSpPr>
        <p:spPr>
          <a:xfrm>
            <a:off x="357503" y="2311137"/>
            <a:ext cx="300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Fase 1: 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Gjennomfør informasjonsinnhenting for å få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idéar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dersom de ønsker det.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0C6C2C2-644E-458E-8A74-C24B3FF849FA}"/>
              </a:ext>
            </a:extLst>
          </p:cNvPr>
          <p:cNvSpPr/>
          <p:nvPr/>
        </p:nvSpPr>
        <p:spPr>
          <a:xfrm>
            <a:off x="357503" y="2795972"/>
            <a:ext cx="36326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Fase 2: Idémyldre og planlegge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 er viktig at de er åpne for alle slags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idear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og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ikkje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er for kritiske, da kan nyttige framlegg bli kutta ut for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tidleg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Tenk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sjølv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først og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teikne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gjerne skisser.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Forklar ideen din for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dei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andre på gruppa.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Heile gruppa diskuterer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dei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ulike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ideane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og lager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ein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felles hypotese for bygging.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0A64511C-30E6-4F43-9999-2CC71B75C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900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2B349DD0DF7E4E8089C5D8EAF3A394" ma:contentTypeVersion="27" ma:contentTypeDescription="Opprett et nytt dokument." ma:contentTypeScope="" ma:versionID="e645ad07474aa427203028c883b379c2">
  <xsd:schema xmlns:xsd="http://www.w3.org/2001/XMLSchema" xmlns:xs="http://www.w3.org/2001/XMLSchema" xmlns:p="http://schemas.microsoft.com/office/2006/metadata/properties" xmlns:ns3="285d13ab-30c6-49f8-8756-d82b97344fc4" xmlns:ns4="e7edbe82-fed3-4e3f-9446-c6542b3d00d2" targetNamespace="http://schemas.microsoft.com/office/2006/metadata/properties" ma:root="true" ma:fieldsID="72272ba45de3da5dc7018043b44d9d3d" ns3:_="" ns4:_="">
    <xsd:import namespace="285d13ab-30c6-49f8-8756-d82b97344fc4"/>
    <xsd:import namespace="e7edbe82-fed3-4e3f-9446-c6542b3d00d2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Templates" minOccurs="0"/>
                <xsd:element ref="ns3:CultureName" minOccurs="0"/>
                <xsd:element ref="ns3:Self_Registration_Enabled0" minOccurs="0"/>
                <xsd:element ref="ns3:Has_Teacher_Only_SectionGroup" minOccurs="0"/>
                <xsd:element ref="ns3:Is_Collaboration_Space_Locked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5d13ab-30c6-49f8-8756-d82b97344fc4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2" nillable="true" ma:displayName="App Version" ma:internalName="AppVersion">
      <xsd:simpleType>
        <xsd:restriction base="dms:Text"/>
      </xsd:simpleType>
    </xsd:element>
    <xsd:element name="Teachers" ma:index="1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8" nillable="true" ma:displayName="Self_Registration_Enabled" ma:internalName="Self_Registration_Enabled">
      <xsd:simpleType>
        <xsd:restriction base="dms:Boolean"/>
      </xsd:simpleType>
    </xsd:element>
    <xsd:element name="MediaServiceMetadata" ma:index="2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5" nillable="true" ma:displayName="MediaServiceAutoTags" ma:description="" ma:internalName="MediaServiceAutoTags" ma:readOnly="true">
      <xsd:simpleType>
        <xsd:restriction base="dms:Text"/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7" nillable="true" ma:displayName="Culture Name" ma:internalName="CultureName">
      <xsd:simpleType>
        <xsd:restriction base="dms:Text"/>
      </xsd:simpleType>
    </xsd:element>
    <xsd:element name="Self_Registration_Enabled0" ma:index="28" nillable="true" ma:displayName="Self Registration Enabled" ma:internalName="Self_Registration_Enabled0">
      <xsd:simpleType>
        <xsd:restriction base="dms:Boolean"/>
      </xsd:simpleType>
    </xsd:element>
    <xsd:element name="Has_Teacher_Only_SectionGroup" ma:index="2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dbe82-fed3-4e3f-9446-c6542b3d00d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ash for deling av tips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285d13ab-30c6-49f8-8756-d82b97344fc4" xsi:nil="true"/>
    <Students xmlns="285d13ab-30c6-49f8-8756-d82b97344fc4">
      <UserInfo>
        <DisplayName/>
        <AccountId xsi:nil="true"/>
        <AccountType/>
      </UserInfo>
    </Students>
    <CultureName xmlns="285d13ab-30c6-49f8-8756-d82b97344fc4" xsi:nil="true"/>
    <Self_Registration_Enabled xmlns="285d13ab-30c6-49f8-8756-d82b97344fc4" xsi:nil="true"/>
    <FolderType xmlns="285d13ab-30c6-49f8-8756-d82b97344fc4" xsi:nil="true"/>
    <Student_Groups xmlns="285d13ab-30c6-49f8-8756-d82b97344fc4">
      <UserInfo>
        <DisplayName/>
        <AccountId xsi:nil="true"/>
        <AccountType/>
      </UserInfo>
    </Student_Groups>
    <Self_Registration_Enabled0 xmlns="285d13ab-30c6-49f8-8756-d82b97344fc4" xsi:nil="true"/>
    <Invited_Teachers xmlns="285d13ab-30c6-49f8-8756-d82b97344fc4" xsi:nil="true"/>
    <DefaultSectionNames xmlns="285d13ab-30c6-49f8-8756-d82b97344fc4" xsi:nil="true"/>
    <Is_Collaboration_Space_Locked xmlns="285d13ab-30c6-49f8-8756-d82b97344fc4" xsi:nil="true"/>
    <Templates xmlns="285d13ab-30c6-49f8-8756-d82b97344fc4" xsi:nil="true"/>
    <Has_Teacher_Only_SectionGroup xmlns="285d13ab-30c6-49f8-8756-d82b97344fc4" xsi:nil="true"/>
    <AppVersion xmlns="285d13ab-30c6-49f8-8756-d82b97344fc4" xsi:nil="true"/>
    <Invited_Students xmlns="285d13ab-30c6-49f8-8756-d82b97344fc4" xsi:nil="true"/>
    <Owner xmlns="285d13ab-30c6-49f8-8756-d82b97344fc4">
      <UserInfo>
        <DisplayName/>
        <AccountId xsi:nil="true"/>
        <AccountType/>
      </UserInfo>
    </Owner>
    <Teachers xmlns="285d13ab-30c6-49f8-8756-d82b97344fc4">
      <UserInfo>
        <DisplayName/>
        <AccountId xsi:nil="true"/>
        <AccountType/>
      </UserInfo>
    </Teachers>
  </documentManagement>
</p:properties>
</file>

<file path=customXml/itemProps1.xml><?xml version="1.0" encoding="utf-8"?>
<ds:datastoreItem xmlns:ds="http://schemas.openxmlformats.org/officeDocument/2006/customXml" ds:itemID="{AC4B04C6-7D93-4D91-BDB7-5AA5A84EB3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5d13ab-30c6-49f8-8756-d82b97344fc4"/>
    <ds:schemaRef ds:uri="e7edbe82-fed3-4e3f-9446-c6542b3d0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1F102E-35CA-4D54-AA7B-DE697C0D0C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0BA4E2-F0CF-4983-9E81-623E710CD51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285d13ab-30c6-49f8-8756-d82b97344fc4"/>
    <ds:schemaRef ds:uri="http://purl.org/dc/terms/"/>
    <ds:schemaRef ds:uri="http://schemas.openxmlformats.org/package/2006/metadata/core-properties"/>
    <ds:schemaRef ds:uri="e7edbe82-fed3-4e3f-9446-c6542b3d00d2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478429</TotalTime>
  <Words>554</Words>
  <Application>Microsoft Macintosh PowerPoint</Application>
  <PresentationFormat>A4 Paper (210x297 mm)</PresentationFormat>
  <Paragraphs>52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Opplegg 32 - Forbrenningsreaksjonar</vt:lpstr>
      <vt:lpstr>Lag ein utskytingsmekanisme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Førsteutkast til GAN Aschehoug-opplegg</dc:title>
  <dc:creator>Ellen Egeland Flø</dc:creator>
  <cp:lastModifiedBy>Simen Stafseng</cp:lastModifiedBy>
  <cp:revision>1505</cp:revision>
  <dcterms:created xsi:type="dcterms:W3CDTF">2018-11-04T16:46:19Z</dcterms:created>
  <dcterms:modified xsi:type="dcterms:W3CDTF">2021-11-10T11:41:15Z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0x0101000B2B349DD0DF7E4E8089C5D8EAF3A394</vt:lpwstr>
  </property>
</Properties>
</file>