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287" r:id="rId5"/>
    <p:sldId id="27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4B71A342-0A30-473D-807A-D93A2F6DD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85" y="5886516"/>
            <a:ext cx="2512612" cy="107683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6E73A4F-1C20-4751-BE98-EE20FD975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7" y="2415786"/>
            <a:ext cx="1553387" cy="15529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4F78FE3-9FEB-42C2-896D-71DC5C9F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7" y="176882"/>
            <a:ext cx="5460023" cy="1140337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1 - Innovasjonsmetoden</a:t>
            </a:r>
            <a:br>
              <a:rPr lang="nb-NO" dirty="0"/>
            </a:br>
            <a:r>
              <a:rPr lang="nb-NO" sz="1661" dirty="0"/>
              <a:t>- Korleis  løyse ei </a:t>
            </a:r>
            <a:r>
              <a:rPr lang="nb-NO" sz="1661" dirty="0" err="1"/>
              <a:t>oppgåve</a:t>
            </a:r>
            <a:r>
              <a:rPr lang="nb-NO" sz="1661" dirty="0"/>
              <a:t>?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236668C-B4C6-4DB4-94CA-0AAB45B3E9D8}"/>
              </a:ext>
            </a:extLst>
          </p:cNvPr>
          <p:cNvSpPr txBox="1">
            <a:spLocks/>
          </p:cNvSpPr>
          <p:nvPr/>
        </p:nvSpPr>
        <p:spPr>
          <a:xfrm>
            <a:off x="456246" y="1511227"/>
            <a:ext cx="3972705" cy="75540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84406" tIns="42203" rIns="84406" bIns="42203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Undersøke og finne informasjon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Leit etter informasjon om temaet.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Bruk ulike kjelder.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Finn ut kva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vanskelege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omgrep tyder.</a:t>
            </a:r>
          </a:p>
          <a:p>
            <a:pPr lvl="1"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Planlegge og idémyldre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Bruk den informasjonen du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fann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for å prøve å finne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løysingar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Finn flest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mogleg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løysingar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og vel den løysinga du trur er best.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Planlegg gjennomføringa.</a:t>
            </a:r>
          </a:p>
          <a:p>
            <a:pPr lvl="1"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Utføre</a:t>
            </a:r>
          </a:p>
          <a:p>
            <a:pPr lvl="1">
              <a:defRPr/>
            </a:pP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Teikne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, bygg eller lag modellen.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Lag første versjon av dataprogrammet (dersom det er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ein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del av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oppgåva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lvl="1"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Teste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Prøv ut det du laga i punkt 3.</a:t>
            </a:r>
          </a:p>
          <a:p>
            <a:pPr lvl="1">
              <a:defRPr/>
            </a:pP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Gjer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eventuelle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målingar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1"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Evaluere</a:t>
            </a:r>
          </a:p>
          <a:p>
            <a:pPr lvl="1">
              <a:defRPr/>
            </a:pP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Verkar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det du laga slik som du hadde tenkt?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Kva kan du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gjere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for at det skal verke betre?</a:t>
            </a:r>
          </a:p>
          <a:p>
            <a:pPr lvl="1"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 err="1">
                <a:solidFill>
                  <a:prstClr val="black"/>
                </a:solidFill>
                <a:latin typeface="Calibri" panose="020F0502020204030204"/>
              </a:rPr>
              <a:t>Forbetre</a:t>
            </a:r>
            <a:endParaRPr lang="nb-NO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Gjer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det du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fann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ut under punkt 6 som vil få det du laga til å verke betre.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Gå gjerne attende til punkt 1 – 6 flere gonger.</a:t>
            </a:r>
          </a:p>
          <a:p>
            <a:pPr lvl="1">
              <a:defRPr/>
            </a:pP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316528" indent="-316528" defTabSz="633055">
              <a:spcBef>
                <a:spcPts val="692"/>
              </a:spcBef>
              <a:buFont typeface="+mj-lt"/>
              <a:buAutoNum type="arabicPeriod"/>
              <a:defRPr/>
            </a:pPr>
            <a:r>
              <a:rPr lang="nb-NO" sz="1200" b="1" dirty="0">
                <a:solidFill>
                  <a:prstClr val="black"/>
                </a:solidFill>
                <a:latin typeface="Calibri" panose="020F0502020204030204"/>
              </a:rPr>
              <a:t>Dokumentere</a:t>
            </a:r>
          </a:p>
          <a:p>
            <a:pPr lvl="1">
              <a:defRPr/>
            </a:pP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Gjer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ein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ny test av det du har laga,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verkar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det nå?</a:t>
            </a:r>
          </a:p>
          <a:p>
            <a:pPr lvl="1">
              <a:defRPr/>
            </a:pP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Ta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eit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bilete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eller skriv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ein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 liten tekst om det du har laga og korleis det </a:t>
            </a:r>
            <a:r>
              <a:rPr lang="nb-NO" sz="1200" dirty="0" err="1">
                <a:solidFill>
                  <a:prstClr val="black"/>
                </a:solidFill>
                <a:latin typeface="Calibri" panose="020F0502020204030204"/>
              </a:rPr>
              <a:t>verkar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nn-NO" sz="12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04EB2E6-C9FA-4011-BEF5-58CEC2CB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6" name="Bilde 5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6D28086F-B6B3-49F7-BBB7-7CE6D1FE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73" y="1535416"/>
            <a:ext cx="1346239" cy="942367"/>
          </a:xfrm>
          <a:prstGeom prst="rect">
            <a:avLst/>
          </a:prstGeom>
        </p:spPr>
      </p:pic>
      <p:pic>
        <p:nvPicPr>
          <p:cNvPr id="10" name="Bilde 9" descr="Et bilde som inneholder bygningsmateriale, murstein&#10;&#10;Automatisk generert beskrivelse">
            <a:extLst>
              <a:ext uri="{FF2B5EF4-FFF2-40B4-BE49-F238E27FC236}">
                <a16:creationId xmlns:a16="http://schemas.microsoft.com/office/drawing/2014/main" id="{D0392755-8589-4DBD-B6A7-189A09442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73" y="3996451"/>
            <a:ext cx="1346239" cy="950883"/>
          </a:xfrm>
          <a:prstGeom prst="rect">
            <a:avLst/>
          </a:prstGeom>
        </p:spPr>
      </p:pic>
      <p:pic>
        <p:nvPicPr>
          <p:cNvPr id="12" name="Bilde 11" descr="Et bilde som inneholder tekst&#10;&#10;Automatisk generert beskrivelse">
            <a:extLst>
              <a:ext uri="{FF2B5EF4-FFF2-40B4-BE49-F238E27FC236}">
                <a16:creationId xmlns:a16="http://schemas.microsoft.com/office/drawing/2014/main" id="{12A85210-AE08-4005-9490-B13C27CA4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43" y="5059225"/>
            <a:ext cx="1345155" cy="896771"/>
          </a:xfrm>
          <a:prstGeom prst="rect">
            <a:avLst/>
          </a:prstGeom>
        </p:spPr>
      </p:pic>
      <p:pic>
        <p:nvPicPr>
          <p:cNvPr id="16" name="Bilde 15" descr="Et bilde som inneholder vegg, lampe&#10;&#10;Automatisk generert beskrivelse">
            <a:extLst>
              <a:ext uri="{FF2B5EF4-FFF2-40B4-BE49-F238E27FC236}">
                <a16:creationId xmlns:a16="http://schemas.microsoft.com/office/drawing/2014/main" id="{F1F64C43-8AA8-4D71-A6C0-11F8906B7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14" y="7056750"/>
            <a:ext cx="1420616" cy="947078"/>
          </a:xfrm>
          <a:prstGeom prst="rect">
            <a:avLst/>
          </a:prstGeom>
        </p:spPr>
      </p:pic>
      <p:pic>
        <p:nvPicPr>
          <p:cNvPr id="18" name="Bilde 17" descr="Et bilde som inneholder tekst, målestokk&#10;&#10;Automatisk generert beskrivelse">
            <a:extLst>
              <a:ext uri="{FF2B5EF4-FFF2-40B4-BE49-F238E27FC236}">
                <a16:creationId xmlns:a16="http://schemas.microsoft.com/office/drawing/2014/main" id="{FCB90266-B43E-46FF-8C2C-C7C06BD79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52" y="8109557"/>
            <a:ext cx="1973079" cy="9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øtte, servise&#10;&#10;Automatisk generert beskrivelse">
            <a:extLst>
              <a:ext uri="{FF2B5EF4-FFF2-40B4-BE49-F238E27FC236}">
                <a16:creationId xmlns:a16="http://schemas.microsoft.com/office/drawing/2014/main" id="{1009F1D0-DED1-4E2A-98A5-E3E1B6F0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71" y="6037066"/>
            <a:ext cx="3048000" cy="2286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AF2D634-0EC8-4916-9CDF-EAD3A362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58661"/>
            <a:ext cx="5915025" cy="814466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Demonstrer for standpunktet ditt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CA7AE-4F09-4A1D-83BB-617AE30D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4053544"/>
            <a:ext cx="5915025" cy="962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dirty="0"/>
              <a:t>Bruk innovasjonsmetoden for å lage </a:t>
            </a:r>
            <a:r>
              <a:rPr lang="nb-NO" sz="1200" dirty="0" err="1"/>
              <a:t>eit</a:t>
            </a:r>
            <a:r>
              <a:rPr lang="nb-NO" sz="1200" dirty="0"/>
              <a:t> produkt som kan </a:t>
            </a:r>
            <a:r>
              <a:rPr lang="nb-NO" sz="1200" dirty="0" err="1"/>
              <a:t>nyttast</a:t>
            </a:r>
            <a:r>
              <a:rPr lang="nb-NO" sz="1200" dirty="0"/>
              <a:t> for å </a:t>
            </a:r>
            <a:r>
              <a:rPr lang="nb-NO" sz="1200" dirty="0" err="1"/>
              <a:t>fremje</a:t>
            </a:r>
            <a:r>
              <a:rPr lang="nb-NO" sz="1200" dirty="0"/>
              <a:t> synet ditt  på ei viktig sak – det kan </a:t>
            </a:r>
            <a:r>
              <a:rPr lang="nb-NO" sz="1200" dirty="0" err="1"/>
              <a:t>vere</a:t>
            </a:r>
            <a:r>
              <a:rPr lang="nb-NO" sz="1200" dirty="0"/>
              <a:t> ei </a:t>
            </a:r>
            <a:r>
              <a:rPr lang="nb-NO" sz="1200" dirty="0" err="1"/>
              <a:t>teikning</a:t>
            </a:r>
            <a:r>
              <a:rPr lang="nb-NO" sz="1200" dirty="0"/>
              <a:t>, </a:t>
            </a:r>
            <a:r>
              <a:rPr lang="nb-NO" sz="1200" dirty="0" err="1"/>
              <a:t>ein</a:t>
            </a:r>
            <a:r>
              <a:rPr lang="nb-NO" sz="1200" dirty="0"/>
              <a:t> plakat eller </a:t>
            </a:r>
            <a:r>
              <a:rPr lang="nb-NO" sz="1200" dirty="0" err="1"/>
              <a:t>noko</a:t>
            </a:r>
            <a:r>
              <a:rPr lang="nb-NO" sz="1200" dirty="0"/>
              <a:t> heilt anna.</a:t>
            </a:r>
          </a:p>
          <a:p>
            <a:pPr marL="0" indent="0">
              <a:buNone/>
            </a:pPr>
            <a:endParaRPr lang="nb-NO" sz="400" dirty="0"/>
          </a:p>
          <a:p>
            <a:pPr marL="0" indent="0">
              <a:buNone/>
            </a:pPr>
            <a:r>
              <a:rPr lang="nb-NO" sz="1200" b="1" dirty="0"/>
              <a:t>Fase 1: Undersøke og finne informasjon</a:t>
            </a:r>
          </a:p>
          <a:p>
            <a:pPr marL="0" indent="0">
              <a:buNone/>
            </a:pPr>
            <a:endParaRPr lang="nb-NO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0173BF-8E47-482A-8B81-D80A46A9332E}"/>
              </a:ext>
            </a:extLst>
          </p:cNvPr>
          <p:cNvSpPr/>
          <p:nvPr/>
        </p:nvSpPr>
        <p:spPr>
          <a:xfrm>
            <a:off x="238445" y="5015296"/>
            <a:ext cx="1451905" cy="87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 for ei sak </a:t>
            </a:r>
            <a:r>
              <a:rPr lang="nb-NO" sz="1200" b="1" dirty="0" err="1"/>
              <a:t>støttar</a:t>
            </a:r>
            <a:r>
              <a:rPr lang="nb-NO" sz="1200" b="1" dirty="0"/>
              <a:t> du?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F42B60E-4AD9-49BD-84DA-1E20903C1E6B}"/>
              </a:ext>
            </a:extLst>
          </p:cNvPr>
          <p:cNvSpPr/>
          <p:nvPr/>
        </p:nvSpPr>
        <p:spPr>
          <a:xfrm>
            <a:off x="2498095" y="5051220"/>
            <a:ext cx="1451905" cy="87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Kvar  kan du finne ut </a:t>
            </a:r>
            <a:r>
              <a:rPr lang="nb-NO" sz="1200" b="1" dirty="0" err="1"/>
              <a:t>meir</a:t>
            </a:r>
            <a:r>
              <a:rPr lang="nb-NO" sz="1200" b="1" dirty="0"/>
              <a:t> om den?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E2F6124B-F606-4137-BD9F-54276379519F}"/>
              </a:ext>
            </a:extLst>
          </p:cNvPr>
          <p:cNvSpPr/>
          <p:nvPr/>
        </p:nvSpPr>
        <p:spPr>
          <a:xfrm>
            <a:off x="1860332" y="5314633"/>
            <a:ext cx="504496" cy="346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A5972C57-C8D8-452A-A57F-4031A00CC997}"/>
              </a:ext>
            </a:extLst>
          </p:cNvPr>
          <p:cNvSpPr/>
          <p:nvPr/>
        </p:nvSpPr>
        <p:spPr>
          <a:xfrm>
            <a:off x="4113585" y="5309377"/>
            <a:ext cx="504496" cy="346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9F2D2E19-6E58-44CF-8A11-C2A81B2298FB}"/>
              </a:ext>
            </a:extLst>
          </p:cNvPr>
          <p:cNvSpPr txBox="1">
            <a:spLocks/>
          </p:cNvSpPr>
          <p:nvPr/>
        </p:nvSpPr>
        <p:spPr>
          <a:xfrm>
            <a:off x="471483" y="6284190"/>
            <a:ext cx="3107288" cy="1394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2: Idémyldre og planlegge</a:t>
            </a:r>
          </a:p>
          <a:p>
            <a:pPr marL="0" indent="0">
              <a:buNone/>
            </a:pPr>
            <a:r>
              <a:rPr lang="nb-NO" sz="1200" dirty="0"/>
              <a:t>Kva er det som </a:t>
            </a:r>
            <a:r>
              <a:rPr lang="nb-NO" sz="1200" dirty="0" err="1"/>
              <a:t>gjer</a:t>
            </a:r>
            <a:r>
              <a:rPr lang="nb-NO" sz="1200" dirty="0"/>
              <a:t> at du </a:t>
            </a:r>
            <a:r>
              <a:rPr lang="nb-NO" sz="1200" dirty="0" err="1"/>
              <a:t>støttar</a:t>
            </a:r>
            <a:r>
              <a:rPr lang="nb-NO" sz="1200" dirty="0"/>
              <a:t> saka du </a:t>
            </a:r>
            <a:r>
              <a:rPr lang="nb-NO" sz="1200" dirty="0" err="1"/>
              <a:t>valde</a:t>
            </a:r>
            <a:r>
              <a:rPr lang="nb-NO" sz="1200" dirty="0"/>
              <a:t>?</a:t>
            </a:r>
          </a:p>
          <a:p>
            <a:pPr marL="0" indent="0">
              <a:buNone/>
            </a:pPr>
            <a:r>
              <a:rPr lang="nb-NO" sz="1200" dirty="0"/>
              <a:t>Korleis kan du lage </a:t>
            </a:r>
            <a:r>
              <a:rPr lang="nb-NO" sz="1200" dirty="0" err="1"/>
              <a:t>eit</a:t>
            </a:r>
            <a:r>
              <a:rPr lang="nb-NO" sz="1200" dirty="0"/>
              <a:t> produkt som overtyder andre?</a:t>
            </a:r>
          </a:p>
          <a:p>
            <a:pPr marL="0" indent="0">
              <a:buNone/>
            </a:pPr>
            <a:r>
              <a:rPr lang="nb-NO" sz="1200" dirty="0"/>
              <a:t>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verkemiddel</a:t>
            </a:r>
            <a:r>
              <a:rPr lang="nb-NO" sz="1200" dirty="0"/>
              <a:t> kan du bruke for å få fram standpunktet ditt?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35894CCA-1646-4CDD-95CC-4367879F427E}"/>
              </a:ext>
            </a:extLst>
          </p:cNvPr>
          <p:cNvSpPr txBox="1">
            <a:spLocks/>
          </p:cNvSpPr>
          <p:nvPr/>
        </p:nvSpPr>
        <p:spPr>
          <a:xfrm>
            <a:off x="471483" y="7952846"/>
            <a:ext cx="5915025" cy="172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3: </a:t>
            </a:r>
            <a:r>
              <a:rPr lang="nb-NO" sz="1200" dirty="0"/>
              <a:t>Lag ei skisse av produktet.</a:t>
            </a:r>
          </a:p>
          <a:p>
            <a:pPr marL="0" indent="0">
              <a:buNone/>
            </a:pPr>
            <a:r>
              <a:rPr lang="nb-NO" sz="1200" b="1" dirty="0"/>
              <a:t>Fase 4: </a:t>
            </a:r>
            <a:r>
              <a:rPr lang="nb-NO" sz="1200" dirty="0"/>
              <a:t>Spør andre om </a:t>
            </a:r>
            <a:r>
              <a:rPr lang="nb-NO" sz="1200" dirty="0" err="1"/>
              <a:t>dei</a:t>
            </a:r>
            <a:r>
              <a:rPr lang="nb-NO" sz="1200" dirty="0"/>
              <a:t> ser kva for ei sak du demonstrerer for.</a:t>
            </a:r>
          </a:p>
          <a:p>
            <a:pPr marL="0" indent="0">
              <a:buNone/>
            </a:pPr>
            <a:r>
              <a:rPr lang="nb-NO" sz="1200" b="1" dirty="0"/>
              <a:t>Fase 5: </a:t>
            </a:r>
            <a:r>
              <a:rPr lang="nb-NO" sz="1200" dirty="0"/>
              <a:t>Kan du </a:t>
            </a:r>
            <a:r>
              <a:rPr lang="nb-NO" sz="1200" dirty="0" err="1"/>
              <a:t>forbetre</a:t>
            </a:r>
            <a:r>
              <a:rPr lang="nb-NO" sz="1200" dirty="0"/>
              <a:t> produktet på </a:t>
            </a:r>
            <a:r>
              <a:rPr lang="nb-NO" sz="1200" dirty="0" err="1"/>
              <a:t>nokon</a:t>
            </a:r>
            <a:r>
              <a:rPr lang="nb-NO" sz="1200" dirty="0"/>
              <a:t> måte?</a:t>
            </a:r>
          </a:p>
          <a:p>
            <a:pPr marL="0" indent="0">
              <a:buNone/>
            </a:pPr>
            <a:r>
              <a:rPr lang="nb-NO" sz="1200" b="1" dirty="0"/>
              <a:t>Fase 6:</a:t>
            </a:r>
            <a:r>
              <a:rPr lang="nb-NO" sz="1200" dirty="0"/>
              <a:t> Lag produktet.</a:t>
            </a:r>
          </a:p>
          <a:p>
            <a:pPr marL="0" indent="0">
              <a:buNone/>
            </a:pPr>
            <a:r>
              <a:rPr lang="nb-NO" sz="1200" b="1" dirty="0"/>
              <a:t>Fase 7: </a:t>
            </a:r>
            <a:r>
              <a:rPr lang="nb-NO" sz="1200" dirty="0"/>
              <a:t>Skriv ei forklaring på </a:t>
            </a:r>
            <a:r>
              <a:rPr lang="nb-NO" sz="1200" dirty="0" err="1"/>
              <a:t>kvifor</a:t>
            </a:r>
            <a:r>
              <a:rPr lang="nb-NO" sz="1200" dirty="0"/>
              <a:t> du </a:t>
            </a:r>
            <a:r>
              <a:rPr lang="nb-NO" sz="1200" dirty="0" err="1"/>
              <a:t>valde</a:t>
            </a:r>
            <a:r>
              <a:rPr lang="nb-NO" sz="1200" dirty="0"/>
              <a:t> å demonstrere for akkurat den saka med hjelp av det produktet du gjorde.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4F0137-482A-41BC-9E5B-90445AF5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 descr="Et bilde som inneholder tekst, skilt, bås, bygning&#10;&#10;Automatisk generert beskrivelse">
            <a:extLst>
              <a:ext uri="{FF2B5EF4-FFF2-40B4-BE49-F238E27FC236}">
                <a16:creationId xmlns:a16="http://schemas.microsoft.com/office/drawing/2014/main" id="{5B3A451D-09D3-41D0-A23F-A8A683A3A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0" y="810007"/>
            <a:ext cx="4627039" cy="30874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71EEF6A3-A8ED-433D-B460-CAE8E74A96F5}"/>
              </a:ext>
            </a:extLst>
          </p:cNvPr>
          <p:cNvSpPr/>
          <p:nvPr/>
        </p:nvSpPr>
        <p:spPr>
          <a:xfrm>
            <a:off x="4729656" y="5051218"/>
            <a:ext cx="1813034" cy="87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 for </a:t>
            </a:r>
            <a:r>
              <a:rPr lang="nb-NO" sz="1200" b="1" dirty="0" err="1"/>
              <a:t>nokre</a:t>
            </a:r>
            <a:r>
              <a:rPr lang="nb-NO" sz="1200" b="1" dirty="0"/>
              <a:t> produkt kan brukast for å </a:t>
            </a:r>
            <a:r>
              <a:rPr lang="nb-NO" sz="1200" b="1"/>
              <a:t>vise standpunktet ditt?</a:t>
            </a:r>
            <a:endParaRPr lang="nb-NO" sz="1200" b="1" dirty="0"/>
          </a:p>
        </p:txBody>
      </p:sp>
    </p:spTree>
    <p:extLst>
      <p:ext uri="{BB962C8B-B14F-4D97-AF65-F5344CB8AC3E}">
        <p14:creationId xmlns:p14="http://schemas.microsoft.com/office/powerpoint/2010/main" val="360976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478807</TotalTime>
  <Words>367</Words>
  <Application>Microsoft Macintosh PowerPoint</Application>
  <PresentationFormat>A4 Paper (210x297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1 - Innovasjonsmetoden - Korleis  løyse ei oppgåve?</vt:lpstr>
      <vt:lpstr>Demonstrer for standpunktet ditt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1501</cp:revision>
  <dcterms:created xsi:type="dcterms:W3CDTF">2018-11-04T16:46:19Z</dcterms:created>
  <dcterms:modified xsi:type="dcterms:W3CDTF">2021-11-10T10:45:03Z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