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7"/>
  </p:notesMasterIdLst>
  <p:sldIdLst>
    <p:sldId id="293" r:id="rId5"/>
    <p:sldId id="311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n Egeland Flø" initials="EEF" lastIdx="1" clrIdx="0">
    <p:extLst>
      <p:ext uri="{19B8F6BF-5375-455C-9EA6-DF929625EA0E}">
        <p15:presenceInfo xmlns:p15="http://schemas.microsoft.com/office/powerpoint/2012/main" userId="Ellen Egeland Flø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0AE"/>
    <a:srgbClr val="74E392"/>
    <a:srgbClr val="008080"/>
    <a:srgbClr val="03AA74"/>
    <a:srgbClr val="5EAA80"/>
    <a:srgbClr val="ECF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18" autoAdjust="0"/>
    <p:restoredTop sz="94660"/>
  </p:normalViewPr>
  <p:slideViewPr>
    <p:cSldViewPr snapToGrid="0">
      <p:cViewPr varScale="1">
        <p:scale>
          <a:sx n="89" d="100"/>
          <a:sy n="89" d="100"/>
        </p:scale>
        <p:origin x="35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20AAA-71AC-4A1D-B3A0-288BC45B5EF0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68D05-0525-4061-82E5-5DFEF8E54F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93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603-7401-4A32-82F0-8813D1F68362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30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4717-8912-4BD0-901C-539D32409BB9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425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75A3-C966-421D-A058-9597AF80017B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27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A7A6-8F18-4A2B-AB95-01174CA087C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297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4C0-F006-477E-9969-BD308BDBF7E7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71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38D-0748-4DF6-9385-02C30FADB6B1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94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DFB6-812E-4855-8CBD-F502418EB257}" type="datetime1">
              <a:rPr lang="nb-NO" smtClean="0"/>
              <a:t>10.11.2021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94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ED0-2390-4A20-865F-D260A12F872E}" type="datetime1">
              <a:rPr lang="nb-NO" smtClean="0"/>
              <a:t>10.11.2021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84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C629-7052-4F6D-AB30-13A06FED4062}" type="datetime1">
              <a:rPr lang="nb-NO" smtClean="0"/>
              <a:t>10.11.2021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41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1E48-A005-48CA-BC11-8A1B79F79ED9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25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55CE-444A-462B-B545-D05FD5A80EA7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449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29CD-4287-478E-BC9B-33B488E248A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386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2650EB1F-E1FA-4FAF-8EA0-08E0F3A0C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50" y="5807391"/>
            <a:ext cx="5237163" cy="2747956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AEF3BFA2-3BBA-4AFA-9746-C4FBC509A36F}"/>
              </a:ext>
            </a:extLst>
          </p:cNvPr>
          <p:cNvSpPr/>
          <p:nvPr/>
        </p:nvSpPr>
        <p:spPr>
          <a:xfrm>
            <a:off x="1301750" y="5867400"/>
            <a:ext cx="490855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2304D65-2EA8-4226-813A-BD99D0C0B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270556"/>
            <a:ext cx="4925465" cy="599302"/>
          </a:xfrm>
        </p:spPr>
        <p:txBody>
          <a:bodyPr/>
          <a:lstStyle/>
          <a:p>
            <a:r>
              <a:rPr lang="nb-NO" dirty="0"/>
              <a:t>Opplegg 3 - Drivhuseffekten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39387D4-BCAA-432F-8D22-32C45EAED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39" y="990508"/>
            <a:ext cx="3520447" cy="3070913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FF280A42-26C8-43C0-B109-1DAEF2B2C89A}"/>
              </a:ext>
            </a:extLst>
          </p:cNvPr>
          <p:cNvSpPr txBox="1"/>
          <p:nvPr/>
        </p:nvSpPr>
        <p:spPr>
          <a:xfrm>
            <a:off x="471487" y="8421997"/>
            <a:ext cx="596005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Meir</a:t>
            </a:r>
            <a:r>
              <a:rPr lang="nb-NO" sz="1100" b="1" dirty="0"/>
              <a:t> om stråling og </a:t>
            </a:r>
            <a:r>
              <a:rPr lang="nb-NO" sz="1100" b="1" dirty="0" err="1"/>
              <a:t>bølgelengd</a:t>
            </a:r>
            <a:endParaRPr lang="nb-NO" sz="1100" b="1" dirty="0"/>
          </a:p>
          <a:p>
            <a:r>
              <a:rPr lang="nb-NO" sz="1100" dirty="0"/>
              <a:t>Strålinga </a:t>
            </a:r>
            <a:r>
              <a:rPr lang="nb-NO" sz="1100" dirty="0" err="1"/>
              <a:t>frå</a:t>
            </a:r>
            <a:r>
              <a:rPr lang="nb-NO" sz="1100" dirty="0"/>
              <a:t> sola er kortbølga, det vil </a:t>
            </a:r>
            <a:r>
              <a:rPr lang="nb-NO" sz="1100" dirty="0" err="1"/>
              <a:t>seie</a:t>
            </a:r>
            <a:r>
              <a:rPr lang="nb-NO" sz="1100" dirty="0"/>
              <a:t> at bølgelengda er liten, og fargen vi kan sjå er gul/kvit. Strålinga med lita </a:t>
            </a:r>
            <a:r>
              <a:rPr lang="nb-NO" sz="1100" dirty="0" err="1"/>
              <a:t>bølgelengd</a:t>
            </a:r>
            <a:r>
              <a:rPr lang="nb-NO" sz="1100" dirty="0"/>
              <a:t> er den som </a:t>
            </a:r>
            <a:r>
              <a:rPr lang="nb-NO" sz="1100" dirty="0" err="1"/>
              <a:t>inneheld</a:t>
            </a:r>
            <a:r>
              <a:rPr lang="nb-NO" sz="1100" dirty="0"/>
              <a:t> mest energi. Denne strålinga blir absorbert av jorda, og sendt ut att som </a:t>
            </a:r>
            <a:r>
              <a:rPr lang="nb-NO" sz="1100" dirty="0" err="1"/>
              <a:t>meir</a:t>
            </a:r>
            <a:r>
              <a:rPr lang="nb-NO" sz="1100" dirty="0"/>
              <a:t> langbølga varmestråling. Varmestråling blir og kalt infraraud stråling og er usynlig for menneske, </a:t>
            </a:r>
            <a:r>
              <a:rPr lang="nb-NO" sz="1100" dirty="0" err="1"/>
              <a:t>sidan</a:t>
            </a:r>
            <a:r>
              <a:rPr lang="nb-NO" sz="1100" dirty="0"/>
              <a:t> ho har større </a:t>
            </a:r>
            <a:r>
              <a:rPr lang="nb-NO" sz="1100" dirty="0" err="1"/>
              <a:t>bølgelengd</a:t>
            </a:r>
            <a:r>
              <a:rPr lang="nb-NO" sz="1100" dirty="0"/>
              <a:t> enn 800 </a:t>
            </a:r>
            <a:r>
              <a:rPr lang="nb-NO" sz="1100" dirty="0" err="1"/>
              <a:t>nm</a:t>
            </a:r>
            <a:r>
              <a:rPr lang="nb-NO" sz="1100" dirty="0"/>
              <a:t>. Menneske kan </a:t>
            </a:r>
            <a:r>
              <a:rPr lang="nb-NO" sz="1100" dirty="0" err="1"/>
              <a:t>berre</a:t>
            </a:r>
            <a:r>
              <a:rPr lang="nb-NO" sz="1100" dirty="0"/>
              <a:t> sjå lys med </a:t>
            </a:r>
            <a:r>
              <a:rPr lang="nb-NO" sz="1100" dirty="0" err="1"/>
              <a:t>bølgelengd</a:t>
            </a:r>
            <a:r>
              <a:rPr lang="nb-NO" sz="1100" dirty="0"/>
              <a:t> mellom 400 </a:t>
            </a:r>
            <a:r>
              <a:rPr lang="nb-NO" sz="1100" dirty="0" err="1"/>
              <a:t>nm</a:t>
            </a:r>
            <a:r>
              <a:rPr lang="nb-NO" sz="1100" dirty="0"/>
              <a:t> og 800 </a:t>
            </a:r>
            <a:r>
              <a:rPr lang="nb-NO" sz="1100" dirty="0" err="1"/>
              <a:t>nm</a:t>
            </a:r>
            <a:r>
              <a:rPr lang="nb-NO" sz="1100" dirty="0"/>
              <a:t>, der lys med </a:t>
            </a:r>
            <a:r>
              <a:rPr lang="nb-NO" sz="1100" dirty="0" err="1"/>
              <a:t>bølgelengd</a:t>
            </a:r>
            <a:r>
              <a:rPr lang="nb-NO" sz="1100" dirty="0"/>
              <a:t> på 400 </a:t>
            </a:r>
            <a:r>
              <a:rPr lang="nb-NO" sz="1100" dirty="0" err="1"/>
              <a:t>nm</a:t>
            </a:r>
            <a:r>
              <a:rPr lang="nb-NO" sz="1100" dirty="0"/>
              <a:t> svarer til </a:t>
            </a:r>
            <a:r>
              <a:rPr lang="nb-NO" sz="1100" dirty="0" err="1"/>
              <a:t>ein</a:t>
            </a:r>
            <a:r>
              <a:rPr lang="nb-NO" sz="1100" dirty="0"/>
              <a:t> lillafarge, og lys med </a:t>
            </a:r>
            <a:r>
              <a:rPr lang="nb-NO" sz="1100" dirty="0" err="1"/>
              <a:t>bølgelengd</a:t>
            </a:r>
            <a:r>
              <a:rPr lang="nb-NO" sz="1100" dirty="0"/>
              <a:t> 800 </a:t>
            </a:r>
            <a:r>
              <a:rPr lang="nb-NO" sz="1100" dirty="0" err="1"/>
              <a:t>nm</a:t>
            </a:r>
            <a:r>
              <a:rPr lang="nb-NO" sz="1100" dirty="0"/>
              <a:t> svarer til </a:t>
            </a:r>
            <a:r>
              <a:rPr lang="nb-NO" sz="1100" dirty="0" err="1"/>
              <a:t>raud</a:t>
            </a:r>
            <a:r>
              <a:rPr lang="nb-NO" sz="1100" dirty="0"/>
              <a:t> farge.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42E6E7A-924C-48A1-8B9F-60EE4384FBFC}"/>
              </a:ext>
            </a:extLst>
          </p:cNvPr>
          <p:cNvSpPr txBox="1"/>
          <p:nvPr/>
        </p:nvSpPr>
        <p:spPr>
          <a:xfrm>
            <a:off x="4218535" y="990508"/>
            <a:ext cx="221300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Drivhuseffekten </a:t>
            </a:r>
            <a:r>
              <a:rPr lang="nb-NO" sz="1100" dirty="0" err="1"/>
              <a:t>gjer</a:t>
            </a:r>
            <a:r>
              <a:rPr lang="nb-NO" sz="1100" dirty="0"/>
              <a:t> at gjennomsnittstemperaturen på jordkloden er omtrent 15</a:t>
            </a:r>
            <a:r>
              <a:rPr lang="nb-NO" sz="1100" dirty="0">
                <a:sym typeface="Symbol" panose="05050102010706020507" pitchFamily="18" charset="2"/>
              </a:rPr>
              <a:t>C i staden for -18C, som han ville ha </a:t>
            </a:r>
            <a:r>
              <a:rPr lang="nb-NO" sz="1100" dirty="0" err="1">
                <a:sym typeface="Symbol" panose="05050102010706020507" pitchFamily="18" charset="2"/>
              </a:rPr>
              <a:t>vore</a:t>
            </a:r>
            <a:r>
              <a:rPr lang="nb-NO" sz="1100" dirty="0">
                <a:sym typeface="Symbol" panose="05050102010706020507" pitchFamily="18" charset="2"/>
              </a:rPr>
              <a:t> </a:t>
            </a:r>
            <a:r>
              <a:rPr lang="nb-NO" sz="1100" dirty="0" err="1">
                <a:sym typeface="Symbol" panose="05050102010706020507" pitchFamily="18" charset="2"/>
              </a:rPr>
              <a:t>utan</a:t>
            </a:r>
            <a:r>
              <a:rPr lang="nb-NO" sz="1100" dirty="0">
                <a:sym typeface="Symbol" panose="05050102010706020507" pitchFamily="18" charset="2"/>
              </a:rPr>
              <a:t> </a:t>
            </a:r>
            <a:r>
              <a:rPr lang="nb-NO" sz="1100" dirty="0" err="1">
                <a:sym typeface="Symbol" panose="05050102010706020507" pitchFamily="18" charset="2"/>
              </a:rPr>
              <a:t>nokon</a:t>
            </a:r>
            <a:r>
              <a:rPr lang="nb-NO" sz="1100" dirty="0">
                <a:sym typeface="Symbol" panose="05050102010706020507" pitchFamily="18" charset="2"/>
              </a:rPr>
              <a:t> drivhuseffekt.</a:t>
            </a:r>
          </a:p>
          <a:p>
            <a:endParaRPr lang="nb-NO" sz="400" dirty="0">
              <a:sym typeface="Symbol" panose="05050102010706020507" pitchFamily="18" charset="2"/>
            </a:endParaRPr>
          </a:p>
          <a:p>
            <a:r>
              <a:rPr lang="nb-NO" sz="1100" dirty="0">
                <a:sym typeface="Symbol" panose="05050102010706020507" pitchFamily="18" charset="2"/>
              </a:rPr>
              <a:t>Det blir sendt ut stråling med </a:t>
            </a:r>
            <a:r>
              <a:rPr lang="nb-NO" sz="1100" dirty="0" err="1">
                <a:sym typeface="Symbol" panose="05050102010706020507" pitchFamily="18" charset="2"/>
              </a:rPr>
              <a:t>mykje</a:t>
            </a:r>
            <a:r>
              <a:rPr lang="nb-NO" sz="1100" dirty="0">
                <a:sym typeface="Symbol" panose="05050102010706020507" pitchFamily="18" charset="2"/>
              </a:rPr>
              <a:t> energi </a:t>
            </a:r>
            <a:r>
              <a:rPr lang="nb-NO" sz="1100" dirty="0" err="1">
                <a:sym typeface="Symbol" panose="05050102010706020507" pitchFamily="18" charset="2"/>
              </a:rPr>
              <a:t>frå</a:t>
            </a:r>
            <a:r>
              <a:rPr lang="nb-NO" sz="1100" dirty="0">
                <a:sym typeface="Symbol" panose="05050102010706020507" pitchFamily="18" charset="2"/>
              </a:rPr>
              <a:t> sola, og denne treff jorda sin atmosfære. </a:t>
            </a:r>
            <a:r>
              <a:rPr lang="nb-NO" sz="1100" dirty="0" err="1">
                <a:sym typeface="Symbol" panose="05050102010706020507" pitchFamily="18" charset="2"/>
              </a:rPr>
              <a:t>Ein</a:t>
            </a:r>
            <a:r>
              <a:rPr lang="nb-NO" sz="1100" dirty="0">
                <a:sym typeface="Symbol" panose="05050102010706020507" pitchFamily="18" charset="2"/>
              </a:rPr>
              <a:t> mindre del av denne strålinga forsvinn </a:t>
            </a:r>
            <a:r>
              <a:rPr lang="nb-NO" sz="1100" dirty="0" err="1">
                <a:sym typeface="Symbol" panose="05050102010706020507" pitchFamily="18" charset="2"/>
              </a:rPr>
              <a:t>berre</a:t>
            </a:r>
            <a:r>
              <a:rPr lang="nb-NO" sz="1100" dirty="0">
                <a:sym typeface="Symbol" panose="05050102010706020507" pitchFamily="18" charset="2"/>
              </a:rPr>
              <a:t> ut i </a:t>
            </a:r>
            <a:r>
              <a:rPr lang="nb-NO" sz="1100" dirty="0" err="1">
                <a:sym typeface="Symbol" panose="05050102010706020507" pitchFamily="18" charset="2"/>
              </a:rPr>
              <a:t>verdsrommet</a:t>
            </a:r>
            <a:r>
              <a:rPr lang="nb-NO" sz="1100" dirty="0">
                <a:sym typeface="Symbol" panose="05050102010706020507" pitchFamily="18" charset="2"/>
              </a:rPr>
              <a:t>, for atmosfæren og skyene </a:t>
            </a:r>
            <a:r>
              <a:rPr lang="nb-NO" sz="1100" dirty="0" err="1">
                <a:sym typeface="Symbol" panose="05050102010706020507" pitchFamily="18" charset="2"/>
              </a:rPr>
              <a:t>verkar</a:t>
            </a:r>
            <a:r>
              <a:rPr lang="nb-NO" sz="1100" dirty="0">
                <a:sym typeface="Symbol" panose="05050102010706020507" pitchFamily="18" charset="2"/>
              </a:rPr>
              <a:t> som </a:t>
            </a:r>
            <a:r>
              <a:rPr lang="nb-NO" sz="1100" dirty="0" err="1">
                <a:sym typeface="Symbol" panose="05050102010706020507" pitchFamily="18" charset="2"/>
              </a:rPr>
              <a:t>ein</a:t>
            </a:r>
            <a:r>
              <a:rPr lang="nb-NO" sz="1100" dirty="0">
                <a:sym typeface="Symbol" panose="05050102010706020507" pitchFamily="18" charset="2"/>
              </a:rPr>
              <a:t> </a:t>
            </a:r>
            <a:r>
              <a:rPr lang="nb-NO" sz="1100" dirty="0" err="1">
                <a:sym typeface="Symbol" panose="05050102010706020507" pitchFamily="18" charset="2"/>
              </a:rPr>
              <a:t>spegel</a:t>
            </a:r>
            <a:r>
              <a:rPr lang="nb-NO" sz="1100" dirty="0">
                <a:sym typeface="Symbol" panose="05050102010706020507" pitchFamily="18" charset="2"/>
              </a:rPr>
              <a:t> og reflekterer </a:t>
            </a:r>
            <a:r>
              <a:rPr lang="nb-NO" sz="1100" dirty="0" err="1">
                <a:sym typeface="Symbol" panose="05050102010706020507" pitchFamily="18" charset="2"/>
              </a:rPr>
              <a:t>ein</a:t>
            </a:r>
            <a:r>
              <a:rPr lang="nb-NO" sz="1100" dirty="0">
                <a:sym typeface="Symbol" panose="05050102010706020507" pitchFamily="18" charset="2"/>
              </a:rPr>
              <a:t> del av strålinga bort. Men mesteparten av denne strålinga blir absorbert (teken opp) av atmosfæren og bakken. Da har jordkloden </a:t>
            </a:r>
            <a:r>
              <a:rPr lang="nb-NO" sz="1100" dirty="0" err="1">
                <a:sym typeface="Symbol" panose="05050102010706020507" pitchFamily="18" charset="2"/>
              </a:rPr>
              <a:t>motteke</a:t>
            </a:r>
            <a:r>
              <a:rPr lang="nb-NO" sz="1100" dirty="0">
                <a:sym typeface="Symbol" panose="05050102010706020507" pitchFamily="18" charset="2"/>
              </a:rPr>
              <a:t> energi.</a:t>
            </a:r>
          </a:p>
          <a:p>
            <a:endParaRPr lang="nb-NO" sz="400" dirty="0">
              <a:sym typeface="Symbol" panose="05050102010706020507" pitchFamily="18" charset="2"/>
            </a:endParaRPr>
          </a:p>
          <a:p>
            <a:r>
              <a:rPr lang="nb-NO" sz="1100" dirty="0">
                <a:sym typeface="Symbol" panose="05050102010706020507" pitchFamily="18" charset="2"/>
              </a:rPr>
              <a:t>Jordkloden sender og ut si eiga stråling, varmestråling. Det er fordi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46D640A-7F97-41FC-BF7D-2AD8AF850730}"/>
              </a:ext>
            </a:extLst>
          </p:cNvPr>
          <p:cNvSpPr txBox="1"/>
          <p:nvPr/>
        </p:nvSpPr>
        <p:spPr>
          <a:xfrm>
            <a:off x="471487" y="4174280"/>
            <a:ext cx="596005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sym typeface="Symbol" panose="05050102010706020507" pitchFamily="18" charset="2"/>
              </a:rPr>
              <a:t>jordkloden har </a:t>
            </a:r>
            <a:r>
              <a:rPr lang="nb-NO" sz="1100" dirty="0" err="1">
                <a:sym typeface="Symbol" panose="05050102010706020507" pitchFamily="18" charset="2"/>
              </a:rPr>
              <a:t>ein</a:t>
            </a:r>
            <a:r>
              <a:rPr lang="nb-NO" sz="1100" dirty="0">
                <a:sym typeface="Symbol" panose="05050102010706020507" pitchFamily="18" charset="2"/>
              </a:rPr>
              <a:t> </a:t>
            </a:r>
            <a:r>
              <a:rPr lang="nb-NO" sz="1100" dirty="0" err="1">
                <a:sym typeface="Symbol" panose="05050102010706020507" pitchFamily="18" charset="2"/>
              </a:rPr>
              <a:t>høgare</a:t>
            </a:r>
            <a:r>
              <a:rPr lang="nb-NO" sz="1100" dirty="0">
                <a:sym typeface="Symbol" panose="05050102010706020507" pitchFamily="18" charset="2"/>
              </a:rPr>
              <a:t> temperatur enn </a:t>
            </a:r>
            <a:r>
              <a:rPr lang="nb-NO" sz="1100" dirty="0" err="1">
                <a:sym typeface="Symbol" panose="05050102010706020507" pitchFamily="18" charset="2"/>
              </a:rPr>
              <a:t>verdsrommet</a:t>
            </a:r>
            <a:r>
              <a:rPr lang="nb-NO" sz="1100" dirty="0">
                <a:sym typeface="Symbol" panose="05050102010706020507" pitchFamily="18" charset="2"/>
              </a:rPr>
              <a:t>. </a:t>
            </a:r>
            <a:r>
              <a:rPr lang="nb-NO" sz="1100" dirty="0" err="1">
                <a:sym typeface="Symbol" panose="05050102010706020507" pitchFamily="18" charset="2"/>
              </a:rPr>
              <a:t>Verdsrommet</a:t>
            </a:r>
            <a:r>
              <a:rPr lang="nb-NO" sz="1100" dirty="0">
                <a:sym typeface="Symbol" panose="05050102010706020507" pitchFamily="18" charset="2"/>
              </a:rPr>
              <a:t> har </a:t>
            </a:r>
            <a:r>
              <a:rPr lang="nb-NO" sz="1100" dirty="0" err="1">
                <a:sym typeface="Symbol" panose="05050102010706020507" pitchFamily="18" charset="2"/>
              </a:rPr>
              <a:t>ein</a:t>
            </a:r>
            <a:r>
              <a:rPr lang="nb-NO" sz="1100" dirty="0">
                <a:sym typeface="Symbol" panose="05050102010706020507" pitchFamily="18" charset="2"/>
              </a:rPr>
              <a:t> temperatur på om</a:t>
            </a:r>
          </a:p>
          <a:p>
            <a:r>
              <a:rPr lang="nb-NO" sz="1100" dirty="0">
                <a:sym typeface="Symbol" panose="05050102010706020507" pitchFamily="18" charset="2"/>
              </a:rPr>
              <a:t>lag -270C.</a:t>
            </a:r>
          </a:p>
          <a:p>
            <a:endParaRPr lang="nb-NO" sz="400" dirty="0">
              <a:sym typeface="Symbol" panose="05050102010706020507" pitchFamily="18" charset="2"/>
            </a:endParaRPr>
          </a:p>
          <a:p>
            <a:r>
              <a:rPr lang="nb-NO" sz="1100" dirty="0">
                <a:sym typeface="Symbol" panose="05050102010706020507" pitchFamily="18" charset="2"/>
              </a:rPr>
              <a:t>Varmestrålinga som jorda sender ut att, vert i stor grad teken opp av </a:t>
            </a:r>
            <a:r>
              <a:rPr lang="nb-NO" sz="1100" dirty="0" err="1">
                <a:sym typeface="Symbol" panose="05050102010706020507" pitchFamily="18" charset="2"/>
              </a:rPr>
              <a:t>drivhusgassane</a:t>
            </a:r>
            <a:r>
              <a:rPr lang="nb-NO" sz="1100" dirty="0">
                <a:sym typeface="Symbol" panose="05050102010706020507" pitchFamily="18" charset="2"/>
              </a:rPr>
              <a:t> i atmosfæren. </a:t>
            </a:r>
            <a:r>
              <a:rPr lang="nb-NO" sz="1100" dirty="0" err="1">
                <a:sym typeface="Symbol" panose="05050102010706020507" pitchFamily="18" charset="2"/>
              </a:rPr>
              <a:t>Mengda</a:t>
            </a:r>
            <a:r>
              <a:rPr lang="nb-NO" sz="1100" dirty="0">
                <a:sym typeface="Symbol" panose="05050102010706020507" pitchFamily="18" charset="2"/>
              </a:rPr>
              <a:t> av varmeenergi som blir teken opp i atmosfæren, blir større når det blir </a:t>
            </a:r>
            <a:r>
              <a:rPr lang="nb-NO" sz="1100" dirty="0" err="1">
                <a:sym typeface="Symbol" panose="05050102010706020507" pitchFamily="18" charset="2"/>
              </a:rPr>
              <a:t>meir</a:t>
            </a:r>
            <a:r>
              <a:rPr lang="nb-NO" sz="1100" dirty="0">
                <a:sym typeface="Symbol" panose="05050102010706020507" pitchFamily="18" charset="2"/>
              </a:rPr>
              <a:t> av </a:t>
            </a:r>
            <a:r>
              <a:rPr lang="nb-NO" sz="1100" dirty="0" err="1">
                <a:sym typeface="Symbol" panose="05050102010706020507" pitchFamily="18" charset="2"/>
              </a:rPr>
              <a:t>drivhusgassane</a:t>
            </a:r>
            <a:r>
              <a:rPr lang="nb-NO" sz="1100" dirty="0">
                <a:sym typeface="Symbol" panose="05050102010706020507" pitchFamily="18" charset="2"/>
              </a:rPr>
              <a:t> (</a:t>
            </a:r>
            <a:r>
              <a:rPr lang="nb-NO" sz="1100" dirty="0" err="1">
                <a:sym typeface="Symbol" panose="05050102010706020507" pitchFamily="18" charset="2"/>
              </a:rPr>
              <a:t>klimagassane</a:t>
            </a:r>
            <a:r>
              <a:rPr lang="nb-NO" sz="1100" dirty="0">
                <a:sym typeface="Symbol" panose="05050102010706020507" pitchFamily="18" charset="2"/>
              </a:rPr>
              <a:t>). Da vil gjennomsnittstemperaturen på jordkloden </a:t>
            </a:r>
            <a:r>
              <a:rPr lang="nb-NO" sz="1100" dirty="0" err="1">
                <a:sym typeface="Symbol" panose="05050102010706020507" pitchFamily="18" charset="2"/>
              </a:rPr>
              <a:t>auke</a:t>
            </a:r>
            <a:r>
              <a:rPr lang="nb-NO" sz="1100" dirty="0">
                <a:sym typeface="Symbol" panose="05050102010706020507" pitchFamily="18" charset="2"/>
              </a:rPr>
              <a:t>, slik at han blir </a:t>
            </a:r>
            <a:r>
              <a:rPr lang="nb-NO" sz="1100" dirty="0" err="1">
                <a:sym typeface="Symbol" panose="05050102010706020507" pitchFamily="18" charset="2"/>
              </a:rPr>
              <a:t>høgare</a:t>
            </a:r>
            <a:r>
              <a:rPr lang="nb-NO" sz="1100" dirty="0">
                <a:sym typeface="Symbol" panose="05050102010706020507" pitchFamily="18" charset="2"/>
              </a:rPr>
              <a:t> enn </a:t>
            </a:r>
            <a:r>
              <a:rPr lang="nb-NO" sz="1100" dirty="0"/>
              <a:t>15</a:t>
            </a:r>
            <a:r>
              <a:rPr lang="nb-NO" sz="1100" dirty="0">
                <a:sym typeface="Symbol" panose="05050102010706020507" pitchFamily="18" charset="2"/>
              </a:rPr>
              <a:t>C. Dersom gjennomsnittstemperaturen stig med over 2C, vil det få store </a:t>
            </a:r>
            <a:r>
              <a:rPr lang="nb-NO" sz="1100" dirty="0" err="1">
                <a:sym typeface="Symbol" panose="05050102010706020507" pitchFamily="18" charset="2"/>
              </a:rPr>
              <a:t>konsekvensar</a:t>
            </a:r>
            <a:r>
              <a:rPr lang="nb-NO" sz="1100" dirty="0">
                <a:sym typeface="Symbol" panose="05050102010706020507" pitchFamily="18" charset="2"/>
              </a:rPr>
              <a:t> for livet på jorda. Store landområde vil bli </a:t>
            </a:r>
            <a:r>
              <a:rPr lang="nb-NO" sz="1100" dirty="0" err="1">
                <a:sym typeface="Symbol" panose="05050102010706020507" pitchFamily="18" charset="2"/>
              </a:rPr>
              <a:t>liggande</a:t>
            </a:r>
            <a:r>
              <a:rPr lang="nb-NO" sz="1100" dirty="0">
                <a:sym typeface="Symbol" panose="05050102010706020507" pitchFamily="18" charset="2"/>
              </a:rPr>
              <a:t> under vatn, det vil bli </a:t>
            </a:r>
            <a:r>
              <a:rPr lang="nb-NO" sz="1100" dirty="0" err="1">
                <a:sym typeface="Symbol" panose="05050102010706020507" pitchFamily="18" charset="2"/>
              </a:rPr>
              <a:t>meir</a:t>
            </a:r>
            <a:r>
              <a:rPr lang="nb-NO" sz="1100" dirty="0">
                <a:sym typeface="Symbol" panose="05050102010706020507" pitchFamily="18" charset="2"/>
              </a:rPr>
              <a:t> </a:t>
            </a:r>
            <a:r>
              <a:rPr lang="nb-NO" sz="1100" dirty="0" err="1">
                <a:sym typeface="Symbol" panose="05050102010706020507" pitchFamily="18" charset="2"/>
              </a:rPr>
              <a:t>ekstremver</a:t>
            </a:r>
            <a:r>
              <a:rPr lang="nb-NO" sz="1100" dirty="0">
                <a:sym typeface="Symbol" panose="05050102010706020507" pitchFamily="18" charset="2"/>
              </a:rPr>
              <a:t>; som kraftige </a:t>
            </a:r>
            <a:r>
              <a:rPr lang="nb-NO" sz="1100" dirty="0" err="1">
                <a:sym typeface="Symbol" panose="05050102010706020507" pitchFamily="18" charset="2"/>
              </a:rPr>
              <a:t>stormar</a:t>
            </a:r>
            <a:r>
              <a:rPr lang="nb-NO" sz="1100" dirty="0">
                <a:sym typeface="Symbol" panose="05050102010706020507" pitchFamily="18" charset="2"/>
              </a:rPr>
              <a:t> og </a:t>
            </a:r>
            <a:r>
              <a:rPr lang="nb-NO" sz="1100" dirty="0" err="1">
                <a:sym typeface="Symbol" panose="05050102010706020507" pitchFamily="18" charset="2"/>
              </a:rPr>
              <a:t>uver</a:t>
            </a:r>
            <a:r>
              <a:rPr lang="nb-NO" sz="1100" dirty="0">
                <a:sym typeface="Symbol" panose="05050102010706020507" pitchFamily="18" charset="2"/>
              </a:rPr>
              <a:t>, og langvarig tørke som kan føre til stor fare for </a:t>
            </a:r>
            <a:r>
              <a:rPr lang="nb-NO" sz="1100" dirty="0" err="1">
                <a:sym typeface="Symbol" panose="05050102010706020507" pitchFamily="18" charset="2"/>
              </a:rPr>
              <a:t>skogbrannar</a:t>
            </a:r>
            <a:r>
              <a:rPr lang="nb-NO" sz="1100" dirty="0">
                <a:sym typeface="Symbol" panose="05050102010706020507" pitchFamily="18" charset="2"/>
              </a:rPr>
              <a:t>. Dette vil verke på både menneske og dyre- og plantelivet på jordkloden.</a:t>
            </a:r>
          </a:p>
          <a:p>
            <a:endParaRPr lang="nb-NO" sz="400" dirty="0">
              <a:sym typeface="Symbol" panose="05050102010706020507" pitchFamily="18" charset="2"/>
            </a:endParaRPr>
          </a:p>
          <a:p>
            <a:r>
              <a:rPr lang="nb-NO" sz="1100" dirty="0">
                <a:sym typeface="Symbol" panose="05050102010706020507" pitchFamily="18" charset="2"/>
              </a:rPr>
              <a:t>Dei </a:t>
            </a:r>
            <a:r>
              <a:rPr lang="nb-NO" sz="1100" dirty="0" err="1">
                <a:sym typeface="Symbol" panose="05050102010706020507" pitchFamily="18" charset="2"/>
              </a:rPr>
              <a:t>vanlegaste</a:t>
            </a:r>
            <a:r>
              <a:rPr lang="nb-NO" sz="1100" dirty="0">
                <a:sym typeface="Symbol" panose="05050102010706020507" pitchFamily="18" charset="2"/>
              </a:rPr>
              <a:t> </a:t>
            </a:r>
            <a:r>
              <a:rPr lang="nb-NO" sz="1100" dirty="0" err="1">
                <a:sym typeface="Symbol" panose="05050102010706020507" pitchFamily="18" charset="2"/>
              </a:rPr>
              <a:t>drivhusgassane</a:t>
            </a:r>
            <a:r>
              <a:rPr lang="nb-NO" sz="1100" dirty="0">
                <a:sym typeface="Symbol" panose="05050102010706020507" pitchFamily="18" charset="2"/>
              </a:rPr>
              <a:t> er vassdamp (H</a:t>
            </a:r>
            <a:r>
              <a:rPr lang="nb-NO" sz="1100" baseline="-25000" dirty="0">
                <a:sym typeface="Symbol" panose="05050102010706020507" pitchFamily="18" charset="2"/>
              </a:rPr>
              <a:t>2</a:t>
            </a:r>
            <a:r>
              <a:rPr lang="nb-NO" sz="1100" dirty="0">
                <a:sym typeface="Symbol" panose="05050102010706020507" pitchFamily="18" charset="2"/>
              </a:rPr>
              <a:t>O), karbondioksid (CO</a:t>
            </a:r>
            <a:r>
              <a:rPr lang="nb-NO" sz="1100" baseline="-25000" dirty="0">
                <a:sym typeface="Symbol" panose="05050102010706020507" pitchFamily="18" charset="2"/>
              </a:rPr>
              <a:t>2</a:t>
            </a:r>
            <a:r>
              <a:rPr lang="nb-NO" sz="1100" dirty="0">
                <a:sym typeface="Symbol" panose="05050102010706020507" pitchFamily="18" charset="2"/>
              </a:rPr>
              <a:t>), metan (CH</a:t>
            </a:r>
            <a:r>
              <a:rPr lang="nb-NO" sz="1100" baseline="-25000" dirty="0">
                <a:sym typeface="Symbol" panose="05050102010706020507" pitchFamily="18" charset="2"/>
              </a:rPr>
              <a:t>4</a:t>
            </a:r>
            <a:r>
              <a:rPr lang="nb-NO" sz="1100" dirty="0">
                <a:sym typeface="Symbol" panose="05050102010706020507" pitchFamily="18" charset="2"/>
              </a:rPr>
              <a:t>), lystgass (N</a:t>
            </a:r>
            <a:r>
              <a:rPr lang="nb-NO" sz="1100" baseline="-25000" dirty="0">
                <a:sym typeface="Symbol" panose="05050102010706020507" pitchFamily="18" charset="2"/>
              </a:rPr>
              <a:t>2</a:t>
            </a:r>
            <a:r>
              <a:rPr lang="nb-NO" sz="1100" dirty="0">
                <a:sym typeface="Symbol" panose="05050102010706020507" pitchFamily="18" charset="2"/>
              </a:rPr>
              <a:t>O) og ozon (O</a:t>
            </a:r>
            <a:r>
              <a:rPr lang="nb-NO" sz="1100" baseline="-25000" dirty="0">
                <a:sym typeface="Symbol" panose="05050102010706020507" pitchFamily="18" charset="2"/>
              </a:rPr>
              <a:t>3</a:t>
            </a:r>
            <a:r>
              <a:rPr lang="nb-NO" sz="1100" dirty="0">
                <a:sym typeface="Symbol" panose="05050102010706020507" pitchFamily="18" charset="2"/>
              </a:rPr>
              <a:t>). Av </a:t>
            </a:r>
            <a:r>
              <a:rPr lang="nb-NO" sz="1100" dirty="0" err="1">
                <a:sym typeface="Symbol" panose="05050102010706020507" pitchFamily="18" charset="2"/>
              </a:rPr>
              <a:t>desse</a:t>
            </a:r>
            <a:r>
              <a:rPr lang="nb-NO" sz="1100" dirty="0">
                <a:sym typeface="Symbol" panose="05050102010706020507" pitchFamily="18" charset="2"/>
              </a:rPr>
              <a:t> </a:t>
            </a:r>
            <a:r>
              <a:rPr lang="nb-NO" sz="1100" dirty="0" err="1">
                <a:sym typeface="Symbol" panose="05050102010706020507" pitchFamily="18" charset="2"/>
              </a:rPr>
              <a:t>gassane</a:t>
            </a:r>
            <a:r>
              <a:rPr lang="nb-NO" sz="1100" dirty="0">
                <a:sym typeface="Symbol" panose="05050102010706020507" pitchFamily="18" charset="2"/>
              </a:rPr>
              <a:t> er det i </a:t>
            </a:r>
            <a:r>
              <a:rPr lang="nb-NO" sz="1100" dirty="0" err="1">
                <a:sym typeface="Symbol" panose="05050102010706020507" pitchFamily="18" charset="2"/>
              </a:rPr>
              <a:t>hovudsak</a:t>
            </a:r>
            <a:r>
              <a:rPr lang="nb-NO" sz="1100" dirty="0">
                <a:sym typeface="Symbol" panose="05050102010706020507" pitchFamily="18" charset="2"/>
              </a:rPr>
              <a:t> CO</a:t>
            </a:r>
            <a:r>
              <a:rPr lang="nb-NO" sz="1100" baseline="-25000" dirty="0">
                <a:sym typeface="Symbol" panose="05050102010706020507" pitchFamily="18" charset="2"/>
              </a:rPr>
              <a:t>2</a:t>
            </a:r>
            <a:r>
              <a:rPr lang="nb-NO" sz="1100" dirty="0">
                <a:sym typeface="Symbol" panose="05050102010706020507" pitchFamily="18" charset="2"/>
              </a:rPr>
              <a:t> menneska slepp ut, og som dermed </a:t>
            </a:r>
            <a:r>
              <a:rPr lang="nb-NO" sz="1100" dirty="0" err="1">
                <a:sym typeface="Symbol" panose="05050102010706020507" pitchFamily="18" charset="2"/>
              </a:rPr>
              <a:t>auker</a:t>
            </a:r>
            <a:r>
              <a:rPr lang="nb-NO" sz="1100" dirty="0">
                <a:sym typeface="Symbol" panose="05050102010706020507" pitchFamily="18" charset="2"/>
              </a:rPr>
              <a:t> drivhuseffekten </a:t>
            </a:r>
            <a:r>
              <a:rPr lang="nb-NO" sz="1100" dirty="0" err="1">
                <a:sym typeface="Symbol" panose="05050102010706020507" pitchFamily="18" charset="2"/>
              </a:rPr>
              <a:t>frå</a:t>
            </a:r>
            <a:r>
              <a:rPr lang="nb-NO" sz="1100" dirty="0">
                <a:sym typeface="Symbol" panose="05050102010706020507" pitchFamily="18" charset="2"/>
              </a:rPr>
              <a:t> kor kraftig han var før den industrielle revolusjonen, da vi tok til med å bruke kol til dampkraft.</a:t>
            </a:r>
            <a:endParaRPr lang="nb-NO" sz="1100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A8E96E2-CE4D-43A8-9E59-8785CD046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350445"/>
            <a:ext cx="1543050" cy="527403"/>
          </a:xfrm>
        </p:spPr>
        <p:txBody>
          <a:bodyPr/>
          <a:lstStyle/>
          <a:p>
            <a:fld id="{8BCDA449-1FD9-4B7A-9E85-B244E6DC9C56}" type="slidenum">
              <a:rPr lang="nb-NO" smtClean="0"/>
              <a:t>1</a:t>
            </a:fld>
            <a:endParaRPr lang="nb-NO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B63846B6-8728-4717-977E-653839A0E003}"/>
              </a:ext>
            </a:extLst>
          </p:cNvPr>
          <p:cNvSpPr/>
          <p:nvPr/>
        </p:nvSpPr>
        <p:spPr>
          <a:xfrm>
            <a:off x="1416050" y="6511609"/>
            <a:ext cx="4794250" cy="473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715A6EF-B400-49D2-A1A6-E4DDD22AA35F}"/>
              </a:ext>
            </a:extLst>
          </p:cNvPr>
          <p:cNvSpPr/>
          <p:nvPr/>
        </p:nvSpPr>
        <p:spPr>
          <a:xfrm>
            <a:off x="4127486" y="6940550"/>
            <a:ext cx="146064" cy="16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7310C32-2A25-49AC-B8CA-D3A63A6EEA2B}"/>
              </a:ext>
            </a:extLst>
          </p:cNvPr>
          <p:cNvSpPr txBox="1"/>
          <p:nvPr/>
        </p:nvSpPr>
        <p:spPr>
          <a:xfrm>
            <a:off x="1451275" y="6767354"/>
            <a:ext cx="9159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Radiobølger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0D28221E-D3D0-418E-918D-CEBF38EC95F0}"/>
              </a:ext>
            </a:extLst>
          </p:cNvPr>
          <p:cNvSpPr txBox="1"/>
          <p:nvPr/>
        </p:nvSpPr>
        <p:spPr>
          <a:xfrm>
            <a:off x="2435525" y="6574568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Mikro-bølger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2213439D-010D-4EEF-A5D0-1FCBA1575107}"/>
              </a:ext>
            </a:extLst>
          </p:cNvPr>
          <p:cNvSpPr txBox="1"/>
          <p:nvPr/>
        </p:nvSpPr>
        <p:spPr>
          <a:xfrm>
            <a:off x="2957134" y="6574568"/>
            <a:ext cx="704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Infraraud stråling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B968C3C-610D-43AE-B8ED-ED5B57314093}"/>
              </a:ext>
            </a:extLst>
          </p:cNvPr>
          <p:cNvSpPr txBox="1"/>
          <p:nvPr/>
        </p:nvSpPr>
        <p:spPr>
          <a:xfrm>
            <a:off x="3552973" y="6574568"/>
            <a:ext cx="540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err="1"/>
              <a:t>Synleg</a:t>
            </a:r>
            <a:r>
              <a:rPr lang="nb-NO" sz="1000" dirty="0"/>
              <a:t> lys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47E1C5A2-0CBA-4BF2-8213-5EB2F86F2C98}"/>
              </a:ext>
            </a:extLst>
          </p:cNvPr>
          <p:cNvSpPr txBox="1"/>
          <p:nvPr/>
        </p:nvSpPr>
        <p:spPr>
          <a:xfrm rot="16200000">
            <a:off x="3813127" y="6530589"/>
            <a:ext cx="810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Ultrafiolett</a:t>
            </a:r>
          </a:p>
          <a:p>
            <a:r>
              <a:rPr lang="nb-NO" sz="1000" dirty="0"/>
              <a:t>stråling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9BC8F28-4A27-4086-90D9-16C256327AC8}"/>
              </a:ext>
            </a:extLst>
          </p:cNvPr>
          <p:cNvSpPr txBox="1"/>
          <p:nvPr/>
        </p:nvSpPr>
        <p:spPr>
          <a:xfrm>
            <a:off x="4499285" y="6579588"/>
            <a:ext cx="757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Røntgen-stråling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87934639-C491-41DC-9E46-34BAA742EC6D}"/>
              </a:ext>
            </a:extLst>
          </p:cNvPr>
          <p:cNvSpPr txBox="1"/>
          <p:nvPr/>
        </p:nvSpPr>
        <p:spPr>
          <a:xfrm>
            <a:off x="5449707" y="6579588"/>
            <a:ext cx="704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Gamma-stråling</a:t>
            </a:r>
          </a:p>
        </p:txBody>
      </p:sp>
    </p:spTree>
    <p:extLst>
      <p:ext uri="{BB962C8B-B14F-4D97-AF65-F5344CB8AC3E}">
        <p14:creationId xmlns:p14="http://schemas.microsoft.com/office/powerpoint/2010/main" val="185398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Sylinder 9">
            <a:extLst>
              <a:ext uri="{FF2B5EF4-FFF2-40B4-BE49-F238E27FC236}">
                <a16:creationId xmlns:a16="http://schemas.microsoft.com/office/drawing/2014/main" id="{6C56B3D9-E0CA-4A8E-B248-F7A30A61030A}"/>
              </a:ext>
            </a:extLst>
          </p:cNvPr>
          <p:cNvSpPr txBox="1"/>
          <p:nvPr/>
        </p:nvSpPr>
        <p:spPr>
          <a:xfrm>
            <a:off x="372676" y="1696352"/>
            <a:ext cx="592426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Fase 1: </a:t>
            </a:r>
            <a:r>
              <a:rPr lang="nb-NO" sz="1100" dirty="0"/>
              <a:t>Finn informasjon og inspirasjon til </a:t>
            </a:r>
            <a:r>
              <a:rPr lang="nb-NO" sz="1100" dirty="0" err="1"/>
              <a:t>ein</a:t>
            </a:r>
            <a:r>
              <a:rPr lang="nb-NO" sz="1100" dirty="0"/>
              <a:t> modell av drivhuseffekten. Kva for </a:t>
            </a:r>
            <a:r>
              <a:rPr lang="nb-NO" sz="1100" dirty="0" err="1"/>
              <a:t>nokre</a:t>
            </a:r>
            <a:r>
              <a:rPr lang="nb-NO" sz="1100" dirty="0"/>
              <a:t> </a:t>
            </a:r>
            <a:r>
              <a:rPr lang="nb-NO" sz="1100" dirty="0" err="1"/>
              <a:t>delar</a:t>
            </a:r>
            <a:r>
              <a:rPr lang="nb-NO" sz="1100" dirty="0"/>
              <a:t> er han samansett av? Korleis ser </a:t>
            </a:r>
            <a:r>
              <a:rPr lang="nb-NO" sz="1100" dirty="0" err="1"/>
              <a:t>desse</a:t>
            </a:r>
            <a:r>
              <a:rPr lang="nb-NO" sz="1100" dirty="0"/>
              <a:t> </a:t>
            </a:r>
            <a:r>
              <a:rPr lang="nb-NO" sz="1100" dirty="0" err="1"/>
              <a:t>delane</a:t>
            </a:r>
            <a:r>
              <a:rPr lang="nb-NO" sz="1100" dirty="0"/>
              <a:t> ut?</a:t>
            </a:r>
          </a:p>
          <a:p>
            <a:endParaRPr lang="nb-NO" sz="400" dirty="0"/>
          </a:p>
          <a:p>
            <a:r>
              <a:rPr lang="nb-NO" sz="1100" b="1" dirty="0"/>
              <a:t>Fase 2:</a:t>
            </a:r>
            <a:r>
              <a:rPr lang="nb-NO" sz="1100" dirty="0"/>
              <a:t> Ha ei idémyldring for deg </a:t>
            </a:r>
            <a:r>
              <a:rPr lang="nb-NO" sz="1100" dirty="0" err="1"/>
              <a:t>sjølv</a:t>
            </a:r>
            <a:r>
              <a:rPr lang="nb-NO" sz="1100" dirty="0"/>
              <a:t>. Korleis vil du at din modell skal sjå ut? </a:t>
            </a:r>
            <a:r>
              <a:rPr lang="nb-NO" sz="1100" dirty="0" err="1"/>
              <a:t>Teikne</a:t>
            </a:r>
            <a:r>
              <a:rPr lang="nb-NO" sz="1100" dirty="0"/>
              <a:t> gjerne ei skisse før du tek til med å lage modellen. Han skal og ha lys, Kva for </a:t>
            </a:r>
            <a:r>
              <a:rPr lang="nb-NO" sz="1100" dirty="0" err="1"/>
              <a:t>nokre</a:t>
            </a:r>
            <a:r>
              <a:rPr lang="nb-NO" sz="1100" dirty="0"/>
              <a:t> </a:t>
            </a:r>
            <a:r>
              <a:rPr lang="nb-NO" sz="1100" dirty="0" err="1"/>
              <a:t>fargar</a:t>
            </a:r>
            <a:r>
              <a:rPr lang="nb-NO" sz="1100" dirty="0"/>
              <a:t> skal </a:t>
            </a:r>
            <a:r>
              <a:rPr lang="nb-NO" sz="1100" dirty="0" err="1"/>
              <a:t>desse</a:t>
            </a:r>
            <a:r>
              <a:rPr lang="nb-NO" sz="1100" dirty="0"/>
              <a:t> ha, og kvar </a:t>
            </a:r>
            <a:r>
              <a:rPr lang="nb-NO" sz="1100" dirty="0" err="1"/>
              <a:t>passar</a:t>
            </a:r>
            <a:r>
              <a:rPr lang="nb-NO" sz="1100" dirty="0"/>
              <a:t> </a:t>
            </a:r>
            <a:r>
              <a:rPr lang="nb-NO" sz="1100" dirty="0" err="1"/>
              <a:t>dei</a:t>
            </a:r>
            <a:r>
              <a:rPr lang="nb-NO" sz="1100" dirty="0"/>
              <a:t> ulike </a:t>
            </a:r>
            <a:r>
              <a:rPr lang="nb-NO" sz="1100" dirty="0" err="1"/>
              <a:t>fargane</a:t>
            </a:r>
            <a:r>
              <a:rPr lang="nb-NO" sz="1100" dirty="0"/>
              <a:t> best?</a:t>
            </a:r>
          </a:p>
          <a:p>
            <a:endParaRPr lang="nb-NO" sz="400" dirty="0"/>
          </a:p>
          <a:p>
            <a:r>
              <a:rPr lang="nb-NO" sz="1100" b="1" dirty="0"/>
              <a:t>Fase 3: </a:t>
            </a:r>
            <a:r>
              <a:rPr lang="nb-NO" sz="1100" dirty="0"/>
              <a:t>Tid for å lage modellen, og programmere </a:t>
            </a:r>
            <a:r>
              <a:rPr lang="nb-NO" sz="1100" dirty="0" err="1"/>
              <a:t>micro:biten</a:t>
            </a:r>
            <a:r>
              <a:rPr lang="nb-NO" sz="1100" dirty="0"/>
              <a:t>. Sjå under for oppkopling og programmering.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86D7DE9-75EE-4B6F-83DA-D4D87B37EAF8}"/>
              </a:ext>
            </a:extLst>
          </p:cNvPr>
          <p:cNvSpPr txBox="1"/>
          <p:nvPr/>
        </p:nvSpPr>
        <p:spPr>
          <a:xfrm>
            <a:off x="372676" y="7277349"/>
            <a:ext cx="2178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Fase 4: </a:t>
            </a:r>
            <a:r>
              <a:rPr lang="nb-NO" sz="1100" dirty="0"/>
              <a:t>Test programmet ditt. </a:t>
            </a:r>
          </a:p>
          <a:p>
            <a:endParaRPr lang="nb-NO" sz="400" dirty="0"/>
          </a:p>
          <a:p>
            <a:r>
              <a:rPr lang="nb-NO" sz="1100" b="1" dirty="0"/>
              <a:t>Fase 5: </a:t>
            </a:r>
            <a:r>
              <a:rPr lang="nb-NO" sz="1100" dirty="0" err="1"/>
              <a:t>Verkar</a:t>
            </a:r>
            <a:r>
              <a:rPr lang="nb-NO" sz="1100" dirty="0"/>
              <a:t> det slik det skal?</a:t>
            </a:r>
          </a:p>
          <a:p>
            <a:endParaRPr lang="nb-NO" sz="400" dirty="0"/>
          </a:p>
          <a:p>
            <a:r>
              <a:rPr lang="nb-NO" sz="1100" b="1" dirty="0"/>
              <a:t>Fase 6: </a:t>
            </a:r>
            <a:r>
              <a:rPr lang="nb-NO" sz="1100" dirty="0"/>
              <a:t>Hopp gjerne tilbake til </a:t>
            </a:r>
            <a:r>
              <a:rPr lang="nb-NO" sz="1100" dirty="0" err="1"/>
              <a:t>tidlegere</a:t>
            </a:r>
            <a:r>
              <a:rPr lang="nb-NO" sz="1100" dirty="0"/>
              <a:t> punkt og </a:t>
            </a:r>
            <a:r>
              <a:rPr lang="nb-NO" sz="1100" dirty="0" err="1"/>
              <a:t>gjer</a:t>
            </a:r>
            <a:r>
              <a:rPr lang="nb-NO" sz="1100" dirty="0"/>
              <a:t> </a:t>
            </a:r>
            <a:r>
              <a:rPr lang="nb-NO" sz="1100" dirty="0" err="1"/>
              <a:t>endringar</a:t>
            </a:r>
            <a:r>
              <a:rPr lang="nb-NO" sz="1100" dirty="0"/>
              <a:t> for å få </a:t>
            </a:r>
            <a:r>
              <a:rPr lang="nb-NO" sz="1100" dirty="0" err="1"/>
              <a:t>ein</a:t>
            </a:r>
            <a:r>
              <a:rPr lang="nb-NO" sz="1100" dirty="0"/>
              <a:t> best </a:t>
            </a:r>
            <a:r>
              <a:rPr lang="nb-NO" sz="1100" dirty="0" err="1"/>
              <a:t>mogleg</a:t>
            </a:r>
            <a:r>
              <a:rPr lang="nb-NO" sz="1100" dirty="0"/>
              <a:t> modell. </a:t>
            </a:r>
            <a:r>
              <a:rPr lang="nb-NO" sz="1100" dirty="0" err="1"/>
              <a:t>Gjer</a:t>
            </a:r>
            <a:r>
              <a:rPr lang="nb-NO" sz="1100" dirty="0"/>
              <a:t> gjerne </a:t>
            </a:r>
            <a:r>
              <a:rPr lang="nb-NO" sz="1100" dirty="0" err="1"/>
              <a:t>endringar</a:t>
            </a:r>
            <a:r>
              <a:rPr lang="nb-NO" sz="1100" dirty="0"/>
              <a:t> i </a:t>
            </a:r>
            <a:r>
              <a:rPr lang="nb-NO" sz="1100" dirty="0" err="1"/>
              <a:t>micro:bit-programmet</a:t>
            </a:r>
            <a:r>
              <a:rPr lang="nb-NO" sz="1100" dirty="0"/>
              <a:t> ditt.</a:t>
            </a:r>
          </a:p>
          <a:p>
            <a:endParaRPr lang="nb-NO" sz="400" dirty="0"/>
          </a:p>
          <a:p>
            <a:r>
              <a:rPr lang="nb-NO" sz="1100" b="1" dirty="0"/>
              <a:t>Fase 7: </a:t>
            </a:r>
            <a:r>
              <a:rPr lang="nb-NO" sz="1100" dirty="0"/>
              <a:t>Lag </a:t>
            </a:r>
            <a:r>
              <a:rPr lang="nb-NO" sz="1100" dirty="0" err="1"/>
              <a:t>ein</a:t>
            </a:r>
            <a:r>
              <a:rPr lang="nb-NO" sz="1100" dirty="0"/>
              <a:t> </a:t>
            </a:r>
            <a:r>
              <a:rPr lang="nb-NO" sz="1100" dirty="0" err="1"/>
              <a:t>tilhøyrande</a:t>
            </a:r>
            <a:r>
              <a:rPr lang="nb-NO" sz="1100" dirty="0"/>
              <a:t> tekst eller ei lydfil som forklarer korleis drivhuseffekten </a:t>
            </a:r>
            <a:r>
              <a:rPr lang="nb-NO" sz="1100" dirty="0" err="1"/>
              <a:t>verkar</a:t>
            </a:r>
            <a:r>
              <a:rPr lang="nb-NO" sz="1100" dirty="0"/>
              <a:t> og kva for </a:t>
            </a:r>
            <a:r>
              <a:rPr lang="nb-NO" sz="1100" dirty="0" err="1"/>
              <a:t>nokre</a:t>
            </a:r>
            <a:r>
              <a:rPr lang="nb-NO" sz="1100" dirty="0"/>
              <a:t> </a:t>
            </a:r>
            <a:r>
              <a:rPr lang="nb-NO" sz="1100" dirty="0" err="1"/>
              <a:t>konsekvensar</a:t>
            </a:r>
            <a:r>
              <a:rPr lang="nb-NO" sz="1100" dirty="0"/>
              <a:t> </a:t>
            </a:r>
            <a:r>
              <a:rPr lang="nb-NO" sz="1100" dirty="0" err="1"/>
              <a:t>auka</a:t>
            </a:r>
            <a:r>
              <a:rPr lang="nb-NO" sz="1100" dirty="0"/>
              <a:t> drivhuseffekt kan føre til.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3DD98D4-AE26-41A1-B50B-6A0F9882F283}"/>
              </a:ext>
            </a:extLst>
          </p:cNvPr>
          <p:cNvSpPr txBox="1"/>
          <p:nvPr/>
        </p:nvSpPr>
        <p:spPr>
          <a:xfrm>
            <a:off x="372676" y="242769"/>
            <a:ext cx="5779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/>
              <a:t>Lag </a:t>
            </a:r>
            <a:r>
              <a:rPr lang="nb-NO" sz="3200" dirty="0" err="1"/>
              <a:t>ein</a:t>
            </a:r>
            <a:r>
              <a:rPr lang="nb-NO" sz="3200" dirty="0"/>
              <a:t> modell av drivhuseffekten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0F6F721F-236E-4F73-BC1F-286B129CC184}"/>
              </a:ext>
            </a:extLst>
          </p:cNvPr>
          <p:cNvSpPr txBox="1"/>
          <p:nvPr/>
        </p:nvSpPr>
        <p:spPr>
          <a:xfrm>
            <a:off x="456134" y="944722"/>
            <a:ext cx="4642709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Oppgåve</a:t>
            </a:r>
            <a:r>
              <a:rPr lang="nb-NO" sz="1100" b="1" dirty="0"/>
              <a:t> </a:t>
            </a:r>
          </a:p>
          <a:p>
            <a:r>
              <a:rPr lang="nb-NO" sz="1100" dirty="0"/>
              <a:t>Lag </a:t>
            </a:r>
            <a:r>
              <a:rPr lang="nb-NO" sz="1100" dirty="0" err="1"/>
              <a:t>ein</a:t>
            </a:r>
            <a:r>
              <a:rPr lang="nb-NO" sz="1100" dirty="0"/>
              <a:t> modell av drivhuseffekten som har minst </a:t>
            </a:r>
            <a:r>
              <a:rPr lang="nb-NO" sz="1100" dirty="0" err="1"/>
              <a:t>éi</a:t>
            </a:r>
            <a:r>
              <a:rPr lang="nb-NO" sz="1100" dirty="0"/>
              <a:t> </a:t>
            </a:r>
            <a:r>
              <a:rPr lang="nb-NO" sz="1100" dirty="0" err="1"/>
              <a:t>lysande</a:t>
            </a:r>
            <a:r>
              <a:rPr lang="nb-NO" sz="1100" dirty="0"/>
              <a:t> eller </a:t>
            </a:r>
            <a:r>
              <a:rPr lang="nb-NO" sz="1100" dirty="0" err="1"/>
              <a:t>blenkande</a:t>
            </a:r>
            <a:r>
              <a:rPr lang="nb-NO" sz="1100" dirty="0"/>
              <a:t> LED-pære.</a:t>
            </a:r>
          </a:p>
        </p:txBody>
      </p:sp>
      <p:pic>
        <p:nvPicPr>
          <p:cNvPr id="24" name="Bilde 23">
            <a:extLst>
              <a:ext uri="{FF2B5EF4-FFF2-40B4-BE49-F238E27FC236}">
                <a16:creationId xmlns:a16="http://schemas.microsoft.com/office/drawing/2014/main" id="{4910586C-DBB2-4A0A-9656-3F57FBBE4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98" y="6146965"/>
            <a:ext cx="2045249" cy="785984"/>
          </a:xfrm>
          <a:prstGeom prst="rect">
            <a:avLst/>
          </a:prstGeom>
        </p:spPr>
      </p:pic>
      <p:sp>
        <p:nvSpPr>
          <p:cNvPr id="25" name="Rektangel 24">
            <a:extLst>
              <a:ext uri="{FF2B5EF4-FFF2-40B4-BE49-F238E27FC236}">
                <a16:creationId xmlns:a16="http://schemas.microsoft.com/office/drawing/2014/main" id="{A770DFBB-B30F-4DB8-8F62-9C981A327BF8}"/>
              </a:ext>
            </a:extLst>
          </p:cNvPr>
          <p:cNvSpPr/>
          <p:nvPr/>
        </p:nvSpPr>
        <p:spPr>
          <a:xfrm>
            <a:off x="561853" y="5985893"/>
            <a:ext cx="4783131" cy="1130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550D42FA-2355-4A4F-AB16-B59223BC2385}"/>
              </a:ext>
            </a:extLst>
          </p:cNvPr>
          <p:cNvSpPr txBox="1"/>
          <p:nvPr/>
        </p:nvSpPr>
        <p:spPr>
          <a:xfrm>
            <a:off x="2890380" y="6101952"/>
            <a:ext cx="2208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Døme på program</a:t>
            </a:r>
          </a:p>
          <a:p>
            <a:endParaRPr lang="nb-NO" sz="400" dirty="0"/>
          </a:p>
          <a:p>
            <a:r>
              <a:rPr lang="nb-NO" sz="1100" dirty="0"/>
              <a:t>Dette programmet får LED-pæra til å lyse konstant. Kva må du </a:t>
            </a:r>
            <a:r>
              <a:rPr lang="nb-NO" sz="1100" dirty="0" err="1"/>
              <a:t>gjere</a:t>
            </a:r>
            <a:r>
              <a:rPr lang="nb-NO" sz="1100" dirty="0"/>
              <a:t> for å få henne til å </a:t>
            </a:r>
            <a:r>
              <a:rPr lang="nb-NO" sz="1100" dirty="0" err="1"/>
              <a:t>blenke</a:t>
            </a:r>
            <a:r>
              <a:rPr lang="nb-NO" sz="1100" dirty="0"/>
              <a:t>?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BB989696-B3F0-47E1-A772-CEF8D63EB1A5}"/>
              </a:ext>
            </a:extLst>
          </p:cNvPr>
          <p:cNvSpPr txBox="1"/>
          <p:nvPr/>
        </p:nvSpPr>
        <p:spPr>
          <a:xfrm>
            <a:off x="2766252" y="7323453"/>
            <a:ext cx="3633064" cy="2369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Oppgåve</a:t>
            </a:r>
            <a:endParaRPr lang="nb-NO" sz="1100" b="1" dirty="0"/>
          </a:p>
          <a:p>
            <a:endParaRPr lang="nb-NO" sz="400" dirty="0"/>
          </a:p>
          <a:p>
            <a:r>
              <a:rPr lang="nb-NO" sz="1100" dirty="0"/>
              <a:t>Dei globale </a:t>
            </a:r>
            <a:r>
              <a:rPr lang="nb-NO" sz="1100" dirty="0" err="1"/>
              <a:t>klimaendringane</a:t>
            </a:r>
            <a:r>
              <a:rPr lang="nb-NO" sz="1100" dirty="0"/>
              <a:t> </a:t>
            </a:r>
            <a:r>
              <a:rPr lang="nb-NO" sz="1100" dirty="0" err="1"/>
              <a:t>skuldest</a:t>
            </a:r>
            <a:r>
              <a:rPr lang="nb-NO" sz="1100" dirty="0"/>
              <a:t> i </a:t>
            </a:r>
            <a:r>
              <a:rPr lang="nb-NO" sz="1100" dirty="0" err="1"/>
              <a:t>hovudsak</a:t>
            </a:r>
            <a:r>
              <a:rPr lang="nb-NO" sz="1100" dirty="0"/>
              <a:t> menneska sine utslepp av CO</a:t>
            </a:r>
            <a:r>
              <a:rPr lang="nb-NO" sz="1100" baseline="-25000" dirty="0"/>
              <a:t>2</a:t>
            </a:r>
            <a:r>
              <a:rPr lang="nb-NO" sz="1100" dirty="0"/>
              <a:t>. </a:t>
            </a:r>
          </a:p>
          <a:p>
            <a:endParaRPr lang="nb-NO" sz="400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Kor </a:t>
            </a:r>
            <a:r>
              <a:rPr lang="nb-NO" sz="1100" dirty="0" err="1"/>
              <a:t>mykje</a:t>
            </a:r>
            <a:r>
              <a:rPr lang="nb-NO" sz="1100" dirty="0"/>
              <a:t> har </a:t>
            </a:r>
            <a:r>
              <a:rPr lang="nb-NO" sz="1100" dirty="0" err="1"/>
              <a:t>mengda</a:t>
            </a:r>
            <a:r>
              <a:rPr lang="nb-NO" sz="1100" dirty="0"/>
              <a:t> CO</a:t>
            </a:r>
            <a:r>
              <a:rPr lang="nb-NO" sz="1100" baseline="-25000" dirty="0"/>
              <a:t>2</a:t>
            </a:r>
            <a:r>
              <a:rPr lang="nb-NO" sz="1100" dirty="0"/>
              <a:t> </a:t>
            </a:r>
            <a:r>
              <a:rPr lang="nb-NO" sz="1100" dirty="0" err="1"/>
              <a:t>auka</a:t>
            </a:r>
            <a:r>
              <a:rPr lang="nb-NO" sz="1100" dirty="0"/>
              <a:t> </a:t>
            </a:r>
            <a:r>
              <a:rPr lang="nb-NO" sz="1100" dirty="0" err="1"/>
              <a:t>sidan</a:t>
            </a:r>
            <a:r>
              <a:rPr lang="nb-NO" sz="1100" dirty="0"/>
              <a:t> den industrielle revolusjonen?</a:t>
            </a:r>
          </a:p>
          <a:p>
            <a:endParaRPr lang="nb-NO" sz="400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CO</a:t>
            </a:r>
            <a:r>
              <a:rPr lang="nb-NO" sz="1100" baseline="-25000" dirty="0"/>
              <a:t>2</a:t>
            </a:r>
            <a:r>
              <a:rPr lang="nb-NO" sz="1100" dirty="0"/>
              <a:t> er den  den minst effektive klimagassen, men likevel han det blir fokusert på. </a:t>
            </a:r>
            <a:r>
              <a:rPr lang="nb-NO" sz="1100" dirty="0" err="1"/>
              <a:t>Kvifor</a:t>
            </a:r>
            <a:r>
              <a:rPr lang="nb-NO" sz="1100" dirty="0"/>
              <a:t> er det slik?</a:t>
            </a:r>
          </a:p>
          <a:p>
            <a:pPr marL="228600" indent="-228600">
              <a:buFont typeface="+mj-lt"/>
              <a:buAutoNum type="arabicPeriod"/>
            </a:pPr>
            <a:endParaRPr lang="nb-NO" sz="400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 err="1"/>
              <a:t>Konsekvensar</a:t>
            </a:r>
            <a:r>
              <a:rPr lang="nb-NO" sz="1100" dirty="0"/>
              <a:t> av </a:t>
            </a:r>
            <a:r>
              <a:rPr lang="nb-NO" sz="1100" dirty="0" err="1"/>
              <a:t>auka</a:t>
            </a:r>
            <a:r>
              <a:rPr lang="nb-NO" sz="1100" dirty="0"/>
              <a:t> drivhuseffekt, er </a:t>
            </a:r>
            <a:r>
              <a:rPr lang="nb-NO" sz="1100" dirty="0" err="1"/>
              <a:t>auka</a:t>
            </a:r>
            <a:r>
              <a:rPr lang="nb-NO" sz="1100" dirty="0"/>
              <a:t> gjennomsnittstemperatur, som mellom anna fører til </a:t>
            </a:r>
            <a:r>
              <a:rPr lang="nb-NO" sz="1100" dirty="0" err="1"/>
              <a:t>meir</a:t>
            </a:r>
            <a:r>
              <a:rPr lang="nb-NO" sz="1100" dirty="0"/>
              <a:t> issmelting og </a:t>
            </a:r>
            <a:r>
              <a:rPr lang="nb-NO" sz="1100" dirty="0" err="1"/>
              <a:t>meir</a:t>
            </a:r>
            <a:r>
              <a:rPr lang="nb-NO" sz="1100" dirty="0"/>
              <a:t> ekstremvær. Kva for </a:t>
            </a:r>
            <a:r>
              <a:rPr lang="nb-NO" sz="1100" dirty="0" err="1"/>
              <a:t>nokre</a:t>
            </a:r>
            <a:r>
              <a:rPr lang="nb-NO" sz="1100" dirty="0"/>
              <a:t> </a:t>
            </a:r>
            <a:r>
              <a:rPr lang="nb-NO" sz="1100" dirty="0" err="1"/>
              <a:t>konsekvensar</a:t>
            </a:r>
            <a:r>
              <a:rPr lang="nb-NO" sz="1100" dirty="0"/>
              <a:t> kan dette igjen ha for menneske, dyr og planter?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DC55BEB5-68A6-4752-8C34-66C51F03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56266" y="9273506"/>
            <a:ext cx="1543050" cy="527403"/>
          </a:xfrm>
        </p:spPr>
        <p:txBody>
          <a:bodyPr/>
          <a:lstStyle/>
          <a:p>
            <a:r>
              <a:rPr lang="nb-NO" dirty="0"/>
              <a:t>k</a:t>
            </a:r>
            <a:fld id="{8BCDA449-1FD9-4B7A-9E85-B244E6DC9C56}" type="slidenum">
              <a:rPr lang="nb-NO" smtClean="0"/>
              <a:t>2</a:t>
            </a:fld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8B783BE-4E8C-4589-AE43-C3A6CE7B5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82" y="3146747"/>
            <a:ext cx="1870458" cy="2536214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0FB4A8D3-AAB7-4A65-A1BD-C766DAE25DD5}"/>
              </a:ext>
            </a:extLst>
          </p:cNvPr>
          <p:cNvSpPr txBox="1"/>
          <p:nvPr/>
        </p:nvSpPr>
        <p:spPr>
          <a:xfrm>
            <a:off x="1684922" y="520915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+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1071B8A1-7B8E-4AA4-9025-1E9C3982C307}"/>
              </a:ext>
            </a:extLst>
          </p:cNvPr>
          <p:cNvSpPr txBox="1"/>
          <p:nvPr/>
        </p:nvSpPr>
        <p:spPr>
          <a:xfrm>
            <a:off x="1989722" y="519645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-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FE3BFFDC-5A64-4F66-B35F-292EE4E7E7E3}"/>
              </a:ext>
            </a:extLst>
          </p:cNvPr>
          <p:cNvSpPr txBox="1"/>
          <p:nvPr/>
        </p:nvSpPr>
        <p:spPr>
          <a:xfrm>
            <a:off x="3994611" y="3146747"/>
            <a:ext cx="2404705" cy="2477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dirty="0"/>
              <a:t>Kople opp </a:t>
            </a:r>
            <a:r>
              <a:rPr lang="nb-NO" sz="1100" dirty="0" err="1"/>
              <a:t>micro:bit</a:t>
            </a:r>
            <a:r>
              <a:rPr lang="nb-NO" sz="1100" dirty="0"/>
              <a:t> som vist på figuren.</a:t>
            </a:r>
          </a:p>
          <a:p>
            <a:endParaRPr lang="nb-NO" sz="400" dirty="0"/>
          </a:p>
          <a:p>
            <a:r>
              <a:rPr lang="nb-NO" sz="1100" dirty="0"/>
              <a:t>Det lange beinet til LED-pæra skal </a:t>
            </a:r>
            <a:r>
              <a:rPr lang="nb-NO" sz="1100" dirty="0" err="1"/>
              <a:t>koplast</a:t>
            </a:r>
            <a:r>
              <a:rPr lang="nb-NO" sz="1100" dirty="0"/>
              <a:t> til </a:t>
            </a:r>
            <a:r>
              <a:rPr lang="nb-NO" sz="1100" dirty="0" err="1"/>
              <a:t>ein</a:t>
            </a:r>
            <a:r>
              <a:rPr lang="nb-NO" sz="1100" dirty="0"/>
              <a:t> mostand og så til P0-utgangen. Dette blir den positive polen, og vi kan lage </a:t>
            </a:r>
            <a:r>
              <a:rPr lang="nb-NO" sz="1100" dirty="0" err="1"/>
              <a:t>eit</a:t>
            </a:r>
            <a:r>
              <a:rPr lang="nb-NO" sz="1100" dirty="0"/>
              <a:t> program som sender strøm gjennom pæra.</a:t>
            </a:r>
          </a:p>
          <a:p>
            <a:endParaRPr lang="nb-NO" sz="400" dirty="0"/>
          </a:p>
          <a:p>
            <a:r>
              <a:rPr lang="nb-NO" sz="1100" dirty="0"/>
              <a:t>Det korte beinet til pæra skal </a:t>
            </a:r>
            <a:r>
              <a:rPr lang="nb-NO" sz="1100" dirty="0" err="1"/>
              <a:t>koplast</a:t>
            </a:r>
            <a:r>
              <a:rPr lang="nb-NO" sz="1100" dirty="0"/>
              <a:t> til GND-utgangen. Det står for </a:t>
            </a:r>
            <a:r>
              <a:rPr lang="nb-NO" sz="1100" dirty="0" err="1"/>
              <a:t>ground</a:t>
            </a:r>
            <a:r>
              <a:rPr lang="nb-NO" sz="1100" dirty="0"/>
              <a:t> som betyr jord, og det blir den negative polen.</a:t>
            </a:r>
          </a:p>
          <a:p>
            <a:endParaRPr lang="nb-NO" sz="400" dirty="0"/>
          </a:p>
          <a:p>
            <a:r>
              <a:rPr lang="nb-NO" sz="1100" dirty="0"/>
              <a:t>Kva for </a:t>
            </a:r>
            <a:r>
              <a:rPr lang="nb-NO" sz="1100" dirty="0" err="1"/>
              <a:t>nokre</a:t>
            </a:r>
            <a:r>
              <a:rPr lang="nb-NO" sz="1100" dirty="0"/>
              <a:t> </a:t>
            </a:r>
            <a:r>
              <a:rPr lang="nb-NO" sz="1100" dirty="0" err="1"/>
              <a:t>endringar</a:t>
            </a:r>
            <a:r>
              <a:rPr lang="nb-NO" sz="1100" dirty="0"/>
              <a:t> må vi </a:t>
            </a:r>
            <a:r>
              <a:rPr lang="nb-NO" sz="1100" dirty="0" err="1"/>
              <a:t>gjere</a:t>
            </a:r>
            <a:r>
              <a:rPr lang="nb-NO" sz="1100" dirty="0"/>
              <a:t> for å få </a:t>
            </a:r>
            <a:r>
              <a:rPr lang="nb-NO" sz="1100" dirty="0" err="1"/>
              <a:t>fleire</a:t>
            </a:r>
            <a:r>
              <a:rPr lang="nb-NO" sz="1100" dirty="0"/>
              <a:t> LED-pærer til å lyse?</a:t>
            </a:r>
          </a:p>
        </p:txBody>
      </p:sp>
    </p:spTree>
    <p:extLst>
      <p:ext uri="{BB962C8B-B14F-4D97-AF65-F5344CB8AC3E}">
        <p14:creationId xmlns:p14="http://schemas.microsoft.com/office/powerpoint/2010/main" val="1042187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285d13ab-30c6-49f8-8756-d82b97344fc4" xsi:nil="true"/>
    <Students xmlns="285d13ab-30c6-49f8-8756-d82b97344fc4">
      <UserInfo>
        <DisplayName/>
        <AccountId xsi:nil="true"/>
        <AccountType/>
      </UserInfo>
    </Students>
    <CultureName xmlns="285d13ab-30c6-49f8-8756-d82b97344fc4" xsi:nil="true"/>
    <Self_Registration_Enabled xmlns="285d13ab-30c6-49f8-8756-d82b97344fc4" xsi:nil="true"/>
    <FolderType xmlns="285d13ab-30c6-49f8-8756-d82b97344fc4" xsi:nil="true"/>
    <Student_Groups xmlns="285d13ab-30c6-49f8-8756-d82b97344fc4">
      <UserInfo>
        <DisplayName/>
        <AccountId xsi:nil="true"/>
        <AccountType/>
      </UserInfo>
    </Student_Groups>
    <Self_Registration_Enabled0 xmlns="285d13ab-30c6-49f8-8756-d82b97344fc4" xsi:nil="true"/>
    <Invited_Teachers xmlns="285d13ab-30c6-49f8-8756-d82b97344fc4" xsi:nil="true"/>
    <DefaultSectionNames xmlns="285d13ab-30c6-49f8-8756-d82b97344fc4" xsi:nil="true"/>
    <Is_Collaboration_Space_Locked xmlns="285d13ab-30c6-49f8-8756-d82b97344fc4" xsi:nil="true"/>
    <Templates xmlns="285d13ab-30c6-49f8-8756-d82b97344fc4" xsi:nil="true"/>
    <Has_Teacher_Only_SectionGroup xmlns="285d13ab-30c6-49f8-8756-d82b97344fc4" xsi:nil="true"/>
    <AppVersion xmlns="285d13ab-30c6-49f8-8756-d82b97344fc4" xsi:nil="true"/>
    <Invited_Students xmlns="285d13ab-30c6-49f8-8756-d82b97344fc4" xsi:nil="true"/>
    <Owner xmlns="285d13ab-30c6-49f8-8756-d82b97344fc4">
      <UserInfo>
        <DisplayName/>
        <AccountId xsi:nil="true"/>
        <AccountType/>
      </UserInfo>
    </Owner>
    <Teachers xmlns="285d13ab-30c6-49f8-8756-d82b97344fc4">
      <UserInfo>
        <DisplayName/>
        <AccountId xsi:nil="true"/>
        <AccountType/>
      </UserInfo>
    </Teach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2B349DD0DF7E4E8089C5D8EAF3A394" ma:contentTypeVersion="27" ma:contentTypeDescription="Opprett et nytt dokument." ma:contentTypeScope="" ma:versionID="e645ad07474aa427203028c883b379c2">
  <xsd:schema xmlns:xsd="http://www.w3.org/2001/XMLSchema" xmlns:xs="http://www.w3.org/2001/XMLSchema" xmlns:p="http://schemas.microsoft.com/office/2006/metadata/properties" xmlns:ns3="285d13ab-30c6-49f8-8756-d82b97344fc4" xmlns:ns4="e7edbe82-fed3-4e3f-9446-c6542b3d00d2" targetNamespace="http://schemas.microsoft.com/office/2006/metadata/properties" ma:root="true" ma:fieldsID="72272ba45de3da5dc7018043b44d9d3d" ns3:_="" ns4:_="">
    <xsd:import namespace="285d13ab-30c6-49f8-8756-d82b97344fc4"/>
    <xsd:import namespace="e7edbe82-fed3-4e3f-9446-c6542b3d00d2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Templates" minOccurs="0"/>
                <xsd:element ref="ns3:CultureName" minOccurs="0"/>
                <xsd:element ref="ns3:Self_Registration_Enabled0" minOccurs="0"/>
                <xsd:element ref="ns3:Has_Teacher_Only_SectionGroup" minOccurs="0"/>
                <xsd:element ref="ns3:Is_Collaboration_Space_Locked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d13ab-30c6-49f8-8756-d82b97344fc4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description="" ma:internalName="MediaServiceAutoTags" ma:readOnly="true">
      <xsd:simpleType>
        <xsd:restriction base="dms:Text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7" nillable="true" ma:displayName="Culture Name" ma:internalName="CultureName">
      <xsd:simpleType>
        <xsd:restriction base="dms:Text"/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dbe82-fed3-4e3f-9446-c6542b3d00d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0BA4E2-F0CF-4983-9E81-623E710CD51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85d13ab-30c6-49f8-8756-d82b97344fc4"/>
    <ds:schemaRef ds:uri="http://purl.org/dc/terms/"/>
    <ds:schemaRef ds:uri="http://schemas.openxmlformats.org/package/2006/metadata/core-properties"/>
    <ds:schemaRef ds:uri="e7edbe82-fed3-4e3f-9446-c6542b3d00d2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C4B04C6-7D93-4D91-BDB7-5AA5A84EB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5d13ab-30c6-49f8-8756-d82b97344fc4"/>
    <ds:schemaRef ds:uri="e7edbe82-fed3-4e3f-9446-c6542b3d0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1F102E-35CA-4D54-AA7B-DE697C0D0C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478807</TotalTime>
  <Words>828</Words>
  <Application>Microsoft Macintosh PowerPoint</Application>
  <PresentationFormat>A4 Paper (210x297 mm)</PresentationFormat>
  <Paragraphs>60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Opplegg 3 - Drivhuseffekten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Førsteutkast til GAN Aschehoug-opplegg</dc:title>
  <dc:creator>Ellen Egeland Flø</dc:creator>
  <cp:lastModifiedBy>Simen Stafseng</cp:lastModifiedBy>
  <cp:revision>1501</cp:revision>
  <dcterms:created xsi:type="dcterms:W3CDTF">2018-11-04T16:46:19Z</dcterms:created>
  <dcterms:modified xsi:type="dcterms:W3CDTF">2021-11-10T10:46:27Z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0x0101000B2B349DD0DF7E4E8089C5D8EAF3A394</vt:lpwstr>
  </property>
</Properties>
</file>