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7"/>
  </p:notesMasterIdLst>
  <p:sldIdLst>
    <p:sldId id="289" r:id="rId5"/>
    <p:sldId id="290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0AE"/>
    <a:srgbClr val="74E392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8" autoAdjust="0"/>
    <p:restoredTop sz="94660"/>
  </p:normalViewPr>
  <p:slideViewPr>
    <p:cSldViewPr snapToGrid="0">
      <p:cViewPr varScale="1">
        <p:scale>
          <a:sx n="89" d="100"/>
          <a:sy n="89" d="100"/>
        </p:scale>
        <p:origin x="35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10.11.2021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10.11.2021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10.11.2021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lomst, plante, valmue&#10;&#10;Automatisk generert beskrivelse">
            <a:extLst>
              <a:ext uri="{FF2B5EF4-FFF2-40B4-BE49-F238E27FC236}">
                <a16:creationId xmlns:a16="http://schemas.microsoft.com/office/drawing/2014/main" id="{D8455DCC-3D39-4828-B746-28C61AD80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656" y="1438339"/>
            <a:ext cx="1535544" cy="153554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23B031A-CCC8-46BE-B74E-9C4381D1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6" y="134015"/>
            <a:ext cx="6037788" cy="644193"/>
          </a:xfrm>
        </p:spPr>
        <p:txBody>
          <a:bodyPr>
            <a:noAutofit/>
          </a:bodyPr>
          <a:lstStyle/>
          <a:p>
            <a:pPr algn="ctr"/>
            <a:r>
              <a:rPr lang="nb-NO" sz="2800" dirty="0"/>
              <a:t>Opplegg 4 - Energiformer og -</a:t>
            </a:r>
            <a:r>
              <a:rPr lang="nb-NO" sz="2800" dirty="0" err="1"/>
              <a:t>overgangar</a:t>
            </a:r>
            <a:endParaRPr lang="nb-NO" sz="28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BEFF714-1BB8-496C-887C-A2A56C9FC236}"/>
              </a:ext>
            </a:extLst>
          </p:cNvPr>
          <p:cNvSpPr txBox="1"/>
          <p:nvPr/>
        </p:nvSpPr>
        <p:spPr>
          <a:xfrm>
            <a:off x="321016" y="811280"/>
            <a:ext cx="5915024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Kva er energi?</a:t>
            </a:r>
          </a:p>
          <a:p>
            <a:r>
              <a:rPr lang="nb-NO" sz="1100" dirty="0"/>
              <a:t>Energi er det som får ting til å skje. </a:t>
            </a:r>
            <a:r>
              <a:rPr lang="nb-NO" sz="1100" dirty="0" err="1"/>
              <a:t>Utan</a:t>
            </a:r>
            <a:r>
              <a:rPr lang="nb-NO" sz="1100" dirty="0"/>
              <a:t> energi kunne </a:t>
            </a:r>
            <a:r>
              <a:rPr lang="nb-NO" sz="1100" dirty="0" err="1"/>
              <a:t>ikkje</a:t>
            </a:r>
            <a:r>
              <a:rPr lang="nb-NO" sz="1100" dirty="0"/>
              <a:t> </a:t>
            </a:r>
            <a:r>
              <a:rPr lang="nb-NO" sz="1100" dirty="0" err="1"/>
              <a:t>noko</a:t>
            </a:r>
            <a:r>
              <a:rPr lang="nb-NO" sz="1100" dirty="0"/>
              <a:t> røre på seg. Energi kan aldri oppstå eller forsvinne, han kan </a:t>
            </a:r>
            <a:r>
              <a:rPr lang="nb-NO" sz="1100" dirty="0" err="1"/>
              <a:t>berre</a:t>
            </a:r>
            <a:r>
              <a:rPr lang="nb-NO" sz="1100" dirty="0"/>
              <a:t> gå over til andre energiformer. Vi seier at energien er teken vare på.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264FC5E-7707-4A3F-9935-41611CA5237D}"/>
              </a:ext>
            </a:extLst>
          </p:cNvPr>
          <p:cNvSpPr txBox="1"/>
          <p:nvPr/>
        </p:nvSpPr>
        <p:spPr>
          <a:xfrm>
            <a:off x="2904673" y="5945031"/>
            <a:ext cx="3632312" cy="1061829"/>
          </a:xfrm>
          <a:prstGeom prst="rect">
            <a:avLst/>
          </a:prstGeom>
          <a:gradFill>
            <a:gsLst>
              <a:gs pos="0">
                <a:schemeClr val="bg1"/>
              </a:gs>
              <a:gs pos="92000">
                <a:srgbClr val="03AA74"/>
              </a:gs>
            </a:gsLst>
            <a:lin ang="540000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Eksempel på energikjeder</a:t>
            </a:r>
          </a:p>
          <a:p>
            <a:endParaRPr lang="nb-NO" sz="400" dirty="0"/>
          </a:p>
          <a:p>
            <a:r>
              <a:rPr lang="nb-NO" sz="1100" dirty="0"/>
              <a:t>Sleppe </a:t>
            </a:r>
            <a:r>
              <a:rPr lang="nb-NO" sz="1100" dirty="0" err="1"/>
              <a:t>ein</a:t>
            </a:r>
            <a:r>
              <a:rPr lang="nb-NO" sz="1100" dirty="0"/>
              <a:t> ball </a:t>
            </a:r>
            <a:r>
              <a:rPr lang="nb-NO" sz="1100" dirty="0" err="1"/>
              <a:t>frå</a:t>
            </a:r>
            <a:r>
              <a:rPr lang="nb-NO" sz="1100" dirty="0"/>
              <a:t> ei høgd:</a:t>
            </a:r>
          </a:p>
          <a:p>
            <a:r>
              <a:rPr lang="nb-NO" sz="1100" dirty="0"/>
              <a:t>Stillingsenergi </a:t>
            </a:r>
            <a:r>
              <a:rPr lang="nb-NO" sz="1100" dirty="0">
                <a:sym typeface="Symbol" panose="05050102010706020507" pitchFamily="18" charset="2"/>
              </a:rPr>
              <a:t> rørsleenergi  lydenergi og varmeenergi</a:t>
            </a:r>
            <a:endParaRPr lang="nb-NO" sz="1100" dirty="0"/>
          </a:p>
          <a:p>
            <a:endParaRPr lang="nb-NO" sz="400" dirty="0"/>
          </a:p>
          <a:p>
            <a:r>
              <a:rPr lang="nb-NO" sz="1100" dirty="0"/>
              <a:t>Bilkollisjon:</a:t>
            </a:r>
          </a:p>
          <a:p>
            <a:r>
              <a:rPr lang="nb-NO" sz="1100" dirty="0"/>
              <a:t>Rørsleenergi </a:t>
            </a:r>
            <a:r>
              <a:rPr lang="nb-NO" sz="1100" dirty="0">
                <a:sym typeface="Symbol" panose="05050102010706020507" pitchFamily="18" charset="2"/>
              </a:rPr>
              <a:t> lydenergi og varmeenergi</a:t>
            </a:r>
            <a:endParaRPr lang="nb-NO" sz="11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B9D161E-D62F-47C9-9F73-CBD4BC7A9D50}"/>
              </a:ext>
            </a:extLst>
          </p:cNvPr>
          <p:cNvSpPr txBox="1"/>
          <p:nvPr/>
        </p:nvSpPr>
        <p:spPr>
          <a:xfrm>
            <a:off x="4464424" y="7618474"/>
            <a:ext cx="2183934" cy="2292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Kva er energikvalitet?</a:t>
            </a:r>
          </a:p>
          <a:p>
            <a:r>
              <a:rPr lang="nb-NO" sz="1100" dirty="0"/>
              <a:t>Han seier </a:t>
            </a:r>
            <a:r>
              <a:rPr lang="nb-NO" sz="1100" dirty="0" err="1"/>
              <a:t>noko</a:t>
            </a:r>
            <a:r>
              <a:rPr lang="nb-NO" sz="1100" dirty="0"/>
              <a:t> om kor enkelt det er å bruke energien til </a:t>
            </a:r>
            <a:r>
              <a:rPr lang="nb-NO" sz="1100" dirty="0" err="1"/>
              <a:t>noko</a:t>
            </a:r>
            <a:r>
              <a:rPr lang="nb-NO" sz="1100" dirty="0"/>
              <a:t> nyttig. I ei energikjede vil energikvaliteten alltid synke når energien blir omforma til andre </a:t>
            </a:r>
            <a:r>
              <a:rPr lang="nb-NO" sz="1100" dirty="0" err="1"/>
              <a:t>typar</a:t>
            </a:r>
            <a:r>
              <a:rPr lang="nb-NO" sz="1100" dirty="0"/>
              <a:t>. Han blir mindre nyttig. Til slutt </a:t>
            </a:r>
            <a:r>
              <a:rPr lang="nb-NO" sz="1100" dirty="0" err="1"/>
              <a:t>endar</a:t>
            </a:r>
            <a:r>
              <a:rPr lang="nb-NO" sz="1100" dirty="0"/>
              <a:t> all energi opp som svak varmeenergi. Og denne er veldig </a:t>
            </a:r>
            <a:r>
              <a:rPr lang="nb-NO" sz="1100" dirty="0" err="1"/>
              <a:t>vanskeleg</a:t>
            </a:r>
            <a:r>
              <a:rPr lang="nb-NO" sz="1100" dirty="0"/>
              <a:t> å bruke til </a:t>
            </a:r>
            <a:r>
              <a:rPr lang="nb-NO" sz="1100" dirty="0" err="1"/>
              <a:t>noko</a:t>
            </a:r>
            <a:r>
              <a:rPr lang="nb-NO" sz="1100" dirty="0"/>
              <a:t> nyttig. Elektrisk energi er veldig enkelt å bruke til </a:t>
            </a:r>
            <a:r>
              <a:rPr lang="nb-NO" sz="1100" dirty="0" err="1"/>
              <a:t>noko</a:t>
            </a:r>
            <a:r>
              <a:rPr lang="nb-NO" sz="1100" dirty="0"/>
              <a:t> nyttig. Kva med </a:t>
            </a:r>
            <a:r>
              <a:rPr lang="nb-NO" sz="1100" dirty="0" err="1"/>
              <a:t>dei</a:t>
            </a:r>
            <a:r>
              <a:rPr lang="nb-NO" sz="1100" dirty="0"/>
              <a:t> andre </a:t>
            </a:r>
            <a:r>
              <a:rPr lang="nb-NO" sz="1100" dirty="0" err="1"/>
              <a:t>energitypane</a:t>
            </a:r>
            <a:r>
              <a:rPr lang="nb-NO" sz="1100" dirty="0"/>
              <a:t>?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6BC8935F-05F8-447D-AD0A-357C62174E9E}"/>
              </a:ext>
            </a:extLst>
          </p:cNvPr>
          <p:cNvSpPr txBox="1"/>
          <p:nvPr/>
        </p:nvSpPr>
        <p:spPr>
          <a:xfrm>
            <a:off x="145119" y="7618474"/>
            <a:ext cx="4217052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Energiproduksjon er </a:t>
            </a:r>
            <a:r>
              <a:rPr lang="nb-NO" sz="1100" b="1" dirty="0" err="1"/>
              <a:t>eigentleg</a:t>
            </a:r>
            <a:r>
              <a:rPr lang="nb-NO" sz="1100" b="1" dirty="0"/>
              <a:t> </a:t>
            </a:r>
            <a:r>
              <a:rPr lang="nb-NO" sz="1100" b="1" dirty="0" err="1"/>
              <a:t>berre</a:t>
            </a:r>
            <a:r>
              <a:rPr lang="nb-NO" sz="1100" b="1" dirty="0"/>
              <a:t> energiomforming</a:t>
            </a:r>
          </a:p>
          <a:p>
            <a:r>
              <a:rPr lang="nb-NO" sz="1100" dirty="0"/>
              <a:t>Ofte </a:t>
            </a:r>
            <a:r>
              <a:rPr lang="nb-NO" sz="1100" dirty="0" err="1"/>
              <a:t>snakkar</a:t>
            </a:r>
            <a:r>
              <a:rPr lang="nb-NO" sz="1100" dirty="0"/>
              <a:t> vi om å produsere energi, men det går </a:t>
            </a:r>
            <a:r>
              <a:rPr lang="nb-NO" sz="1100" dirty="0" err="1"/>
              <a:t>ikkje</a:t>
            </a:r>
            <a:r>
              <a:rPr lang="nb-NO" sz="1100" dirty="0"/>
              <a:t> an å produsere eller lage energi, han kan jo </a:t>
            </a:r>
            <a:r>
              <a:rPr lang="nb-NO" sz="1100" dirty="0" err="1"/>
              <a:t>berre</a:t>
            </a:r>
            <a:r>
              <a:rPr lang="nb-NO" sz="1100" dirty="0"/>
              <a:t> </a:t>
            </a:r>
            <a:r>
              <a:rPr lang="nb-NO" sz="1100" dirty="0" err="1"/>
              <a:t>omformast</a:t>
            </a:r>
            <a:r>
              <a:rPr lang="nb-NO" sz="1100" dirty="0"/>
              <a:t>! Når vi </a:t>
            </a:r>
            <a:r>
              <a:rPr lang="nb-NO" sz="1100" dirty="0" err="1"/>
              <a:t>snakkar</a:t>
            </a:r>
            <a:r>
              <a:rPr lang="nb-NO" sz="1100" dirty="0"/>
              <a:t> om energiproduksjon, meiner vi som regel å omforme </a:t>
            </a:r>
            <a:r>
              <a:rPr lang="nb-NO" sz="1100" dirty="0" err="1"/>
              <a:t>ein</a:t>
            </a:r>
            <a:r>
              <a:rPr lang="nb-NO" sz="1100" dirty="0"/>
              <a:t> energiform til elektrisk energi. Eksempel på energiomforming: </a:t>
            </a:r>
          </a:p>
          <a:p>
            <a:endParaRPr lang="nb-NO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Vasskraft som </a:t>
            </a:r>
            <a:r>
              <a:rPr lang="nb-NO" sz="1100" dirty="0" err="1"/>
              <a:t>omformar</a:t>
            </a:r>
            <a:r>
              <a:rPr lang="nb-NO" sz="1100" dirty="0"/>
              <a:t> stillingsenergien i store vassmengder til elektrisk energi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Vindkraft som </a:t>
            </a:r>
            <a:r>
              <a:rPr lang="nb-NO" sz="1100" dirty="0" err="1"/>
              <a:t>omformar</a:t>
            </a:r>
            <a:r>
              <a:rPr lang="nb-NO" sz="1100" dirty="0"/>
              <a:t> vinden sin rørsleenergi til elektrisk energi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Solceller som </a:t>
            </a:r>
            <a:r>
              <a:rPr lang="nb-NO" sz="1100" dirty="0" err="1"/>
              <a:t>omformar</a:t>
            </a:r>
            <a:r>
              <a:rPr lang="nb-NO" sz="1100" dirty="0"/>
              <a:t> strålingsenergien </a:t>
            </a:r>
            <a:r>
              <a:rPr lang="nb-NO" sz="1100" dirty="0" err="1"/>
              <a:t>frå</a:t>
            </a:r>
            <a:r>
              <a:rPr lang="nb-NO" sz="1100" dirty="0"/>
              <a:t> sola til elektrisk energi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Fossil energi som </a:t>
            </a:r>
            <a:r>
              <a:rPr lang="nb-NO" sz="1100" dirty="0" err="1"/>
              <a:t>omformar</a:t>
            </a:r>
            <a:r>
              <a:rPr lang="nb-NO" sz="1100" dirty="0"/>
              <a:t> den kjemiske energien i olje, kol og gass til elektrisk energi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9AF916F7-F8A1-4E30-B4F9-63AE9A84FD3B}"/>
              </a:ext>
            </a:extLst>
          </p:cNvPr>
          <p:cNvSpPr txBox="1"/>
          <p:nvPr/>
        </p:nvSpPr>
        <p:spPr>
          <a:xfrm>
            <a:off x="321016" y="1462539"/>
            <a:ext cx="51673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Stillingsenergi (potensiell energi)</a:t>
            </a:r>
          </a:p>
          <a:p>
            <a:r>
              <a:rPr lang="nb-NO" sz="1100" dirty="0"/>
              <a:t>Når vi </a:t>
            </a:r>
            <a:r>
              <a:rPr lang="nb-NO" sz="1100" dirty="0" err="1"/>
              <a:t>løftar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gjenstand </a:t>
            </a:r>
            <a:r>
              <a:rPr lang="nb-NO" sz="1100" dirty="0" err="1"/>
              <a:t>høgare</a:t>
            </a:r>
            <a:r>
              <a:rPr lang="nb-NO" sz="1100" dirty="0"/>
              <a:t> opp </a:t>
            </a:r>
            <a:r>
              <a:rPr lang="nb-NO" sz="1100" dirty="0" err="1"/>
              <a:t>frå</a:t>
            </a:r>
            <a:r>
              <a:rPr lang="nb-NO" sz="1100" dirty="0"/>
              <a:t> bakken, tilfører vi han energi. Jo </a:t>
            </a:r>
            <a:r>
              <a:rPr lang="nb-NO" sz="1100" dirty="0" err="1"/>
              <a:t>høgare</a:t>
            </a:r>
            <a:r>
              <a:rPr lang="nb-NO" sz="1100" dirty="0"/>
              <a:t> opp gjenstanden er, dess </a:t>
            </a:r>
            <a:r>
              <a:rPr lang="nb-NO" sz="1100" dirty="0" err="1"/>
              <a:t>høgare</a:t>
            </a:r>
            <a:r>
              <a:rPr lang="nb-NO" sz="1100" dirty="0"/>
              <a:t> energi har han. Denne energien kan enkelt bli omforma til andre </a:t>
            </a:r>
            <a:r>
              <a:rPr lang="nb-NO" sz="1100" dirty="0" err="1"/>
              <a:t>typar</a:t>
            </a:r>
            <a:r>
              <a:rPr lang="nb-NO" sz="1100" dirty="0"/>
              <a:t> energi med </a:t>
            </a:r>
            <a:r>
              <a:rPr lang="nb-NO" sz="1100" dirty="0" err="1"/>
              <a:t>ein</a:t>
            </a:r>
            <a:r>
              <a:rPr lang="nb-NO" sz="1100" dirty="0"/>
              <a:t> gong du slepp gjenstanden og han tek til å falle.</a:t>
            </a:r>
          </a:p>
          <a:p>
            <a:endParaRPr lang="nb-NO" sz="400" dirty="0"/>
          </a:p>
          <a:p>
            <a:r>
              <a:rPr lang="nb-NO" sz="1100" b="1" dirty="0"/>
              <a:t>Rørsleenergi (kinetisk energi)</a:t>
            </a:r>
          </a:p>
          <a:p>
            <a:r>
              <a:rPr lang="nb-NO" sz="1100" dirty="0" err="1"/>
              <a:t>Ein</a:t>
            </a:r>
            <a:r>
              <a:rPr lang="nb-NO" sz="1100" dirty="0"/>
              <a:t> gjenstand som rører på seg har </a:t>
            </a:r>
            <a:r>
              <a:rPr lang="nb-NO" sz="1100" dirty="0" err="1"/>
              <a:t>meir</a:t>
            </a:r>
            <a:r>
              <a:rPr lang="nb-NO" sz="1100" dirty="0"/>
              <a:t> energi jo større fart han har. Det er </a:t>
            </a:r>
            <a:r>
              <a:rPr lang="nb-NO" sz="1100" dirty="0" err="1"/>
              <a:t>difor</a:t>
            </a:r>
            <a:r>
              <a:rPr lang="nb-NO" sz="1100" dirty="0"/>
              <a:t> det blir så </a:t>
            </a:r>
            <a:r>
              <a:rPr lang="nb-NO" sz="1100" dirty="0" err="1"/>
              <a:t>mykje</a:t>
            </a:r>
            <a:r>
              <a:rPr lang="nb-NO" sz="1100" dirty="0"/>
              <a:t> større skade om en bil kolliderer når han har stor fart, </a:t>
            </a:r>
            <a:r>
              <a:rPr lang="nb-NO" sz="1100" dirty="0" err="1"/>
              <a:t>sidan</a:t>
            </a:r>
            <a:r>
              <a:rPr lang="nb-NO" sz="1100" dirty="0"/>
              <a:t> energien er </a:t>
            </a:r>
            <a:r>
              <a:rPr lang="nb-NO" sz="1100" dirty="0" err="1"/>
              <a:t>mykje</a:t>
            </a:r>
            <a:r>
              <a:rPr lang="nb-NO" sz="1100" dirty="0"/>
              <a:t> større enn om bilen hadde kjørt </a:t>
            </a:r>
            <a:r>
              <a:rPr lang="nb-NO" sz="1100" dirty="0" err="1"/>
              <a:t>saktare</a:t>
            </a:r>
            <a:r>
              <a:rPr lang="nb-NO" sz="1100" dirty="0"/>
              <a:t>.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6E3950F6-A018-4E7B-A2EE-475D12F83D96}"/>
              </a:ext>
            </a:extLst>
          </p:cNvPr>
          <p:cNvSpPr txBox="1"/>
          <p:nvPr/>
        </p:nvSpPr>
        <p:spPr>
          <a:xfrm>
            <a:off x="4654610" y="3081361"/>
            <a:ext cx="1819836" cy="2816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Snakk om</a:t>
            </a:r>
          </a:p>
          <a:p>
            <a:endParaRPr lang="nb-NO" sz="400" dirty="0"/>
          </a:p>
          <a:p>
            <a:r>
              <a:rPr lang="nb-NO" sz="1100" dirty="0"/>
              <a:t>Du slepp </a:t>
            </a:r>
            <a:r>
              <a:rPr lang="nb-NO" sz="1100" dirty="0" err="1"/>
              <a:t>ein</a:t>
            </a:r>
            <a:r>
              <a:rPr lang="nb-NO" sz="1100" dirty="0"/>
              <a:t> stein </a:t>
            </a:r>
            <a:r>
              <a:rPr lang="nb-NO" sz="1100" dirty="0" err="1"/>
              <a:t>frå</a:t>
            </a:r>
            <a:r>
              <a:rPr lang="nb-NO" sz="1100" dirty="0"/>
              <a:t> 1 meter over bakken, og etterpå slepp du han </a:t>
            </a:r>
            <a:r>
              <a:rPr lang="nb-NO" sz="1100" dirty="0" err="1"/>
              <a:t>frå</a:t>
            </a:r>
            <a:r>
              <a:rPr lang="nb-NO" sz="1100" dirty="0"/>
              <a:t> 2 meter over bakken. </a:t>
            </a:r>
          </a:p>
          <a:p>
            <a:endParaRPr lang="nb-NO" sz="4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Kva skjer med farten til steinen akkurat i det han treff bakken i </a:t>
            </a:r>
            <a:r>
              <a:rPr lang="nb-NO" sz="1100" dirty="0" err="1"/>
              <a:t>dei</a:t>
            </a:r>
            <a:r>
              <a:rPr lang="nb-NO" sz="1100" dirty="0"/>
              <a:t> to tilfella?</a:t>
            </a:r>
          </a:p>
          <a:p>
            <a:pPr marL="228600" indent="-228600">
              <a:buFont typeface="+mj-lt"/>
              <a:buAutoNum type="arabicPeriod"/>
            </a:pPr>
            <a:endParaRPr lang="nb-NO" sz="4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 err="1"/>
              <a:t>Kvifor</a:t>
            </a:r>
            <a:r>
              <a:rPr lang="nb-NO" sz="1100" dirty="0"/>
              <a:t> er det slik, trur du?</a:t>
            </a:r>
          </a:p>
          <a:p>
            <a:endParaRPr lang="nb-NO" sz="400" dirty="0"/>
          </a:p>
          <a:p>
            <a:r>
              <a:rPr lang="nb-NO" sz="1100" dirty="0" err="1"/>
              <a:t>Kvifor</a:t>
            </a:r>
            <a:r>
              <a:rPr lang="nb-NO" sz="1100" dirty="0"/>
              <a:t> kan vi </a:t>
            </a:r>
            <a:r>
              <a:rPr lang="nb-NO" sz="1100" dirty="0" err="1"/>
              <a:t>ikkje</a:t>
            </a:r>
            <a:r>
              <a:rPr lang="nb-NO" sz="1100" dirty="0"/>
              <a:t> høyre </a:t>
            </a:r>
            <a:r>
              <a:rPr lang="nb-NO" sz="1100" dirty="0" err="1"/>
              <a:t>eksplosjonar</a:t>
            </a:r>
            <a:r>
              <a:rPr lang="nb-NO" sz="1100" dirty="0"/>
              <a:t> som skjer i </a:t>
            </a:r>
            <a:r>
              <a:rPr lang="nb-NO" sz="1100" dirty="0" err="1"/>
              <a:t>verdsrommet</a:t>
            </a:r>
            <a:r>
              <a:rPr lang="nb-NO" sz="1100" dirty="0"/>
              <a:t>? 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9061C83E-331F-4E08-A91F-2167AE1D092A}"/>
              </a:ext>
            </a:extLst>
          </p:cNvPr>
          <p:cNvSpPr txBox="1"/>
          <p:nvPr/>
        </p:nvSpPr>
        <p:spPr>
          <a:xfrm>
            <a:off x="321016" y="4558333"/>
            <a:ext cx="43335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Elektrisk energi</a:t>
            </a:r>
          </a:p>
          <a:p>
            <a:r>
              <a:rPr lang="nb-NO" sz="1100" dirty="0"/>
              <a:t>Elektrisitet er </a:t>
            </a:r>
            <a:r>
              <a:rPr lang="nb-NO" sz="1100" dirty="0" err="1"/>
              <a:t>ladningar</a:t>
            </a:r>
            <a:r>
              <a:rPr lang="nb-NO" sz="1100" dirty="0"/>
              <a:t> som rører på seg, som regel elektron. Da har </a:t>
            </a:r>
            <a:r>
              <a:rPr lang="nb-NO" sz="1100" dirty="0" err="1"/>
              <a:t>desse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type </a:t>
            </a:r>
            <a:r>
              <a:rPr lang="nb-NO" sz="1100" dirty="0" err="1"/>
              <a:t>rørsleesenergi</a:t>
            </a:r>
            <a:r>
              <a:rPr lang="nb-NO" sz="1100" dirty="0"/>
              <a:t> som vi </a:t>
            </a:r>
            <a:r>
              <a:rPr lang="nb-NO" sz="1100" dirty="0" err="1"/>
              <a:t>kallar</a:t>
            </a:r>
            <a:r>
              <a:rPr lang="nb-NO" sz="1100" dirty="0"/>
              <a:t> elektrisk energi.</a:t>
            </a:r>
          </a:p>
          <a:p>
            <a:endParaRPr lang="nb-NO" sz="400" dirty="0"/>
          </a:p>
          <a:p>
            <a:r>
              <a:rPr lang="nb-NO" sz="1100" b="1" dirty="0"/>
              <a:t>Strålingsenergi (for elektromagnetisk stråling)</a:t>
            </a:r>
          </a:p>
          <a:p>
            <a:r>
              <a:rPr lang="nb-NO" sz="1100" dirty="0"/>
              <a:t>Stråling er samansett av bølger av elektrisitet og av magnetisme, </a:t>
            </a:r>
            <a:r>
              <a:rPr lang="nb-NO" sz="1100" dirty="0" err="1"/>
              <a:t>ein</a:t>
            </a:r>
            <a:r>
              <a:rPr lang="nb-NO" sz="1100" dirty="0"/>
              <a:t> kan </a:t>
            </a:r>
            <a:r>
              <a:rPr lang="nb-NO" sz="1100" dirty="0" err="1"/>
              <a:t>seie</a:t>
            </a:r>
            <a:r>
              <a:rPr lang="nb-NO" sz="1100" dirty="0"/>
              <a:t> at han rører på seg. Da har </a:t>
            </a:r>
            <a:r>
              <a:rPr lang="nb-NO" sz="1100" dirty="0" err="1"/>
              <a:t>dei</a:t>
            </a:r>
            <a:r>
              <a:rPr lang="nb-NO" sz="1100" dirty="0"/>
              <a:t> en type rørsleenergi. Han kan for-plante seg i lufttomt rom, og all energi vi får </a:t>
            </a:r>
            <a:r>
              <a:rPr lang="nb-NO" sz="1100" dirty="0" err="1"/>
              <a:t>frå</a:t>
            </a:r>
            <a:r>
              <a:rPr lang="nb-NO" sz="1100" dirty="0"/>
              <a:t> sola er av denne typen.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0ED5D64-2CEB-4229-A5FA-873110A9E4D6}"/>
              </a:ext>
            </a:extLst>
          </p:cNvPr>
          <p:cNvSpPr txBox="1"/>
          <p:nvPr/>
        </p:nvSpPr>
        <p:spPr>
          <a:xfrm>
            <a:off x="321016" y="3789090"/>
            <a:ext cx="429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Varme</a:t>
            </a:r>
          </a:p>
          <a:p>
            <a:r>
              <a:rPr lang="nb-NO" sz="1100" dirty="0"/>
              <a:t>Varme er </a:t>
            </a:r>
            <a:r>
              <a:rPr lang="nb-NO" sz="1100" dirty="0" err="1"/>
              <a:t>ein</a:t>
            </a:r>
            <a:r>
              <a:rPr lang="nb-NO" sz="1100" dirty="0"/>
              <a:t> form for energi, men en gjenstand kan </a:t>
            </a:r>
            <a:r>
              <a:rPr lang="nb-NO" sz="1100" dirty="0" err="1"/>
              <a:t>ikkje</a:t>
            </a:r>
            <a:r>
              <a:rPr lang="nb-NO" sz="1100" dirty="0"/>
              <a:t> </a:t>
            </a:r>
            <a:r>
              <a:rPr lang="nb-NO" sz="1100" dirty="0" err="1"/>
              <a:t>innehalde</a:t>
            </a:r>
            <a:r>
              <a:rPr lang="nb-NO" sz="1100" dirty="0"/>
              <a:t> varme, han kan </a:t>
            </a:r>
            <a:r>
              <a:rPr lang="nb-NO" sz="1100" dirty="0" err="1"/>
              <a:t>berre</a:t>
            </a:r>
            <a:r>
              <a:rPr lang="nb-NO" sz="1100" dirty="0"/>
              <a:t> overføre varme. Varme er energi som går </a:t>
            </a:r>
            <a:r>
              <a:rPr lang="nb-NO" sz="1100" dirty="0" err="1"/>
              <a:t>frå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gjenstand med høg temperatur til </a:t>
            </a:r>
            <a:r>
              <a:rPr lang="nb-NO" sz="1100" dirty="0" err="1"/>
              <a:t>ein</a:t>
            </a:r>
            <a:r>
              <a:rPr lang="nb-NO" sz="1100" dirty="0"/>
              <a:t> gjenstand med </a:t>
            </a:r>
            <a:r>
              <a:rPr lang="nb-NO" sz="1100" dirty="0" err="1"/>
              <a:t>lågare</a:t>
            </a:r>
            <a:r>
              <a:rPr lang="nb-NO" sz="1100" dirty="0"/>
              <a:t> temperatur.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8DA97D6C-505A-48E0-990D-51B139D991A6}"/>
              </a:ext>
            </a:extLst>
          </p:cNvPr>
          <p:cNvSpPr txBox="1"/>
          <p:nvPr/>
        </p:nvSpPr>
        <p:spPr>
          <a:xfrm>
            <a:off x="321016" y="2915756"/>
            <a:ext cx="37777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Lyd</a:t>
            </a:r>
          </a:p>
          <a:p>
            <a:r>
              <a:rPr lang="nb-NO" sz="1100" dirty="0"/>
              <a:t>Lydenergi </a:t>
            </a:r>
            <a:r>
              <a:rPr lang="nb-NO" sz="1100" dirty="0" err="1"/>
              <a:t>finnest</a:t>
            </a:r>
            <a:r>
              <a:rPr lang="nb-NO" sz="1100" dirty="0"/>
              <a:t> i lydbølgene som rører seg til øyret ditt. Lyd er </a:t>
            </a:r>
            <a:r>
              <a:rPr lang="nb-NO" sz="1100" dirty="0" err="1"/>
              <a:t>eigentleg</a:t>
            </a:r>
            <a:r>
              <a:rPr lang="nb-NO" sz="1100" dirty="0"/>
              <a:t> trykkbølger i luft (eller andre materiale) som får </a:t>
            </a:r>
            <a:r>
              <a:rPr lang="nb-NO" sz="1100" dirty="0" err="1"/>
              <a:t>luftmolekylane</a:t>
            </a:r>
            <a:r>
              <a:rPr lang="nb-NO" sz="1100" dirty="0"/>
              <a:t> til å svinge. </a:t>
            </a:r>
            <a:r>
              <a:rPr lang="nb-NO" sz="1100" dirty="0" err="1"/>
              <a:t>Sidan</a:t>
            </a:r>
            <a:r>
              <a:rPr lang="nb-NO" sz="1100" dirty="0"/>
              <a:t> </a:t>
            </a:r>
            <a:r>
              <a:rPr lang="nb-NO" sz="1100" dirty="0" err="1"/>
              <a:t>luftmolekylane</a:t>
            </a:r>
            <a:r>
              <a:rPr lang="nb-NO" sz="1100" dirty="0"/>
              <a:t> rører på seg, får </a:t>
            </a:r>
            <a:r>
              <a:rPr lang="nb-NO" sz="1100" dirty="0" err="1"/>
              <a:t>dei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type rørsleenergi som vi </a:t>
            </a:r>
            <a:r>
              <a:rPr lang="nb-NO" sz="1100" dirty="0" err="1"/>
              <a:t>kallar</a:t>
            </a:r>
            <a:r>
              <a:rPr lang="nb-NO" sz="1100" dirty="0"/>
              <a:t> lydenergi.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CAAEBC7F-B9F5-4B83-A92D-8BC118F2B96A}"/>
              </a:ext>
            </a:extLst>
          </p:cNvPr>
          <p:cNvSpPr txBox="1"/>
          <p:nvPr/>
        </p:nvSpPr>
        <p:spPr>
          <a:xfrm>
            <a:off x="321016" y="5823693"/>
            <a:ext cx="251375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Kjemisk energi</a:t>
            </a:r>
          </a:p>
          <a:p>
            <a:r>
              <a:rPr lang="nb-NO" sz="1100" dirty="0"/>
              <a:t>Alle kjemiske </a:t>
            </a:r>
            <a:r>
              <a:rPr lang="nb-NO" sz="1100" dirty="0" err="1"/>
              <a:t>sambindingar</a:t>
            </a:r>
            <a:r>
              <a:rPr lang="nb-NO" sz="1100" dirty="0"/>
              <a:t> har lagra energi i </a:t>
            </a:r>
            <a:r>
              <a:rPr lang="nb-NO" sz="1100" dirty="0" err="1"/>
              <a:t>bindingane</a:t>
            </a:r>
            <a:r>
              <a:rPr lang="nb-NO" sz="1100" dirty="0"/>
              <a:t> sine. Denne energien kan bli </a:t>
            </a:r>
            <a:r>
              <a:rPr lang="nb-NO" sz="1100" dirty="0" err="1"/>
              <a:t>frigjeven</a:t>
            </a:r>
            <a:r>
              <a:rPr lang="nb-NO" sz="1100" dirty="0"/>
              <a:t> ved at vi bryt </a:t>
            </a:r>
            <a:r>
              <a:rPr lang="nb-NO" sz="1100" dirty="0" err="1"/>
              <a:t>desse</a:t>
            </a:r>
            <a:r>
              <a:rPr lang="nb-NO" sz="1100" dirty="0"/>
              <a:t> </a:t>
            </a:r>
            <a:r>
              <a:rPr lang="nb-NO" sz="1100" dirty="0" err="1"/>
              <a:t>bindingane</a:t>
            </a:r>
            <a:r>
              <a:rPr lang="nb-NO" sz="1100" dirty="0"/>
              <a:t>. For </a:t>
            </a:r>
            <a:r>
              <a:rPr lang="nb-NO" sz="1100" dirty="0" err="1"/>
              <a:t>nokon</a:t>
            </a:r>
            <a:r>
              <a:rPr lang="nb-NO" sz="1100" dirty="0"/>
              <a:t> stoff er det </a:t>
            </a:r>
            <a:r>
              <a:rPr lang="nb-NO" sz="1100" dirty="0" err="1"/>
              <a:t>vanskeleg</a:t>
            </a:r>
            <a:r>
              <a:rPr lang="nb-NO" sz="1100" dirty="0"/>
              <a:t> å bryte bindingene for å frigi denne energien, men for andre stoff er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7C0D6F42-291E-4D1B-A7BE-69835AB3E955}"/>
              </a:ext>
            </a:extLst>
          </p:cNvPr>
          <p:cNvSpPr txBox="1"/>
          <p:nvPr/>
        </p:nvSpPr>
        <p:spPr>
          <a:xfrm>
            <a:off x="321016" y="7039689"/>
            <a:ext cx="60746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det veldig enkelt. I fossile brensel er dette enkelt med å varme stoffet opp slik at vi får </a:t>
            </a:r>
            <a:r>
              <a:rPr lang="nb-NO" sz="1100" dirty="0" err="1"/>
              <a:t>ein</a:t>
            </a:r>
            <a:r>
              <a:rPr lang="nb-NO" sz="1100" dirty="0"/>
              <a:t> forbrenningsreaksjon (se opplegg 31). Det er faktisk </a:t>
            </a:r>
            <a:r>
              <a:rPr lang="nb-NO" sz="1100" dirty="0" err="1"/>
              <a:t>forbrenningsreaksjonar</a:t>
            </a:r>
            <a:r>
              <a:rPr lang="nb-NO" sz="1100" dirty="0"/>
              <a:t> som </a:t>
            </a:r>
            <a:r>
              <a:rPr lang="nb-NO" sz="1100" dirty="0" err="1"/>
              <a:t>gjer</a:t>
            </a:r>
            <a:r>
              <a:rPr lang="nb-NO" sz="1100" dirty="0"/>
              <a:t> at vi får frigitt den kjemiske energien </a:t>
            </a:r>
            <a:r>
              <a:rPr lang="nb-NO" sz="1100" dirty="0" err="1"/>
              <a:t>frå</a:t>
            </a:r>
            <a:r>
              <a:rPr lang="nb-NO" sz="1100" dirty="0"/>
              <a:t> maten vi et.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4DB4D5A-58DD-46C5-9F68-22078F11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e</a:t>
            </a:r>
            <a:fld id="{8BCDA449-1FD9-4B7A-9E85-B244E6DC9C56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743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.fosl1-1.fna.fbcdn.net/v/t1.15752-9/81460537_1397488717098466_3393249980335521792_n.png?_nc_cat=103&amp;_nc_oc=AQlYnGWswiAO6WBIDYIRUuR7RNx4uPgfEL2VIH3vZg7RyHq1bKrrvod8cRBEq4ncERg&amp;_nc_ht=scontent.fosl1-1.fna&amp;oh=657f7641e2b162fb83d54c17298f4e74&amp;oe=5E9E1FC6">
            <a:extLst>
              <a:ext uri="{FF2B5EF4-FFF2-40B4-BE49-F238E27FC236}">
                <a16:creationId xmlns:a16="http://schemas.microsoft.com/office/drawing/2014/main" id="{D94D54E3-9AC1-4D72-A1F5-A7FCE54AA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08" y="4125632"/>
            <a:ext cx="3372684" cy="22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AF2D634-0EC8-4916-9CDF-EAD3A362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73" y="272932"/>
            <a:ext cx="3590294" cy="743842"/>
          </a:xfrm>
        </p:spPr>
        <p:txBody>
          <a:bodyPr>
            <a:normAutofit fontScale="90000"/>
          </a:bodyPr>
          <a:lstStyle/>
          <a:p>
            <a:r>
              <a:rPr lang="nb-NO" dirty="0"/>
              <a:t>Lag </a:t>
            </a:r>
            <a:r>
              <a:rPr lang="nb-NO" dirty="0" err="1"/>
              <a:t>ein</a:t>
            </a:r>
            <a:r>
              <a:rPr lang="nb-NO" dirty="0"/>
              <a:t> kjedereaksjon</a:t>
            </a:r>
            <a:br>
              <a:rPr lang="nb-NO" dirty="0"/>
            </a:br>
            <a:r>
              <a:rPr lang="nb-NO" sz="2000" dirty="0"/>
              <a:t>- programmer </a:t>
            </a:r>
            <a:r>
              <a:rPr lang="nb-NO" sz="2000" dirty="0" err="1"/>
              <a:t>ein</a:t>
            </a:r>
            <a:r>
              <a:rPr lang="nb-NO" sz="2000" dirty="0"/>
              <a:t> servo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ECA7AE-4F09-4A1D-83BB-617AE30DE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06" y="1847577"/>
            <a:ext cx="5460023" cy="409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100" b="1" dirty="0"/>
              <a:t>Fase 1: </a:t>
            </a:r>
          </a:p>
          <a:p>
            <a:pPr marL="0" indent="0">
              <a:buNone/>
            </a:pPr>
            <a:endParaRPr lang="nb-NO" sz="1661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50173BF-8E47-482A-8B81-D80A46A9332E}"/>
              </a:ext>
            </a:extLst>
          </p:cNvPr>
          <p:cNvSpPr/>
          <p:nvPr/>
        </p:nvSpPr>
        <p:spPr>
          <a:xfrm>
            <a:off x="548495" y="2108202"/>
            <a:ext cx="1471195" cy="80767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3AA7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/>
              <a:t>Kva er </a:t>
            </a:r>
            <a:r>
              <a:rPr lang="nb-NO" sz="1100" b="1" dirty="0" err="1"/>
              <a:t>ein</a:t>
            </a:r>
            <a:r>
              <a:rPr lang="nb-NO" sz="1100" b="1" dirty="0"/>
              <a:t> kjedereaksjon?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F42B60E-4AD9-49BD-84DA-1E20903C1E6B}"/>
              </a:ext>
            </a:extLst>
          </p:cNvPr>
          <p:cNvSpPr/>
          <p:nvPr/>
        </p:nvSpPr>
        <p:spPr>
          <a:xfrm>
            <a:off x="2683897" y="2108507"/>
            <a:ext cx="1340220" cy="80767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3AA7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/>
              <a:t>Kvar kan du finne ut hva det tyder?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231B0FB-4E2F-4581-AF53-18308CF9197D}"/>
              </a:ext>
            </a:extLst>
          </p:cNvPr>
          <p:cNvSpPr/>
          <p:nvPr/>
        </p:nvSpPr>
        <p:spPr>
          <a:xfrm>
            <a:off x="4716306" y="2102744"/>
            <a:ext cx="1426171" cy="80767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3AA7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/>
              <a:t>Kva slags</a:t>
            </a:r>
          </a:p>
          <a:p>
            <a:pPr algn="ctr"/>
            <a:r>
              <a:rPr lang="nb-NO" sz="1100" b="1" dirty="0"/>
              <a:t>materiale kan brukast?</a:t>
            </a:r>
          </a:p>
        </p:txBody>
      </p:sp>
      <p:sp>
        <p:nvSpPr>
          <p:cNvPr id="16" name="Pil: høyre 15">
            <a:extLst>
              <a:ext uri="{FF2B5EF4-FFF2-40B4-BE49-F238E27FC236}">
                <a16:creationId xmlns:a16="http://schemas.microsoft.com/office/drawing/2014/main" id="{E2F6124B-F606-4137-BD9F-54276379519F}"/>
              </a:ext>
            </a:extLst>
          </p:cNvPr>
          <p:cNvSpPr/>
          <p:nvPr/>
        </p:nvSpPr>
        <p:spPr>
          <a:xfrm>
            <a:off x="2118949" y="2346502"/>
            <a:ext cx="465689" cy="320161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3AA7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100" b="1"/>
          </a:p>
        </p:txBody>
      </p:sp>
      <p:sp>
        <p:nvSpPr>
          <p:cNvPr id="17" name="Pil: høyre 16">
            <a:extLst>
              <a:ext uri="{FF2B5EF4-FFF2-40B4-BE49-F238E27FC236}">
                <a16:creationId xmlns:a16="http://schemas.microsoft.com/office/drawing/2014/main" id="{A5972C57-C8D8-452A-A57F-4031A00CC997}"/>
              </a:ext>
            </a:extLst>
          </p:cNvPr>
          <p:cNvSpPr/>
          <p:nvPr/>
        </p:nvSpPr>
        <p:spPr>
          <a:xfrm>
            <a:off x="4137367" y="2346502"/>
            <a:ext cx="465689" cy="320161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3AA7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100" b="1"/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9F2D2E19-6E58-44CF-8A11-C2A81B2298FB}"/>
              </a:ext>
            </a:extLst>
          </p:cNvPr>
          <p:cNvSpPr txBox="1">
            <a:spLocks/>
          </p:cNvSpPr>
          <p:nvPr/>
        </p:nvSpPr>
        <p:spPr>
          <a:xfrm>
            <a:off x="546194" y="3128660"/>
            <a:ext cx="2882806" cy="11288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84406" tIns="42203" rIns="84406" bIns="42203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100" b="1" dirty="0"/>
              <a:t>Fase 2:</a:t>
            </a:r>
            <a:r>
              <a:rPr lang="nb-NO" sz="1100" dirty="0"/>
              <a:t> Kvar skal kjedereaksjonen få energien </a:t>
            </a:r>
            <a:r>
              <a:rPr lang="nb-NO" sz="1100" dirty="0" err="1"/>
              <a:t>frå</a:t>
            </a:r>
            <a:r>
              <a:rPr lang="nb-NO" sz="1100" dirty="0"/>
              <a:t>? Kva slags materiale og </a:t>
            </a:r>
            <a:r>
              <a:rPr lang="nb-NO" sz="1100" dirty="0" err="1"/>
              <a:t>delar</a:t>
            </a:r>
            <a:r>
              <a:rPr lang="nb-NO" sz="1100" dirty="0"/>
              <a:t> skal han </a:t>
            </a:r>
            <a:r>
              <a:rPr lang="nb-NO" sz="1100" dirty="0" err="1"/>
              <a:t>vere</a:t>
            </a:r>
            <a:r>
              <a:rPr lang="nb-NO" sz="1100" dirty="0"/>
              <a:t> laga av? Korleis kan du bruke minst </a:t>
            </a:r>
            <a:r>
              <a:rPr lang="nb-NO" sz="1100" dirty="0" err="1"/>
              <a:t>ein</a:t>
            </a:r>
            <a:r>
              <a:rPr lang="nb-NO" sz="1100" dirty="0"/>
              <a:t> servo som </a:t>
            </a:r>
            <a:r>
              <a:rPr lang="nb-NO" sz="1100" dirty="0" err="1"/>
              <a:t>ein</a:t>
            </a:r>
            <a:r>
              <a:rPr lang="nb-NO" sz="1100" dirty="0"/>
              <a:t> del av kjedereaksjonen din? </a:t>
            </a:r>
            <a:r>
              <a:rPr lang="nb-NO" sz="1100" dirty="0" err="1"/>
              <a:t>Teikne</a:t>
            </a:r>
            <a:r>
              <a:rPr lang="nb-NO" sz="1100" dirty="0"/>
              <a:t> ei skisse.</a:t>
            </a:r>
          </a:p>
          <a:p>
            <a:pPr marL="0" indent="0">
              <a:buNone/>
            </a:pPr>
            <a:r>
              <a:rPr lang="nb-NO" sz="1100" b="1" dirty="0"/>
              <a:t>Fase 3:</a:t>
            </a:r>
            <a:r>
              <a:rPr lang="nb-NO" sz="1100" dirty="0"/>
              <a:t> Bygg kjedereaksjonen og lag programmet til servoen.</a:t>
            </a:r>
          </a:p>
        </p:txBody>
      </p:sp>
      <p:sp>
        <p:nvSpPr>
          <p:cNvPr id="20" name="Plassholder for innhold 2">
            <a:extLst>
              <a:ext uri="{FF2B5EF4-FFF2-40B4-BE49-F238E27FC236}">
                <a16:creationId xmlns:a16="http://schemas.microsoft.com/office/drawing/2014/main" id="{35894CCA-1646-4CDD-95CC-4367879F427E}"/>
              </a:ext>
            </a:extLst>
          </p:cNvPr>
          <p:cNvSpPr txBox="1">
            <a:spLocks/>
          </p:cNvSpPr>
          <p:nvPr/>
        </p:nvSpPr>
        <p:spPr>
          <a:xfrm>
            <a:off x="252594" y="8222464"/>
            <a:ext cx="3426006" cy="1531136"/>
          </a:xfrm>
          <a:prstGeom prst="rect">
            <a:avLst/>
          </a:prstGeom>
        </p:spPr>
        <p:txBody>
          <a:bodyPr vert="horz" lIns="84406" tIns="42203" rIns="84406" bIns="42203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100" b="1" dirty="0"/>
              <a:t>Fase 4: </a:t>
            </a:r>
            <a:r>
              <a:rPr lang="nb-NO" sz="1100" dirty="0"/>
              <a:t>Prøv ut kjedereaksjonen.</a:t>
            </a:r>
          </a:p>
          <a:p>
            <a:pPr marL="0" indent="0">
              <a:buNone/>
            </a:pPr>
            <a:r>
              <a:rPr lang="nb-NO" sz="1100" b="1" dirty="0"/>
              <a:t>Fase 5:</a:t>
            </a:r>
            <a:r>
              <a:rPr lang="nb-NO" sz="1100" dirty="0"/>
              <a:t> Kan de </a:t>
            </a:r>
            <a:r>
              <a:rPr lang="nb-NO" sz="1100" dirty="0" err="1"/>
              <a:t>gjere</a:t>
            </a:r>
            <a:r>
              <a:rPr lang="nb-NO" sz="1100" dirty="0"/>
              <a:t> han betre på </a:t>
            </a:r>
            <a:r>
              <a:rPr lang="nb-NO" sz="1100" dirty="0" err="1"/>
              <a:t>nokon</a:t>
            </a:r>
            <a:r>
              <a:rPr lang="nb-NO" sz="1100" dirty="0"/>
              <a:t> måte? </a:t>
            </a:r>
            <a:r>
              <a:rPr lang="nb-NO" sz="1100" dirty="0" err="1"/>
              <a:t>Verkar</a:t>
            </a:r>
            <a:r>
              <a:rPr lang="nb-NO" sz="1100" dirty="0"/>
              <a:t> han </a:t>
            </a:r>
            <a:r>
              <a:rPr lang="nb-NO" sz="1100"/>
              <a:t>som planlagt? </a:t>
            </a:r>
            <a:r>
              <a:rPr lang="nb-NO" sz="1100" dirty="0"/>
              <a:t>Må </a:t>
            </a:r>
            <a:r>
              <a:rPr lang="nb-NO" sz="1100" dirty="0" err="1"/>
              <a:t>noko</a:t>
            </a:r>
            <a:r>
              <a:rPr lang="nb-NO" sz="1100" dirty="0"/>
              <a:t> bli justert?</a:t>
            </a:r>
          </a:p>
          <a:p>
            <a:pPr marL="0" indent="0">
              <a:buNone/>
            </a:pPr>
            <a:r>
              <a:rPr lang="nb-NO" sz="1100" b="1" dirty="0"/>
              <a:t>Fase 6: </a:t>
            </a:r>
            <a:r>
              <a:rPr lang="nb-NO" sz="1100" dirty="0"/>
              <a:t>Lag den ferdige kjedereaksjonen.</a:t>
            </a:r>
          </a:p>
          <a:p>
            <a:pPr marL="0" indent="0">
              <a:buNone/>
            </a:pPr>
            <a:r>
              <a:rPr lang="nb-NO" sz="1100" b="1" dirty="0"/>
              <a:t>Fase 7:</a:t>
            </a:r>
            <a:r>
              <a:rPr lang="nb-NO" sz="1100" dirty="0"/>
              <a:t> Lag </a:t>
            </a:r>
            <a:r>
              <a:rPr lang="nb-NO" sz="1100" dirty="0" err="1"/>
              <a:t>ein</a:t>
            </a:r>
            <a:r>
              <a:rPr lang="nb-NO" sz="1100" dirty="0"/>
              <a:t> filmsnutt av kjedereaksjonen, og skriv eller lag </a:t>
            </a:r>
            <a:r>
              <a:rPr lang="nb-NO" sz="1100" dirty="0" err="1"/>
              <a:t>eit</a:t>
            </a:r>
            <a:r>
              <a:rPr lang="nb-NO" sz="1100" dirty="0"/>
              <a:t> lydklipp med forklaring på </a:t>
            </a:r>
            <a:r>
              <a:rPr lang="nb-NO" sz="1100" dirty="0" err="1"/>
              <a:t>kvifor</a:t>
            </a:r>
            <a:r>
              <a:rPr lang="nb-NO" sz="1100" dirty="0"/>
              <a:t> de </a:t>
            </a:r>
            <a:r>
              <a:rPr lang="nb-NO" sz="1100" dirty="0" err="1"/>
              <a:t>valde</a:t>
            </a:r>
            <a:r>
              <a:rPr lang="nb-NO" sz="1100" dirty="0"/>
              <a:t> å lage kjedereaksjonen akkurat slik de gjorde.</a:t>
            </a:r>
          </a:p>
          <a:p>
            <a:pPr marL="0" indent="0">
              <a:buNone/>
            </a:pPr>
            <a:endParaRPr lang="nb-NO" sz="1661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872593D-0ACD-49D8-A221-C016955D6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600" y="3128707"/>
            <a:ext cx="1962070" cy="1171566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8EFFC6E7-4A27-4D50-ACE7-212B23D45940}"/>
              </a:ext>
            </a:extLst>
          </p:cNvPr>
          <p:cNvSpPr txBox="1"/>
          <p:nvPr/>
        </p:nvSpPr>
        <p:spPr>
          <a:xfrm>
            <a:off x="2450941" y="6528210"/>
            <a:ext cx="357451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Døme på program</a:t>
            </a:r>
          </a:p>
          <a:p>
            <a:endParaRPr lang="nb-NO" sz="1100" b="1" dirty="0"/>
          </a:p>
          <a:p>
            <a:r>
              <a:rPr lang="nb-NO" sz="1100" dirty="0"/>
              <a:t>Det </a:t>
            </a:r>
            <a:r>
              <a:rPr lang="nb-NO" sz="1100" dirty="0" err="1"/>
              <a:t>øvste</a:t>
            </a:r>
            <a:r>
              <a:rPr lang="nb-NO" sz="1100" dirty="0"/>
              <a:t> programmet </a:t>
            </a:r>
            <a:r>
              <a:rPr lang="nb-NO" sz="1100" dirty="0" err="1"/>
              <a:t>gjer</a:t>
            </a:r>
            <a:r>
              <a:rPr lang="nb-NO" sz="1100" dirty="0"/>
              <a:t> at servoen dreier 180</a:t>
            </a:r>
            <a:r>
              <a:rPr lang="nb-NO" sz="1100" dirty="0">
                <a:sym typeface="Symbol" panose="05050102010706020507" pitchFamily="18" charset="2"/>
              </a:rPr>
              <a:t></a:t>
            </a:r>
            <a:r>
              <a:rPr lang="nb-NO" sz="1100" dirty="0"/>
              <a:t> i den </a:t>
            </a:r>
            <a:r>
              <a:rPr lang="nb-NO" sz="1100" dirty="0" err="1"/>
              <a:t>eine</a:t>
            </a:r>
            <a:r>
              <a:rPr lang="nb-NO" sz="1100" dirty="0"/>
              <a:t> retninga. </a:t>
            </a:r>
          </a:p>
          <a:p>
            <a:endParaRPr lang="nb-NO" sz="1100" dirty="0"/>
          </a:p>
          <a:p>
            <a:r>
              <a:rPr lang="nb-NO" sz="1100" dirty="0"/>
              <a:t>Det </a:t>
            </a:r>
            <a:r>
              <a:rPr lang="nb-NO" sz="1100" dirty="0" err="1"/>
              <a:t>nedste</a:t>
            </a:r>
            <a:r>
              <a:rPr lang="nb-NO" sz="1100" dirty="0"/>
              <a:t> programmet </a:t>
            </a:r>
            <a:r>
              <a:rPr lang="nb-NO" sz="1100" dirty="0" err="1"/>
              <a:t>gjer</a:t>
            </a:r>
            <a:r>
              <a:rPr lang="nb-NO" sz="1100" dirty="0"/>
              <a:t> at servoen dreier attende til utgangspunktet.</a:t>
            </a:r>
          </a:p>
          <a:p>
            <a:endParaRPr lang="nb-NO" sz="1100" dirty="0"/>
          </a:p>
          <a:p>
            <a:r>
              <a:rPr lang="nb-NO" sz="1100" dirty="0"/>
              <a:t>Kan de bruke </a:t>
            </a:r>
            <a:r>
              <a:rPr lang="nb-NO" sz="1100" dirty="0" err="1"/>
              <a:t>noko</a:t>
            </a:r>
            <a:r>
              <a:rPr lang="nb-NO" sz="1100" dirty="0"/>
              <a:t> av dette til </a:t>
            </a:r>
            <a:r>
              <a:rPr lang="nb-NO" sz="1100" dirty="0" err="1"/>
              <a:t>dykkar</a:t>
            </a:r>
            <a:r>
              <a:rPr lang="nb-NO" sz="1100" dirty="0"/>
              <a:t> kjedereaksjon? 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BF14FFC9-0E97-47D1-A662-8B5E78A0B9A6}"/>
              </a:ext>
            </a:extLst>
          </p:cNvPr>
          <p:cNvSpPr txBox="1"/>
          <p:nvPr/>
        </p:nvSpPr>
        <p:spPr>
          <a:xfrm>
            <a:off x="4051977" y="4552275"/>
            <a:ext cx="2090500" cy="1277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/>
              <a:t>Kople opp </a:t>
            </a:r>
            <a:r>
              <a:rPr lang="nb-NO" sz="1100" dirty="0" err="1"/>
              <a:t>micro:bit</a:t>
            </a:r>
            <a:r>
              <a:rPr lang="nb-NO" sz="1100" dirty="0"/>
              <a:t> og kretskort med servoen som vist på figuren.</a:t>
            </a:r>
          </a:p>
          <a:p>
            <a:endParaRPr lang="nb-NO" sz="1100" dirty="0"/>
          </a:p>
          <a:p>
            <a:r>
              <a:rPr lang="nb-NO" sz="1100" dirty="0"/>
              <a:t>Servoen har tre </a:t>
            </a:r>
            <a:r>
              <a:rPr lang="nb-NO" sz="1100" dirty="0" err="1"/>
              <a:t>fargar</a:t>
            </a:r>
            <a:r>
              <a:rPr lang="nb-NO" sz="1100" dirty="0"/>
              <a:t> på </a:t>
            </a:r>
            <a:r>
              <a:rPr lang="nb-NO" sz="1100" dirty="0" err="1"/>
              <a:t>leidningane</a:t>
            </a:r>
            <a:r>
              <a:rPr lang="nb-NO" sz="1100" dirty="0"/>
              <a:t> der det er viktig at den rette </a:t>
            </a:r>
            <a:r>
              <a:rPr lang="nb-NO" sz="1100" dirty="0" err="1"/>
              <a:t>leidningen</a:t>
            </a:r>
            <a:r>
              <a:rPr lang="nb-NO" sz="1100" dirty="0"/>
              <a:t> </a:t>
            </a:r>
            <a:r>
              <a:rPr lang="nb-NO" sz="1100" dirty="0" err="1"/>
              <a:t>havnar</a:t>
            </a:r>
            <a:r>
              <a:rPr lang="nb-NO" sz="1100" dirty="0"/>
              <a:t> på den rette plassen.</a:t>
            </a:r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DA271877-5D94-4BC5-9382-3E37CE91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54" y="6435321"/>
            <a:ext cx="2065739" cy="1669693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036878CD-36C6-4C05-81CC-52BD87EDBAC6}"/>
              </a:ext>
            </a:extLst>
          </p:cNvPr>
          <p:cNvSpPr txBox="1"/>
          <p:nvPr/>
        </p:nvSpPr>
        <p:spPr>
          <a:xfrm>
            <a:off x="546194" y="1123164"/>
            <a:ext cx="5523924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Oppgåve</a:t>
            </a:r>
            <a:r>
              <a:rPr lang="nb-NO" sz="1100" b="1" dirty="0"/>
              <a:t> </a:t>
            </a:r>
          </a:p>
          <a:p>
            <a:r>
              <a:rPr lang="nb-NO" sz="1100" dirty="0"/>
              <a:t>Lag </a:t>
            </a:r>
            <a:r>
              <a:rPr lang="nb-NO" sz="1100" dirty="0" err="1"/>
              <a:t>ein</a:t>
            </a:r>
            <a:r>
              <a:rPr lang="nb-NO" sz="1100" dirty="0"/>
              <a:t> kjedereaksjon som </a:t>
            </a:r>
            <a:r>
              <a:rPr lang="nb-NO" sz="1100" dirty="0" err="1"/>
              <a:t>forflyttar</a:t>
            </a:r>
            <a:r>
              <a:rPr lang="nb-NO" sz="1100" dirty="0"/>
              <a:t> ei kule minst to meter </a:t>
            </a:r>
            <a:r>
              <a:rPr lang="nb-NO" sz="1100" dirty="0" err="1"/>
              <a:t>utan</a:t>
            </a:r>
            <a:r>
              <a:rPr lang="nb-NO" sz="1100" dirty="0"/>
              <a:t> at </a:t>
            </a:r>
            <a:r>
              <a:rPr lang="nb-NO" sz="1100" dirty="0" err="1"/>
              <a:t>nokon</a:t>
            </a:r>
            <a:r>
              <a:rPr lang="nb-NO" sz="1100" dirty="0"/>
              <a:t> tek på henne undervegs. Det må </a:t>
            </a:r>
            <a:r>
              <a:rPr lang="nb-NO" sz="1100" dirty="0" err="1"/>
              <a:t>nyttast</a:t>
            </a:r>
            <a:r>
              <a:rPr lang="nb-NO" sz="1100" dirty="0"/>
              <a:t> minst tre deler og minst </a:t>
            </a:r>
            <a:r>
              <a:rPr lang="nb-NO" sz="1100" dirty="0" err="1"/>
              <a:t>ein</a:t>
            </a:r>
            <a:r>
              <a:rPr lang="nb-NO" sz="1100" dirty="0"/>
              <a:t> servo.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4FDAEDD-5C21-45D7-8894-03DA5E30E431}"/>
              </a:ext>
            </a:extLst>
          </p:cNvPr>
          <p:cNvSpPr txBox="1"/>
          <p:nvPr/>
        </p:nvSpPr>
        <p:spPr>
          <a:xfrm>
            <a:off x="3851091" y="8420778"/>
            <a:ext cx="2291386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Oppgåve</a:t>
            </a:r>
            <a:endParaRPr lang="nb-NO" sz="1100" b="1" dirty="0"/>
          </a:p>
          <a:p>
            <a:r>
              <a:rPr lang="nb-NO" sz="1100" dirty="0"/>
              <a:t>Studer </a:t>
            </a:r>
            <a:r>
              <a:rPr lang="nb-NO" sz="1100"/>
              <a:t>kula heile </a:t>
            </a:r>
            <a:r>
              <a:rPr lang="nb-NO" sz="1100" dirty="0"/>
              <a:t>vegen gjennom løypa og forklar kva </a:t>
            </a:r>
            <a:r>
              <a:rPr lang="nb-NO" sz="1100" dirty="0" err="1"/>
              <a:t>typar</a:t>
            </a:r>
            <a:r>
              <a:rPr lang="nb-NO" sz="1100" dirty="0"/>
              <a:t> energi ho har, og kva </a:t>
            </a:r>
            <a:r>
              <a:rPr lang="nb-NO" sz="1100" dirty="0" err="1"/>
              <a:t>typar</a:t>
            </a:r>
            <a:r>
              <a:rPr lang="nb-NO" sz="1100" dirty="0"/>
              <a:t> energi ho mottek og mister undervegs i løypa.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677101B-BC04-4122-89D6-92A8867B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292241"/>
            <a:ext cx="1543050" cy="527403"/>
          </a:xfrm>
        </p:spPr>
        <p:txBody>
          <a:bodyPr/>
          <a:lstStyle/>
          <a:p>
            <a:fld id="{8BCDA449-1FD9-4B7A-9E85-B244E6DC9C56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1111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0BA4E2-F0CF-4983-9E81-623E710CD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85d13ab-30c6-49f8-8756-d82b97344fc4"/>
    <ds:schemaRef ds:uri="http://purl.org/dc/terms/"/>
    <ds:schemaRef ds:uri="http://schemas.openxmlformats.org/package/2006/metadata/core-properties"/>
    <ds:schemaRef ds:uri="e7edbe82-fed3-4e3f-9446-c6542b3d00d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478807</TotalTime>
  <Words>948</Words>
  <Application>Microsoft Macintosh PowerPoint</Application>
  <PresentationFormat>A4 Paper (210x297 mm)</PresentationFormat>
  <Paragraphs>73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Opplegg 4 - Energiformer og -overgangar</vt:lpstr>
      <vt:lpstr>Lag ein kjedereaksjon - programmer ein servo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Simen Stafseng</cp:lastModifiedBy>
  <cp:revision>1501</cp:revision>
  <dcterms:created xsi:type="dcterms:W3CDTF">2018-11-04T16:46:19Z</dcterms:created>
  <dcterms:modified xsi:type="dcterms:W3CDTF">2021-11-10T10:46:59Z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</Properties>
</file>