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88" r:id="rId2"/>
    <p:sldId id="489"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len Egeland Flø" initials="EEF" lastIdx="1" clrIdx="0">
    <p:extLst>
      <p:ext uri="{19B8F6BF-5375-455C-9EA6-DF929625EA0E}">
        <p15:presenceInfo xmlns:p15="http://schemas.microsoft.com/office/powerpoint/2012/main" userId="bb6505ce92b5abf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4" autoAdjust="0"/>
    <p:restoredTop sz="94660"/>
  </p:normalViewPr>
  <p:slideViewPr>
    <p:cSldViewPr snapToGrid="0">
      <p:cViewPr varScale="1">
        <p:scale>
          <a:sx n="89" d="100"/>
          <a:sy n="89" d="100"/>
        </p:scale>
        <p:origin x="350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nb-NO"/>
              <a:t>Klikk for å redigere tittelstil</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b-NO"/>
              <a:t>Klikk for å redigere undertittelstil i malen</a:t>
            </a:r>
            <a:endParaRPr lang="en-US" dirty="0"/>
          </a:p>
        </p:txBody>
      </p:sp>
      <p:sp>
        <p:nvSpPr>
          <p:cNvPr id="4" name="Date Placeholder 3"/>
          <p:cNvSpPr>
            <a:spLocks noGrp="1"/>
          </p:cNvSpPr>
          <p:nvPr>
            <p:ph type="dt" sz="half" idx="10"/>
          </p:nvPr>
        </p:nvSpPr>
        <p:spPr/>
        <p:txBody>
          <a:bodyPr/>
          <a:lstStyle/>
          <a:p>
            <a:fld id="{D39A9DB4-E8CF-4146-B8DD-27E43A342A08}" type="datetimeFigureOut">
              <a:rPr lang="nb-NO" smtClean="0"/>
              <a:t>04.11.2021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B45A1E5E-83A5-432F-9717-3B7AFD3391AB}" type="slidenum">
              <a:rPr lang="nb-NO" smtClean="0"/>
              <a:t>‹#›</a:t>
            </a:fld>
            <a:endParaRPr lang="nb-NO"/>
          </a:p>
        </p:txBody>
      </p:sp>
    </p:spTree>
    <p:extLst>
      <p:ext uri="{BB962C8B-B14F-4D97-AF65-F5344CB8AC3E}">
        <p14:creationId xmlns:p14="http://schemas.microsoft.com/office/powerpoint/2010/main" val="2741862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D39A9DB4-E8CF-4146-B8DD-27E43A342A08}" type="datetimeFigureOut">
              <a:rPr lang="nb-NO" smtClean="0"/>
              <a:t>04.11.2021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B45A1E5E-83A5-432F-9717-3B7AFD3391AB}" type="slidenum">
              <a:rPr lang="nb-NO" smtClean="0"/>
              <a:t>‹#›</a:t>
            </a:fld>
            <a:endParaRPr lang="nb-NO"/>
          </a:p>
        </p:txBody>
      </p:sp>
    </p:spTree>
    <p:extLst>
      <p:ext uri="{BB962C8B-B14F-4D97-AF65-F5344CB8AC3E}">
        <p14:creationId xmlns:p14="http://schemas.microsoft.com/office/powerpoint/2010/main" val="3734473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nb-NO"/>
              <a:t>Klikk for å redigere tittelstil</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D39A9DB4-E8CF-4146-B8DD-27E43A342A08}" type="datetimeFigureOut">
              <a:rPr lang="nb-NO" smtClean="0"/>
              <a:t>04.11.2021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B45A1E5E-83A5-432F-9717-3B7AFD3391AB}" type="slidenum">
              <a:rPr lang="nb-NO" smtClean="0"/>
              <a:t>‹#›</a:t>
            </a:fld>
            <a:endParaRPr lang="nb-NO"/>
          </a:p>
        </p:txBody>
      </p:sp>
    </p:spTree>
    <p:extLst>
      <p:ext uri="{BB962C8B-B14F-4D97-AF65-F5344CB8AC3E}">
        <p14:creationId xmlns:p14="http://schemas.microsoft.com/office/powerpoint/2010/main" val="2737829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D39A9DB4-E8CF-4146-B8DD-27E43A342A08}" type="datetimeFigureOut">
              <a:rPr lang="nb-NO" smtClean="0"/>
              <a:t>04.11.2021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B45A1E5E-83A5-432F-9717-3B7AFD3391AB}" type="slidenum">
              <a:rPr lang="nb-NO" smtClean="0"/>
              <a:t>‹#›</a:t>
            </a:fld>
            <a:endParaRPr lang="nb-NO"/>
          </a:p>
        </p:txBody>
      </p:sp>
    </p:spTree>
    <p:extLst>
      <p:ext uri="{BB962C8B-B14F-4D97-AF65-F5344CB8AC3E}">
        <p14:creationId xmlns:p14="http://schemas.microsoft.com/office/powerpoint/2010/main" val="634510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nb-NO"/>
              <a:t>Klikk for å redigere tittelstil</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D39A9DB4-E8CF-4146-B8DD-27E43A342A08}" type="datetimeFigureOut">
              <a:rPr lang="nb-NO" smtClean="0"/>
              <a:t>04.11.2021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B45A1E5E-83A5-432F-9717-3B7AFD3391AB}" type="slidenum">
              <a:rPr lang="nb-NO" smtClean="0"/>
              <a:t>‹#›</a:t>
            </a:fld>
            <a:endParaRPr lang="nb-NO"/>
          </a:p>
        </p:txBody>
      </p:sp>
    </p:spTree>
    <p:extLst>
      <p:ext uri="{BB962C8B-B14F-4D97-AF65-F5344CB8AC3E}">
        <p14:creationId xmlns:p14="http://schemas.microsoft.com/office/powerpoint/2010/main" val="1536310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D39A9DB4-E8CF-4146-B8DD-27E43A342A08}" type="datetimeFigureOut">
              <a:rPr lang="nb-NO" smtClean="0"/>
              <a:t>04.11.2021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B45A1E5E-83A5-432F-9717-3B7AFD3391AB}" type="slidenum">
              <a:rPr lang="nb-NO" smtClean="0"/>
              <a:t>‹#›</a:t>
            </a:fld>
            <a:endParaRPr lang="nb-NO"/>
          </a:p>
        </p:txBody>
      </p:sp>
    </p:spTree>
    <p:extLst>
      <p:ext uri="{BB962C8B-B14F-4D97-AF65-F5344CB8AC3E}">
        <p14:creationId xmlns:p14="http://schemas.microsoft.com/office/powerpoint/2010/main" val="2336730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nb-NO"/>
              <a:t>Klikk for å redigere tittelstil</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b-NO"/>
              <a:t>Klikk for å redigere tekststiler i malen</a:t>
            </a:r>
          </a:p>
        </p:txBody>
      </p:sp>
      <p:sp>
        <p:nvSpPr>
          <p:cNvPr id="4" name="Content Placeholder 3"/>
          <p:cNvSpPr>
            <a:spLocks noGrp="1"/>
          </p:cNvSpPr>
          <p:nvPr>
            <p:ph sz="half" idx="2"/>
          </p:nvPr>
        </p:nvSpPr>
        <p:spPr>
          <a:xfrm>
            <a:off x="472381" y="3618442"/>
            <a:ext cx="2901255" cy="5322183"/>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b-NO"/>
              <a:t>Klikk for å redigere tekststiler i malen</a:t>
            </a:r>
          </a:p>
        </p:txBody>
      </p:sp>
      <p:sp>
        <p:nvSpPr>
          <p:cNvPr id="6" name="Content Placeholder 5"/>
          <p:cNvSpPr>
            <a:spLocks noGrp="1"/>
          </p:cNvSpPr>
          <p:nvPr>
            <p:ph sz="quarter" idx="4"/>
          </p:nvPr>
        </p:nvSpPr>
        <p:spPr>
          <a:xfrm>
            <a:off x="3471863" y="3618442"/>
            <a:ext cx="2915543" cy="5322183"/>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6"/>
          <p:cNvSpPr>
            <a:spLocks noGrp="1"/>
          </p:cNvSpPr>
          <p:nvPr>
            <p:ph type="dt" sz="half" idx="10"/>
          </p:nvPr>
        </p:nvSpPr>
        <p:spPr/>
        <p:txBody>
          <a:bodyPr/>
          <a:lstStyle/>
          <a:p>
            <a:fld id="{D39A9DB4-E8CF-4146-B8DD-27E43A342A08}" type="datetimeFigureOut">
              <a:rPr lang="nb-NO" smtClean="0"/>
              <a:t>04.11.2021</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B45A1E5E-83A5-432F-9717-3B7AFD3391AB}" type="slidenum">
              <a:rPr lang="nb-NO" smtClean="0"/>
              <a:t>‹#›</a:t>
            </a:fld>
            <a:endParaRPr lang="nb-NO"/>
          </a:p>
        </p:txBody>
      </p:sp>
    </p:spTree>
    <p:extLst>
      <p:ext uri="{BB962C8B-B14F-4D97-AF65-F5344CB8AC3E}">
        <p14:creationId xmlns:p14="http://schemas.microsoft.com/office/powerpoint/2010/main" val="2040975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D39A9DB4-E8CF-4146-B8DD-27E43A342A08}" type="datetimeFigureOut">
              <a:rPr lang="nb-NO" smtClean="0"/>
              <a:t>04.11.2021</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B45A1E5E-83A5-432F-9717-3B7AFD3391AB}" type="slidenum">
              <a:rPr lang="nb-NO" smtClean="0"/>
              <a:t>‹#›</a:t>
            </a:fld>
            <a:endParaRPr lang="nb-NO"/>
          </a:p>
        </p:txBody>
      </p:sp>
    </p:spTree>
    <p:extLst>
      <p:ext uri="{BB962C8B-B14F-4D97-AF65-F5344CB8AC3E}">
        <p14:creationId xmlns:p14="http://schemas.microsoft.com/office/powerpoint/2010/main" val="2529796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9A9DB4-E8CF-4146-B8DD-27E43A342A08}" type="datetimeFigureOut">
              <a:rPr lang="nb-NO" smtClean="0"/>
              <a:t>04.11.2021</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B45A1E5E-83A5-432F-9717-3B7AFD3391AB}" type="slidenum">
              <a:rPr lang="nb-NO" smtClean="0"/>
              <a:t>‹#›</a:t>
            </a:fld>
            <a:endParaRPr lang="nb-NO"/>
          </a:p>
        </p:txBody>
      </p:sp>
    </p:spTree>
    <p:extLst>
      <p:ext uri="{BB962C8B-B14F-4D97-AF65-F5344CB8AC3E}">
        <p14:creationId xmlns:p14="http://schemas.microsoft.com/office/powerpoint/2010/main" val="3651085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nb-NO"/>
              <a:t>Klikk for å redigere tittelstil</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D39A9DB4-E8CF-4146-B8DD-27E43A342A08}" type="datetimeFigureOut">
              <a:rPr lang="nb-NO" smtClean="0"/>
              <a:t>04.11.2021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B45A1E5E-83A5-432F-9717-3B7AFD3391AB}" type="slidenum">
              <a:rPr lang="nb-NO" smtClean="0"/>
              <a:t>‹#›</a:t>
            </a:fld>
            <a:endParaRPr lang="nb-NO"/>
          </a:p>
        </p:txBody>
      </p:sp>
    </p:spTree>
    <p:extLst>
      <p:ext uri="{BB962C8B-B14F-4D97-AF65-F5344CB8AC3E}">
        <p14:creationId xmlns:p14="http://schemas.microsoft.com/office/powerpoint/2010/main" val="3245878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nb-NO"/>
              <a:t>Klikk for å redigere tittelstil</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b-NO"/>
              <a:t>Klikk på ikonet for å legge til et bilde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D39A9DB4-E8CF-4146-B8DD-27E43A342A08}" type="datetimeFigureOut">
              <a:rPr lang="nb-NO" smtClean="0"/>
              <a:t>04.11.2021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B45A1E5E-83A5-432F-9717-3B7AFD3391AB}" type="slidenum">
              <a:rPr lang="nb-NO" smtClean="0"/>
              <a:t>‹#›</a:t>
            </a:fld>
            <a:endParaRPr lang="nb-NO"/>
          </a:p>
        </p:txBody>
      </p:sp>
    </p:spTree>
    <p:extLst>
      <p:ext uri="{BB962C8B-B14F-4D97-AF65-F5344CB8AC3E}">
        <p14:creationId xmlns:p14="http://schemas.microsoft.com/office/powerpoint/2010/main" val="1230363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nb-NO"/>
              <a:t>Klikk for å redigere tittelstil</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39A9DB4-E8CF-4146-B8DD-27E43A342A08}" type="datetimeFigureOut">
              <a:rPr lang="nb-NO" smtClean="0"/>
              <a:t>04.11.2021</a:t>
            </a:fld>
            <a:endParaRPr lang="nb-NO"/>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45A1E5E-83A5-432F-9717-3B7AFD3391AB}" type="slidenum">
              <a:rPr lang="nb-NO" smtClean="0"/>
              <a:t>‹#›</a:t>
            </a:fld>
            <a:endParaRPr lang="nb-NO"/>
          </a:p>
        </p:txBody>
      </p:sp>
    </p:spTree>
    <p:extLst>
      <p:ext uri="{BB962C8B-B14F-4D97-AF65-F5344CB8AC3E}">
        <p14:creationId xmlns:p14="http://schemas.microsoft.com/office/powerpoint/2010/main" val="12169821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EC122F6-CAD6-49FA-9731-2AD1BF1477BB}"/>
              </a:ext>
            </a:extLst>
          </p:cNvPr>
          <p:cNvSpPr>
            <a:spLocks noGrp="1"/>
          </p:cNvSpPr>
          <p:nvPr>
            <p:ph type="title"/>
          </p:nvPr>
        </p:nvSpPr>
        <p:spPr>
          <a:xfrm>
            <a:off x="471488" y="261396"/>
            <a:ext cx="5915025" cy="708864"/>
          </a:xfrm>
        </p:spPr>
        <p:txBody>
          <a:bodyPr/>
          <a:lstStyle/>
          <a:p>
            <a:r>
              <a:rPr lang="nb-NO" dirty="0"/>
              <a:t>Lineær modellering</a:t>
            </a:r>
          </a:p>
        </p:txBody>
      </p:sp>
      <p:sp>
        <p:nvSpPr>
          <p:cNvPr id="3" name="Plassholder for innhold 2">
            <a:extLst>
              <a:ext uri="{FF2B5EF4-FFF2-40B4-BE49-F238E27FC236}">
                <a16:creationId xmlns:a16="http://schemas.microsoft.com/office/drawing/2014/main" id="{7309C501-FD0B-470C-AB0E-8CB29F085797}"/>
              </a:ext>
            </a:extLst>
          </p:cNvPr>
          <p:cNvSpPr>
            <a:spLocks noGrp="1"/>
          </p:cNvSpPr>
          <p:nvPr>
            <p:ph idx="1"/>
          </p:nvPr>
        </p:nvSpPr>
        <p:spPr>
          <a:xfrm>
            <a:off x="471488" y="984115"/>
            <a:ext cx="5915025" cy="1163116"/>
          </a:xfrm>
        </p:spPr>
        <p:txBody>
          <a:bodyPr>
            <a:normAutofit/>
          </a:bodyPr>
          <a:lstStyle/>
          <a:p>
            <a:pPr marL="0" indent="0">
              <a:buNone/>
            </a:pPr>
            <a:r>
              <a:rPr lang="nb-NO" sz="1100" dirty="0"/>
              <a:t>I dette kapittelet skal vi lære litt om lineær regresjon. For å forstå hva det er, skal vi se på et eksempel.</a:t>
            </a:r>
          </a:p>
          <a:p>
            <a:pPr marL="0" indent="0">
              <a:buNone/>
            </a:pPr>
            <a:r>
              <a:rPr lang="nb-NO" sz="1100" dirty="0"/>
              <a:t>Når Line kommer inn i klasserommet en morgen, er det veldig kaldt. Varmeanlegget har vært avslått hele natten, men heldigvis har vaktmesteren skrudd det på igjen. Line har et termometer liggende på pulten sin og ønsker å finne ut hvor fort klasserommet varmes opp igjen. Hun måler temperaturen hver halvtime, åpner </a:t>
            </a:r>
            <a:r>
              <a:rPr lang="nb-NO" sz="1100" dirty="0" err="1"/>
              <a:t>Geogebra</a:t>
            </a:r>
            <a:r>
              <a:rPr lang="nb-NO" sz="1100" dirty="0"/>
              <a:t> og skriver resultatene inn i regnearket. Resultatene ser du nedenfor.</a:t>
            </a:r>
          </a:p>
          <a:p>
            <a:pPr marL="0" indent="0">
              <a:buNone/>
            </a:pPr>
            <a:endParaRPr lang="nb-NO" sz="1100" dirty="0"/>
          </a:p>
        </p:txBody>
      </p:sp>
      <p:pic>
        <p:nvPicPr>
          <p:cNvPr id="4" name="Bilde 3">
            <a:extLst>
              <a:ext uri="{FF2B5EF4-FFF2-40B4-BE49-F238E27FC236}">
                <a16:creationId xmlns:a16="http://schemas.microsoft.com/office/drawing/2014/main" id="{DC5D83DA-2B12-4392-B46A-50FC2348A3BE}"/>
              </a:ext>
            </a:extLst>
          </p:cNvPr>
          <p:cNvPicPr>
            <a:picLocks noChangeAspect="1"/>
          </p:cNvPicPr>
          <p:nvPr/>
        </p:nvPicPr>
        <p:blipFill>
          <a:blip r:embed="rId2"/>
          <a:stretch>
            <a:fillRect/>
          </a:stretch>
        </p:blipFill>
        <p:spPr>
          <a:xfrm>
            <a:off x="556573" y="2216506"/>
            <a:ext cx="1269272" cy="1912149"/>
          </a:xfrm>
          <a:prstGeom prst="rect">
            <a:avLst/>
          </a:prstGeom>
        </p:spPr>
      </p:pic>
      <p:sp>
        <p:nvSpPr>
          <p:cNvPr id="5" name="TekstSylinder 4">
            <a:extLst>
              <a:ext uri="{FF2B5EF4-FFF2-40B4-BE49-F238E27FC236}">
                <a16:creationId xmlns:a16="http://schemas.microsoft.com/office/drawing/2014/main" id="{E4069047-E733-4F65-BC1C-F1BC16C6226E}"/>
              </a:ext>
            </a:extLst>
          </p:cNvPr>
          <p:cNvSpPr txBox="1"/>
          <p:nvPr/>
        </p:nvSpPr>
        <p:spPr>
          <a:xfrm>
            <a:off x="466041" y="4206573"/>
            <a:ext cx="5915024" cy="1461939"/>
          </a:xfrm>
          <a:prstGeom prst="rect">
            <a:avLst/>
          </a:prstGeom>
          <a:noFill/>
        </p:spPr>
        <p:txBody>
          <a:bodyPr wrap="square" rtlCol="0">
            <a:spAutoFit/>
          </a:bodyPr>
          <a:lstStyle/>
          <a:p>
            <a:pPr marL="0" indent="0">
              <a:buNone/>
            </a:pPr>
            <a:r>
              <a:rPr lang="nb-NO" sz="1100" dirty="0"/>
              <a:t>For å få bedre oversikt, ønsker Line å lage en graf av disse tallene. Det er det som kalles regresjon og vi skal nå se hvordan Line gjør det.</a:t>
            </a:r>
          </a:p>
          <a:p>
            <a:pPr marL="0" indent="0">
              <a:buNone/>
            </a:pPr>
            <a:endParaRPr lang="nb-NO" sz="1100" dirty="0"/>
          </a:p>
          <a:p>
            <a:pPr marL="0" indent="0">
              <a:buNone/>
            </a:pPr>
            <a:r>
              <a:rPr lang="nb-NO" sz="1100" dirty="0"/>
              <a:t>Først markerer hun tallene, og så trykker hun på dette symbolet:</a:t>
            </a:r>
          </a:p>
          <a:p>
            <a:pPr marL="0" indent="0">
              <a:buNone/>
            </a:pPr>
            <a:endParaRPr lang="nb-NO" sz="1100" dirty="0"/>
          </a:p>
          <a:p>
            <a:pPr marL="0" indent="0">
              <a:buNone/>
            </a:pPr>
            <a:r>
              <a:rPr lang="nb-NO" sz="1100" dirty="0"/>
              <a:t>Deretter velger hun «regresjonsanalyse» og «analyser». Hun får da opp tallene i tabellen som punkter. Vi husker at det var 14,7 grader da hun startet å måle. Det tilsvarer punktet nederst til venstre. Etter en halvtime var det 15,4 grader. Det tilsvarer det neste punktet, og slik fortsetter det.</a:t>
            </a:r>
          </a:p>
          <a:p>
            <a:endParaRPr lang="nb-NO" sz="100" dirty="0"/>
          </a:p>
        </p:txBody>
      </p:sp>
      <p:pic>
        <p:nvPicPr>
          <p:cNvPr id="6" name="Bilde 5">
            <a:extLst>
              <a:ext uri="{FF2B5EF4-FFF2-40B4-BE49-F238E27FC236}">
                <a16:creationId xmlns:a16="http://schemas.microsoft.com/office/drawing/2014/main" id="{143F70C4-F082-48A9-B685-E49ACC869EF5}"/>
              </a:ext>
            </a:extLst>
          </p:cNvPr>
          <p:cNvPicPr>
            <a:picLocks noChangeAspect="1"/>
          </p:cNvPicPr>
          <p:nvPr/>
        </p:nvPicPr>
        <p:blipFill>
          <a:blip r:embed="rId3"/>
          <a:stretch>
            <a:fillRect/>
          </a:stretch>
        </p:blipFill>
        <p:spPr>
          <a:xfrm>
            <a:off x="4286674" y="4514789"/>
            <a:ext cx="409632" cy="438211"/>
          </a:xfrm>
          <a:prstGeom prst="rect">
            <a:avLst/>
          </a:prstGeom>
        </p:spPr>
      </p:pic>
      <p:pic>
        <p:nvPicPr>
          <p:cNvPr id="7" name="Bilde 6">
            <a:extLst>
              <a:ext uri="{FF2B5EF4-FFF2-40B4-BE49-F238E27FC236}">
                <a16:creationId xmlns:a16="http://schemas.microsoft.com/office/drawing/2014/main" id="{AB4D45BC-7FFF-4E23-9998-017152883B94}"/>
              </a:ext>
            </a:extLst>
          </p:cNvPr>
          <p:cNvPicPr>
            <a:picLocks noChangeAspect="1"/>
          </p:cNvPicPr>
          <p:nvPr/>
        </p:nvPicPr>
        <p:blipFill>
          <a:blip r:embed="rId4"/>
          <a:stretch>
            <a:fillRect/>
          </a:stretch>
        </p:blipFill>
        <p:spPr>
          <a:xfrm>
            <a:off x="556573" y="5717570"/>
            <a:ext cx="4139733" cy="3943847"/>
          </a:xfrm>
          <a:prstGeom prst="rect">
            <a:avLst/>
          </a:prstGeom>
        </p:spPr>
      </p:pic>
    </p:spTree>
    <p:extLst>
      <p:ext uri="{BB962C8B-B14F-4D97-AF65-F5344CB8AC3E}">
        <p14:creationId xmlns:p14="http://schemas.microsoft.com/office/powerpoint/2010/main" val="3241831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1D40585B-1129-4B1B-8887-962BFE78EB2A}"/>
              </a:ext>
            </a:extLst>
          </p:cNvPr>
          <p:cNvSpPr>
            <a:spLocks noGrp="1"/>
          </p:cNvSpPr>
          <p:nvPr>
            <p:ph idx="1"/>
          </p:nvPr>
        </p:nvSpPr>
        <p:spPr>
          <a:xfrm>
            <a:off x="471488" y="567559"/>
            <a:ext cx="5915025" cy="8354721"/>
          </a:xfrm>
        </p:spPr>
        <p:txBody>
          <a:bodyPr>
            <a:normAutofit/>
          </a:bodyPr>
          <a:lstStyle/>
          <a:p>
            <a:pPr marL="0" indent="0">
              <a:buNone/>
            </a:pPr>
            <a:r>
              <a:rPr lang="nb-NO" sz="1100" dirty="0"/>
              <a:t>Line ser at punktene ligger omtrent langs en rett linje, og hun ønsker å få PC-en til å velge den linja som passer best med punktene. Det gjør hun ved å velge «regresjonsmodell» nederst i bildet. Hun velger «lineær» som betyr at grafen skal bli en rett linje. Hvis punktene ikke hadde ligget langs en linje, kunne hun valgt noe annet, og det skal vi se på senere.</a:t>
            </a:r>
          </a:p>
          <a:p>
            <a:pPr marL="0" indent="0">
              <a:buNone/>
            </a:pPr>
            <a:r>
              <a:rPr lang="nb-NO" sz="1100" dirty="0"/>
              <a:t>Til slutt høyreklikker hun i bildet og velger «kopier til grafikkfeltet» og dermed er grafen ferdig.</a:t>
            </a:r>
          </a:p>
        </p:txBody>
      </p:sp>
      <p:pic>
        <p:nvPicPr>
          <p:cNvPr id="4" name="Bilde 3">
            <a:extLst>
              <a:ext uri="{FF2B5EF4-FFF2-40B4-BE49-F238E27FC236}">
                <a16:creationId xmlns:a16="http://schemas.microsoft.com/office/drawing/2014/main" id="{90A77B2F-7532-4423-B45F-0F5DF1F0BA11}"/>
              </a:ext>
            </a:extLst>
          </p:cNvPr>
          <p:cNvPicPr>
            <a:picLocks noChangeAspect="1"/>
          </p:cNvPicPr>
          <p:nvPr/>
        </p:nvPicPr>
        <p:blipFill>
          <a:blip r:embed="rId2"/>
          <a:stretch>
            <a:fillRect/>
          </a:stretch>
        </p:blipFill>
        <p:spPr>
          <a:xfrm>
            <a:off x="471487" y="1656175"/>
            <a:ext cx="5653392" cy="3555028"/>
          </a:xfrm>
          <a:prstGeom prst="rect">
            <a:avLst/>
          </a:prstGeom>
        </p:spPr>
      </p:pic>
      <p:sp>
        <p:nvSpPr>
          <p:cNvPr id="5" name="TekstSylinder 4">
            <a:extLst>
              <a:ext uri="{FF2B5EF4-FFF2-40B4-BE49-F238E27FC236}">
                <a16:creationId xmlns:a16="http://schemas.microsoft.com/office/drawing/2014/main" id="{0E5B31AE-A5B8-4BE8-9DB8-18957934006D}"/>
              </a:ext>
            </a:extLst>
          </p:cNvPr>
          <p:cNvSpPr txBox="1"/>
          <p:nvPr/>
        </p:nvSpPr>
        <p:spPr>
          <a:xfrm>
            <a:off x="619760" y="5516880"/>
            <a:ext cx="5384800" cy="1785104"/>
          </a:xfrm>
          <a:prstGeom prst="rect">
            <a:avLst/>
          </a:prstGeom>
          <a:noFill/>
        </p:spPr>
        <p:txBody>
          <a:bodyPr wrap="square" rtlCol="0">
            <a:spAutoFit/>
          </a:bodyPr>
          <a:lstStyle/>
          <a:p>
            <a:pPr marL="0" indent="0">
              <a:buNone/>
            </a:pPr>
            <a:r>
              <a:rPr lang="nb-NO" sz="1100" dirty="0"/>
              <a:t>Funksjonsuttrykket til denne grafen er y = 1,4x + 14,65. Hva betyr disse tallene?</a:t>
            </a:r>
          </a:p>
          <a:p>
            <a:pPr marL="0" indent="0">
              <a:buNone/>
            </a:pPr>
            <a:endParaRPr lang="nb-NO" sz="1100" dirty="0"/>
          </a:p>
          <a:p>
            <a:pPr marL="0" indent="0">
              <a:buNone/>
            </a:pPr>
            <a:r>
              <a:rPr lang="nb-NO" sz="1100" dirty="0"/>
              <a:t>Det tallet som står foran x-en, kalles et stigningstall. Jo større dette tallet er, jo brattere er grafen. Hvis tallet er negativt, synker grafen. Her er det 1,4. Det betyr at det blir 1,4 grader varmere for hver time som går.</a:t>
            </a:r>
          </a:p>
          <a:p>
            <a:pPr marL="0" indent="0">
              <a:buNone/>
            </a:pPr>
            <a:endParaRPr lang="nb-NO" sz="1100" dirty="0"/>
          </a:p>
          <a:p>
            <a:pPr marL="0" indent="0">
              <a:buNone/>
            </a:pPr>
            <a:r>
              <a:rPr lang="nb-NO" sz="1100" dirty="0"/>
              <a:t>Det andre tallet kalles konstantledd. Her er det 14,65. Det betyr at grafen starter på 14,65 grader, altså at det ifølge grafen var så mange grader da forsøket startet. </a:t>
            </a:r>
          </a:p>
          <a:p>
            <a:pPr marL="0" indent="0">
              <a:buNone/>
            </a:pPr>
            <a:endParaRPr lang="nb-NO" sz="1100" dirty="0"/>
          </a:p>
          <a:p>
            <a:pPr marL="0" indent="0">
              <a:buNone/>
            </a:pPr>
            <a:r>
              <a:rPr lang="nb-NO" sz="1100" dirty="0"/>
              <a:t>Og dermed har Line funnet svaret. Klasserommet varmes opp med 1,4 grader hver time.</a:t>
            </a:r>
          </a:p>
        </p:txBody>
      </p:sp>
    </p:spTree>
    <p:extLst>
      <p:ext uri="{BB962C8B-B14F-4D97-AF65-F5344CB8AC3E}">
        <p14:creationId xmlns:p14="http://schemas.microsoft.com/office/powerpoint/2010/main" val="2557442590"/>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9075</TotalTime>
  <Words>413</Words>
  <Application>Microsoft Macintosh PowerPoint</Application>
  <PresentationFormat>A4 Paper (210x297 mm)</PresentationFormat>
  <Paragraphs>17</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Office-tema</vt:lpstr>
      <vt:lpstr>Lineær modellering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Lineær modellering</dc:title>
  <dc:creator>Ellen Egeland Flø</dc:creator>
  <cp:lastModifiedBy>Simen Stafseng</cp:lastModifiedBy>
  <cp:revision>29</cp:revision>
  <dcterms:created xsi:type="dcterms:W3CDTF">2020-09-28T08:12:59Z</dcterms:created>
  <dcterms:modified xsi:type="dcterms:W3CDTF">2021-11-04T15:59:20Z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96f5184-95c9-4497-b4c5-49bcf01b7f74_Enabled">
    <vt:lpwstr>true</vt:lpwstr>
  </property>
  <property fmtid="{D5CDD505-2E9C-101B-9397-08002B2CF9AE}" pid="3" name="MSIP_Label_696f5184-95c9-4497-b4c5-49bcf01b7f74_SetDate">
    <vt:lpwstr>2020-09-29T13:15:14Z</vt:lpwstr>
  </property>
  <property fmtid="{D5CDD505-2E9C-101B-9397-08002B2CF9AE}" pid="4" name="MSIP_Label_696f5184-95c9-4497-b4c5-49bcf01b7f74_Method">
    <vt:lpwstr>Standard</vt:lpwstr>
  </property>
  <property fmtid="{D5CDD505-2E9C-101B-9397-08002B2CF9AE}" pid="5" name="MSIP_Label_696f5184-95c9-4497-b4c5-49bcf01b7f74_Name">
    <vt:lpwstr>Intern</vt:lpwstr>
  </property>
  <property fmtid="{D5CDD505-2E9C-101B-9397-08002B2CF9AE}" pid="6" name="MSIP_Label_696f5184-95c9-4497-b4c5-49bcf01b7f74_SiteId">
    <vt:lpwstr>3d50ddd4-00a1-4ab7-9788-decf14a8728f</vt:lpwstr>
  </property>
  <property fmtid="{D5CDD505-2E9C-101B-9397-08002B2CF9AE}" pid="7" name="MSIP_Label_696f5184-95c9-4497-b4c5-49bcf01b7f74_ActionId">
    <vt:lpwstr>f23a3486-9117-4a98-841b-cf63e2ba07c2</vt:lpwstr>
  </property>
  <property fmtid="{D5CDD505-2E9C-101B-9397-08002B2CF9AE}" pid="8" name="MSIP_Label_696f5184-95c9-4497-b4c5-49bcf01b7f74_ContentBits">
    <vt:lpwstr>0</vt:lpwstr>
  </property>
</Properties>
</file>