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349" r:id="rId5"/>
    <p:sldId id="348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52E69BF-038E-4BF1-B0CE-EE47CECB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81" y="6712254"/>
            <a:ext cx="910709" cy="184281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07F201F-3383-4C6E-9547-D95542DB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165648"/>
            <a:ext cx="2957512" cy="900659"/>
          </a:xfrm>
        </p:spPr>
        <p:txBody>
          <a:bodyPr>
            <a:normAutofit fontScale="90000"/>
          </a:bodyPr>
          <a:lstStyle/>
          <a:p>
            <a:r>
              <a:rPr lang="nb-NO" dirty="0"/>
              <a:t>Opplegg 10 - Lyd og lydbølger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9D0B987-85DB-4EE9-9CF5-B34E82C87CC8}"/>
              </a:ext>
            </a:extLst>
          </p:cNvPr>
          <p:cNvSpPr txBox="1"/>
          <p:nvPr/>
        </p:nvSpPr>
        <p:spPr>
          <a:xfrm>
            <a:off x="471487" y="1206285"/>
            <a:ext cx="5898491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Kva er lyd?</a:t>
            </a:r>
          </a:p>
          <a:p>
            <a:endParaRPr lang="nb-NO" sz="400" dirty="0"/>
          </a:p>
          <a:p>
            <a:r>
              <a:rPr lang="nb-NO" sz="1100" dirty="0"/>
              <a:t>Lyd er når luftmolekyla vert sett i rørsle, og denne rørsla </a:t>
            </a:r>
            <a:r>
              <a:rPr lang="nb-NO" sz="1100" dirty="0" err="1"/>
              <a:t>forplantar</a:t>
            </a:r>
            <a:r>
              <a:rPr lang="nb-NO" sz="1100" dirty="0"/>
              <a:t> seg </a:t>
            </a:r>
            <a:r>
              <a:rPr lang="nb-NO" sz="1100" dirty="0" err="1"/>
              <a:t>vidare</a:t>
            </a:r>
            <a:r>
              <a:rPr lang="nb-NO" sz="1100" dirty="0"/>
              <a:t>. Da vil luftmolekyla røre seg på </a:t>
            </a:r>
            <a:r>
              <a:rPr lang="nb-NO" sz="1100" dirty="0" err="1"/>
              <a:t>ein</a:t>
            </a:r>
            <a:r>
              <a:rPr lang="nb-NO" sz="1100" dirty="0"/>
              <a:t> slik måte at det blir danna område med større trykk og område med mindre trykk. Disse områda </a:t>
            </a:r>
            <a:r>
              <a:rPr lang="nb-NO" sz="1100" dirty="0" err="1"/>
              <a:t>forflyttar</a:t>
            </a:r>
            <a:r>
              <a:rPr lang="nb-NO" sz="1100" dirty="0"/>
              <a:t> seg, og fører til at lyden </a:t>
            </a:r>
            <a:r>
              <a:rPr lang="nb-NO" sz="1100" dirty="0" err="1"/>
              <a:t>forplantar</a:t>
            </a:r>
            <a:r>
              <a:rPr lang="nb-NO" sz="1100" dirty="0"/>
              <a:t> seg </a:t>
            </a:r>
            <a:r>
              <a:rPr lang="nb-NO" sz="1100" dirty="0" err="1"/>
              <a:t>vidare</a:t>
            </a:r>
            <a:r>
              <a:rPr lang="nb-NO" sz="1100" dirty="0"/>
              <a:t>. Etter kvart kan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svingande</a:t>
            </a:r>
            <a:r>
              <a:rPr lang="nb-NO" sz="1100" dirty="0"/>
              <a:t> molekyla sette luftmolekyla inni øyrene våre i rørsle, og da vil trommehinna og </a:t>
            </a:r>
            <a:r>
              <a:rPr lang="nb-NO" sz="1100" dirty="0" err="1"/>
              <a:t>byrje</a:t>
            </a:r>
            <a:r>
              <a:rPr lang="nb-NO" sz="1100" dirty="0"/>
              <a:t> å svinge på samme måten som skinnet på ei tromme. Denne </a:t>
            </a:r>
            <a:r>
              <a:rPr lang="nb-NO" sz="1100" dirty="0" err="1"/>
              <a:t>svinginga</a:t>
            </a:r>
            <a:r>
              <a:rPr lang="nb-NO" sz="1100" dirty="0"/>
              <a:t> </a:t>
            </a:r>
            <a:r>
              <a:rPr lang="nb-NO" sz="1100" dirty="0" err="1"/>
              <a:t>forplantar</a:t>
            </a:r>
            <a:r>
              <a:rPr lang="nb-NO" sz="1100" dirty="0"/>
              <a:t> seg til </a:t>
            </a:r>
            <a:r>
              <a:rPr lang="nb-NO" sz="1100" dirty="0" err="1"/>
              <a:t>dei</a:t>
            </a:r>
            <a:r>
              <a:rPr lang="nb-NO" sz="1100" dirty="0"/>
              <a:t> små beina i det indre øyret, og det blir sendt signal til hjernen om </a:t>
            </a:r>
            <a:r>
              <a:rPr lang="nb-NO" sz="1100" dirty="0" err="1"/>
              <a:t>desse</a:t>
            </a:r>
            <a:r>
              <a:rPr lang="nb-NO" sz="1100" dirty="0"/>
              <a:t> </a:t>
            </a:r>
            <a:r>
              <a:rPr lang="nb-NO" sz="1100" dirty="0" err="1"/>
              <a:t>svingingane</a:t>
            </a:r>
            <a:r>
              <a:rPr lang="nb-NO" sz="1100" dirty="0"/>
              <a:t>. Hjernen </a:t>
            </a:r>
            <a:r>
              <a:rPr lang="nb-NO" sz="1100" dirty="0" err="1"/>
              <a:t>set</a:t>
            </a:r>
            <a:r>
              <a:rPr lang="nb-NO" sz="1100" dirty="0"/>
              <a:t> om </a:t>
            </a:r>
            <a:r>
              <a:rPr lang="nb-NO" sz="1100" dirty="0" err="1"/>
              <a:t>desse</a:t>
            </a:r>
            <a:r>
              <a:rPr lang="nb-NO" sz="1100" dirty="0"/>
              <a:t> signala til lyd – enten det er fin musikk eller </a:t>
            </a:r>
            <a:r>
              <a:rPr lang="nb-NO" sz="1100" dirty="0" err="1"/>
              <a:t>berre</a:t>
            </a:r>
            <a:r>
              <a:rPr lang="nb-NO" sz="1100" dirty="0"/>
              <a:t> støy. 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E1AEF916-E64A-4BF8-B6CD-8CF0A612E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228" y="2824383"/>
            <a:ext cx="2957513" cy="152545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B3F326ED-480A-4151-AC2F-AC45E5E7C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227" y="4511040"/>
            <a:ext cx="2957513" cy="1563504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C6A7680-6310-4C69-9094-8E86034518FD}"/>
              </a:ext>
            </a:extLst>
          </p:cNvPr>
          <p:cNvSpPr txBox="1"/>
          <p:nvPr/>
        </p:nvSpPr>
        <p:spPr>
          <a:xfrm>
            <a:off x="293464" y="6290952"/>
            <a:ext cx="23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Musikk i </a:t>
            </a:r>
            <a:r>
              <a:rPr lang="nb-NO" sz="1600" b="1" dirty="0" err="1"/>
              <a:t>MakeCode</a:t>
            </a:r>
            <a:endParaRPr lang="nb-NO" sz="1600" b="1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3D6FFD8-20FC-4218-8274-9E72DF4E745B}"/>
              </a:ext>
            </a:extLst>
          </p:cNvPr>
          <p:cNvSpPr txBox="1"/>
          <p:nvPr/>
        </p:nvSpPr>
        <p:spPr>
          <a:xfrm>
            <a:off x="286980" y="5998213"/>
            <a:ext cx="6284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_______________________________________________________________________________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BE1D28D-3BC3-4109-B683-D02F8CB44C98}"/>
              </a:ext>
            </a:extLst>
          </p:cNvPr>
          <p:cNvSpPr txBox="1"/>
          <p:nvPr/>
        </p:nvSpPr>
        <p:spPr>
          <a:xfrm>
            <a:off x="3534312" y="2832891"/>
            <a:ext cx="3036705" cy="1677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Bølgelengd</a:t>
            </a:r>
            <a:endParaRPr lang="nb-NO" sz="1100" b="1" dirty="0"/>
          </a:p>
          <a:p>
            <a:r>
              <a:rPr lang="nb-NO" sz="1100" dirty="0"/>
              <a:t>Avstanden mellom to </a:t>
            </a:r>
            <a:r>
              <a:rPr lang="nb-NO" sz="1100" dirty="0" err="1"/>
              <a:t>bølgetoppar</a:t>
            </a:r>
            <a:r>
              <a:rPr lang="nb-NO" sz="1100" dirty="0"/>
              <a:t>. På figuren har den </a:t>
            </a:r>
            <a:r>
              <a:rPr lang="nb-NO" sz="1100" dirty="0" err="1"/>
              <a:t>øvste</a:t>
            </a:r>
            <a:r>
              <a:rPr lang="nb-NO" sz="1100" dirty="0"/>
              <a:t> bølga dobbelt så stor </a:t>
            </a:r>
            <a:r>
              <a:rPr lang="nb-NO" sz="1100" dirty="0" err="1"/>
              <a:t>bølgelengd</a:t>
            </a:r>
            <a:r>
              <a:rPr lang="nb-NO" sz="1100" dirty="0"/>
              <a:t> som den </a:t>
            </a:r>
            <a:r>
              <a:rPr lang="nb-NO" sz="1100" dirty="0" err="1"/>
              <a:t>nedste</a:t>
            </a:r>
            <a:r>
              <a:rPr lang="nb-NO" sz="1100" dirty="0"/>
              <a:t>. </a:t>
            </a:r>
            <a:r>
              <a:rPr lang="nb-NO" sz="1100" dirty="0" err="1"/>
              <a:t>Bølgelengd</a:t>
            </a:r>
            <a:r>
              <a:rPr lang="nb-NO" sz="1100" dirty="0"/>
              <a:t> vert målt i meter.</a:t>
            </a:r>
          </a:p>
          <a:p>
            <a:endParaRPr lang="nb-NO" sz="1100" dirty="0"/>
          </a:p>
          <a:p>
            <a:endParaRPr lang="nb-NO" sz="400" dirty="0"/>
          </a:p>
          <a:p>
            <a:r>
              <a:rPr lang="nb-NO" sz="1100" b="1" dirty="0"/>
              <a:t>Frekvens</a:t>
            </a:r>
          </a:p>
          <a:p>
            <a:r>
              <a:rPr lang="nb-NO" sz="1100" dirty="0" err="1"/>
              <a:t>Talet</a:t>
            </a:r>
            <a:r>
              <a:rPr lang="nb-NO" sz="1100" dirty="0"/>
              <a:t> på </a:t>
            </a:r>
            <a:r>
              <a:rPr lang="nb-NO" sz="1100" dirty="0" err="1"/>
              <a:t>svingingar</a:t>
            </a:r>
            <a:r>
              <a:rPr lang="nb-NO" sz="1100" dirty="0"/>
              <a:t> per sekund. Når frekvensen </a:t>
            </a:r>
            <a:r>
              <a:rPr lang="nb-NO" sz="1100" dirty="0" err="1"/>
              <a:t>aukar</a:t>
            </a:r>
            <a:r>
              <a:rPr lang="nb-NO" sz="1100" dirty="0"/>
              <a:t>, blir tonen </a:t>
            </a:r>
            <a:r>
              <a:rPr lang="nb-NO" sz="1100" dirty="0" err="1"/>
              <a:t>lysare</a:t>
            </a:r>
            <a:r>
              <a:rPr lang="nb-NO" sz="1100" dirty="0"/>
              <a:t>. Frekvens vert målt i hertz (Hz).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6A5DF6B-AE1B-4D18-BC6D-CCBEB2853779}"/>
              </a:ext>
            </a:extLst>
          </p:cNvPr>
          <p:cNvSpPr txBox="1"/>
          <p:nvPr/>
        </p:nvSpPr>
        <p:spPr>
          <a:xfrm>
            <a:off x="3531740" y="4500374"/>
            <a:ext cx="3032796" cy="1615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Amplitude</a:t>
            </a:r>
          </a:p>
          <a:p>
            <a:r>
              <a:rPr lang="nb-NO" sz="1100" dirty="0"/>
              <a:t>Avstanden </a:t>
            </a:r>
            <a:r>
              <a:rPr lang="nb-NO" sz="1100" dirty="0" err="1"/>
              <a:t>frå</a:t>
            </a:r>
            <a:r>
              <a:rPr lang="nb-NO" sz="1100" dirty="0"/>
              <a:t> likevektsstillinga (nullpunktet) til toppunktet slik det er merka på figuren. Den </a:t>
            </a:r>
            <a:r>
              <a:rPr lang="nb-NO" sz="1100" dirty="0" err="1"/>
              <a:t>øvste</a:t>
            </a:r>
            <a:r>
              <a:rPr lang="nb-NO" sz="1100" dirty="0"/>
              <a:t> bølga har dobbelt så stor amplitude som den </a:t>
            </a:r>
            <a:r>
              <a:rPr lang="nb-NO" sz="1100" dirty="0" err="1"/>
              <a:t>nedste</a:t>
            </a:r>
            <a:r>
              <a:rPr lang="nb-NO" sz="1100" dirty="0"/>
              <a:t> bølga. Volumet på lyden </a:t>
            </a:r>
            <a:r>
              <a:rPr lang="nb-NO" sz="1100" dirty="0" err="1"/>
              <a:t>aukar</a:t>
            </a:r>
            <a:r>
              <a:rPr lang="nb-NO" sz="1100" dirty="0"/>
              <a:t> når amplituden </a:t>
            </a:r>
            <a:r>
              <a:rPr lang="nb-NO" sz="1100" dirty="0" err="1"/>
              <a:t>aukar</a:t>
            </a:r>
            <a:r>
              <a:rPr lang="nb-NO" sz="1100" dirty="0"/>
              <a:t>. Amplituden vert målt i ulike </a:t>
            </a:r>
            <a:r>
              <a:rPr lang="nb-NO" sz="1100" dirty="0" err="1"/>
              <a:t>einingar</a:t>
            </a:r>
            <a:r>
              <a:rPr lang="nb-NO" sz="1100" dirty="0"/>
              <a:t> alt etter kva slags bølger vi ser på. For lydbølger blir eininga den same som for lufttrykk (Pascal eller Pa).</a:t>
            </a:r>
            <a:endParaRPr lang="nb-NO" sz="700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46CE3CF-FB19-433A-A7C1-1F001D1D68C9}"/>
              </a:ext>
            </a:extLst>
          </p:cNvPr>
          <p:cNvSpPr txBox="1"/>
          <p:nvPr/>
        </p:nvSpPr>
        <p:spPr>
          <a:xfrm>
            <a:off x="1440215" y="6685221"/>
            <a:ext cx="1379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For å kunne bruke </a:t>
            </a:r>
            <a:r>
              <a:rPr lang="nb-NO" sz="1100" dirty="0" err="1"/>
              <a:t>musikklossane</a:t>
            </a:r>
            <a:r>
              <a:rPr lang="nb-NO" sz="1100" dirty="0"/>
              <a:t>, må du først trykke på musikk i menyen.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FE4AC25-42E4-467C-A41E-4F391420DFC0}"/>
              </a:ext>
            </a:extLst>
          </p:cNvPr>
          <p:cNvSpPr/>
          <p:nvPr/>
        </p:nvSpPr>
        <p:spPr>
          <a:xfrm>
            <a:off x="384794" y="7093752"/>
            <a:ext cx="744469" cy="159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14819788-15E7-4745-B906-92EE520AEC5E}"/>
              </a:ext>
            </a:extLst>
          </p:cNvPr>
          <p:cNvCxnSpPr>
            <a:cxnSpLocks/>
          </p:cNvCxnSpPr>
          <p:nvPr/>
        </p:nvCxnSpPr>
        <p:spPr>
          <a:xfrm flipH="1">
            <a:off x="1211615" y="7181668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Bilde 29">
            <a:extLst>
              <a:ext uri="{FF2B5EF4-FFF2-40B4-BE49-F238E27FC236}">
                <a16:creationId xmlns:a16="http://schemas.microsoft.com/office/drawing/2014/main" id="{F4E3F37D-6ABB-4820-86C4-21D840878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355" y="6457072"/>
            <a:ext cx="1957808" cy="393310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1CA68C98-5677-45E0-95AF-7C2BF2FCB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480" y="9240290"/>
            <a:ext cx="1333577" cy="399166"/>
          </a:xfrm>
          <a:prstGeom prst="rect">
            <a:avLst/>
          </a:prstGeom>
        </p:spPr>
      </p:pic>
      <p:pic>
        <p:nvPicPr>
          <p:cNvPr id="32" name="Picture 20" descr="Bilderesultat for 8 delsnote">
            <a:extLst>
              <a:ext uri="{FF2B5EF4-FFF2-40B4-BE49-F238E27FC236}">
                <a16:creationId xmlns:a16="http://schemas.microsoft.com/office/drawing/2014/main" id="{C01763F5-A6FE-494D-9CA4-C9F88BC1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80" y="7552497"/>
            <a:ext cx="897695" cy="16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C7A808-45B9-44B5-B425-904B36BFB2DA}"/>
              </a:ext>
            </a:extLst>
          </p:cNvPr>
          <p:cNvSpPr txBox="1"/>
          <p:nvPr/>
        </p:nvSpPr>
        <p:spPr>
          <a:xfrm>
            <a:off x="1440215" y="7491864"/>
            <a:ext cx="1379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Da får du tilgang til ei rekke </a:t>
            </a:r>
            <a:r>
              <a:rPr lang="nb-NO" sz="1100" dirty="0" err="1"/>
              <a:t>klossar</a:t>
            </a:r>
            <a:r>
              <a:rPr lang="nb-NO" sz="1100" dirty="0"/>
              <a:t> som du kan bruke for å komponere din eigen melodi og </a:t>
            </a:r>
            <a:r>
              <a:rPr lang="nb-NO" sz="1100" dirty="0" err="1"/>
              <a:t>spele</a:t>
            </a:r>
            <a:r>
              <a:rPr lang="nb-NO" sz="1100" dirty="0"/>
              <a:t> han av.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BC6DED8-19B1-4FF3-95BD-2C936CCC054C}"/>
              </a:ext>
            </a:extLst>
          </p:cNvPr>
          <p:cNvSpPr txBox="1"/>
          <p:nvPr/>
        </p:nvSpPr>
        <p:spPr>
          <a:xfrm>
            <a:off x="2052983" y="8495348"/>
            <a:ext cx="1338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Denne klossen </a:t>
            </a:r>
            <a:r>
              <a:rPr lang="nb-NO" sz="1100" dirty="0" err="1"/>
              <a:t>angjer</a:t>
            </a:r>
            <a:r>
              <a:rPr lang="nb-NO" sz="1100" dirty="0"/>
              <a:t> tempoet (pulsen) på melodien din.</a:t>
            </a:r>
          </a:p>
        </p:txBody>
      </p:sp>
      <p:pic>
        <p:nvPicPr>
          <p:cNvPr id="36" name="Bilde 35">
            <a:extLst>
              <a:ext uri="{FF2B5EF4-FFF2-40B4-BE49-F238E27FC236}">
                <a16:creationId xmlns:a16="http://schemas.microsoft.com/office/drawing/2014/main" id="{C0D17BC8-2271-48FB-9594-C13033BBAE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481" y="8688128"/>
            <a:ext cx="1662113" cy="419100"/>
          </a:xfrm>
          <a:prstGeom prst="rect">
            <a:avLst/>
          </a:prstGeom>
        </p:spPr>
      </p:pic>
      <p:sp>
        <p:nvSpPr>
          <p:cNvPr id="37" name="TekstSylinder 36">
            <a:extLst>
              <a:ext uri="{FF2B5EF4-FFF2-40B4-BE49-F238E27FC236}">
                <a16:creationId xmlns:a16="http://schemas.microsoft.com/office/drawing/2014/main" id="{FFFA03E9-AE30-45BB-9AF6-749DA6FE57A9}"/>
              </a:ext>
            </a:extLst>
          </p:cNvPr>
          <p:cNvSpPr txBox="1"/>
          <p:nvPr/>
        </p:nvSpPr>
        <p:spPr>
          <a:xfrm>
            <a:off x="1724446" y="9224429"/>
            <a:ext cx="153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Denne klossen </a:t>
            </a:r>
            <a:r>
              <a:rPr lang="nb-NO" sz="1100" dirty="0" err="1"/>
              <a:t>lagar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pause i melodien din.</a:t>
            </a:r>
          </a:p>
        </p:txBody>
      </p:sp>
      <p:pic>
        <p:nvPicPr>
          <p:cNvPr id="38" name="Bilde 37">
            <a:extLst>
              <a:ext uri="{FF2B5EF4-FFF2-40B4-BE49-F238E27FC236}">
                <a16:creationId xmlns:a16="http://schemas.microsoft.com/office/drawing/2014/main" id="{9D256DFC-0919-4437-B0F8-A7E7C6FDA3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7858" y="7576263"/>
            <a:ext cx="2373674" cy="2063193"/>
          </a:xfrm>
          <a:prstGeom prst="rect">
            <a:avLst/>
          </a:prstGeom>
        </p:spPr>
      </p:pic>
      <p:sp>
        <p:nvSpPr>
          <p:cNvPr id="40" name="TekstSylinder 39">
            <a:extLst>
              <a:ext uri="{FF2B5EF4-FFF2-40B4-BE49-F238E27FC236}">
                <a16:creationId xmlns:a16="http://schemas.microsoft.com/office/drawing/2014/main" id="{46FC3A67-0647-4B9F-87BE-EE3344EE470C}"/>
              </a:ext>
            </a:extLst>
          </p:cNvPr>
          <p:cNvSpPr txBox="1"/>
          <p:nvPr/>
        </p:nvSpPr>
        <p:spPr>
          <a:xfrm>
            <a:off x="2973425" y="6367525"/>
            <a:ext cx="15931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Denne klossen </a:t>
            </a:r>
            <a:r>
              <a:rPr lang="nb-NO" sz="1100" dirty="0" err="1"/>
              <a:t>spelar</a:t>
            </a:r>
            <a:r>
              <a:rPr lang="nb-NO" sz="1100" dirty="0"/>
              <a:t> av </a:t>
            </a:r>
            <a:r>
              <a:rPr lang="nb-NO" sz="1100" dirty="0" err="1"/>
              <a:t>ein</a:t>
            </a:r>
            <a:r>
              <a:rPr lang="nb-NO" sz="1100" dirty="0"/>
              <a:t> tone i så lang tid som du vel. 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7D68795C-8084-40FA-B80C-CCF3E45BAC6D}"/>
              </a:ext>
            </a:extLst>
          </p:cNvPr>
          <p:cNvSpPr txBox="1"/>
          <p:nvPr/>
        </p:nvSpPr>
        <p:spPr>
          <a:xfrm>
            <a:off x="2973425" y="7086775"/>
            <a:ext cx="3467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Vala</a:t>
            </a:r>
            <a:r>
              <a:rPr lang="nb-NO" sz="1100" dirty="0"/>
              <a:t> som kjem opp for kor lenge tonen skal </a:t>
            </a:r>
            <a:r>
              <a:rPr lang="nb-NO" sz="1100" dirty="0" err="1"/>
              <a:t>spele</a:t>
            </a:r>
            <a:r>
              <a:rPr lang="nb-NO" sz="1100" dirty="0"/>
              <a:t>, svarer til </a:t>
            </a:r>
            <a:r>
              <a:rPr lang="nb-NO" sz="1100" dirty="0" err="1"/>
              <a:t>dei</a:t>
            </a:r>
            <a:r>
              <a:rPr lang="nb-NO" sz="1100" dirty="0"/>
              <a:t> ulike </a:t>
            </a:r>
            <a:r>
              <a:rPr lang="nb-NO" sz="1100" dirty="0" err="1"/>
              <a:t>notetypane</a:t>
            </a:r>
            <a:r>
              <a:rPr lang="nb-NO" sz="1100" dirty="0"/>
              <a:t> som vist under.</a:t>
            </a:r>
          </a:p>
        </p:txBody>
      </p:sp>
      <p:cxnSp>
        <p:nvCxnSpPr>
          <p:cNvPr id="42" name="Rett pilkobling 41">
            <a:extLst>
              <a:ext uri="{FF2B5EF4-FFF2-40B4-BE49-F238E27FC236}">
                <a16:creationId xmlns:a16="http://schemas.microsoft.com/office/drawing/2014/main" id="{E31A7238-FDEB-4028-8F83-72114A43556C}"/>
              </a:ext>
            </a:extLst>
          </p:cNvPr>
          <p:cNvCxnSpPr>
            <a:cxnSpLocks/>
          </p:cNvCxnSpPr>
          <p:nvPr/>
        </p:nvCxnSpPr>
        <p:spPr>
          <a:xfrm flipV="1">
            <a:off x="5252357" y="7696200"/>
            <a:ext cx="642257" cy="569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Rett pilkobling 45">
            <a:extLst>
              <a:ext uri="{FF2B5EF4-FFF2-40B4-BE49-F238E27FC236}">
                <a16:creationId xmlns:a16="http://schemas.microsoft.com/office/drawing/2014/main" id="{F2C9980F-FE94-4627-A5EA-0A44C8FE3DE2}"/>
              </a:ext>
            </a:extLst>
          </p:cNvPr>
          <p:cNvCxnSpPr>
            <a:cxnSpLocks/>
          </p:cNvCxnSpPr>
          <p:nvPr/>
        </p:nvCxnSpPr>
        <p:spPr>
          <a:xfrm>
            <a:off x="5283869" y="7953839"/>
            <a:ext cx="610745" cy="39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Rett pilkobling 47">
            <a:extLst>
              <a:ext uri="{FF2B5EF4-FFF2-40B4-BE49-F238E27FC236}">
                <a16:creationId xmlns:a16="http://schemas.microsoft.com/office/drawing/2014/main" id="{53EB7E31-99E3-4858-ABE3-1503DB32558D}"/>
              </a:ext>
            </a:extLst>
          </p:cNvPr>
          <p:cNvCxnSpPr>
            <a:cxnSpLocks/>
          </p:cNvCxnSpPr>
          <p:nvPr/>
        </p:nvCxnSpPr>
        <p:spPr>
          <a:xfrm>
            <a:off x="5278631" y="8141859"/>
            <a:ext cx="615983" cy="1476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Rett pilkobling 49">
            <a:extLst>
              <a:ext uri="{FF2B5EF4-FFF2-40B4-BE49-F238E27FC236}">
                <a16:creationId xmlns:a16="http://schemas.microsoft.com/office/drawing/2014/main" id="{5EEE5B16-8F90-452C-9D76-5E7A69CCC664}"/>
              </a:ext>
            </a:extLst>
          </p:cNvPr>
          <p:cNvCxnSpPr>
            <a:cxnSpLocks/>
          </p:cNvCxnSpPr>
          <p:nvPr/>
        </p:nvCxnSpPr>
        <p:spPr>
          <a:xfrm>
            <a:off x="5278631" y="8322297"/>
            <a:ext cx="615983" cy="28210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Rett pilkobling 51">
            <a:extLst>
              <a:ext uri="{FF2B5EF4-FFF2-40B4-BE49-F238E27FC236}">
                <a16:creationId xmlns:a16="http://schemas.microsoft.com/office/drawing/2014/main" id="{CAFA6FB1-59C2-4BAA-9788-648A353A6A69}"/>
              </a:ext>
            </a:extLst>
          </p:cNvPr>
          <p:cNvCxnSpPr>
            <a:cxnSpLocks/>
          </p:cNvCxnSpPr>
          <p:nvPr/>
        </p:nvCxnSpPr>
        <p:spPr>
          <a:xfrm>
            <a:off x="5355771" y="8555066"/>
            <a:ext cx="538843" cy="4258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CE1757B-FDDF-4472-83D3-68DE5DB28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/>
          </a:p>
        </p:txBody>
      </p:sp>
      <p:pic>
        <p:nvPicPr>
          <p:cNvPr id="12" name="Bilde 11" descr="Et bilde som inneholder utendørs&#10;&#10;Automatisk generert beskrivelse">
            <a:extLst>
              <a:ext uri="{FF2B5EF4-FFF2-40B4-BE49-F238E27FC236}">
                <a16:creationId xmlns:a16="http://schemas.microsoft.com/office/drawing/2014/main" id="{D05ACBEA-E80F-4889-AA6C-1E6732F109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70" y="119543"/>
            <a:ext cx="2788321" cy="1322948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54AABB63-1D21-4486-8B44-EA29669AAB81}"/>
              </a:ext>
            </a:extLst>
          </p:cNvPr>
          <p:cNvSpPr/>
          <p:nvPr/>
        </p:nvSpPr>
        <p:spPr>
          <a:xfrm>
            <a:off x="4127450" y="165648"/>
            <a:ext cx="932471" cy="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9058F2BB-BC6E-4E0C-9199-8DE61A686FEE}"/>
              </a:ext>
            </a:extLst>
          </p:cNvPr>
          <p:cNvSpPr/>
          <p:nvPr/>
        </p:nvSpPr>
        <p:spPr>
          <a:xfrm>
            <a:off x="4843463" y="735937"/>
            <a:ext cx="932471" cy="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B30C14E-7CEC-4BF0-B2ED-4965EB38E066}"/>
              </a:ext>
            </a:extLst>
          </p:cNvPr>
          <p:cNvSpPr/>
          <p:nvPr/>
        </p:nvSpPr>
        <p:spPr>
          <a:xfrm>
            <a:off x="4843463" y="1334533"/>
            <a:ext cx="932471" cy="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24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F6B4B3-D3DF-4A68-A370-AE799EEE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6" y="254852"/>
            <a:ext cx="4187441" cy="808526"/>
          </a:xfrm>
        </p:spPr>
        <p:txBody>
          <a:bodyPr>
            <a:normAutofit/>
          </a:bodyPr>
          <a:lstStyle/>
          <a:p>
            <a:r>
              <a:rPr lang="nb-NO" dirty="0"/>
              <a:t>Lag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musikkort</a:t>
            </a:r>
            <a:br>
              <a:rPr lang="nb-NO" dirty="0"/>
            </a:br>
            <a:r>
              <a:rPr lang="nb-NO" sz="1800" dirty="0"/>
              <a:t>- som speler av </a:t>
            </a:r>
            <a:r>
              <a:rPr lang="nb-NO" sz="1800" dirty="0" err="1"/>
              <a:t>ein</a:t>
            </a:r>
            <a:r>
              <a:rPr lang="nb-NO" sz="1800" dirty="0"/>
              <a:t> </a:t>
            </a:r>
            <a:r>
              <a:rPr lang="nb-NO" sz="1800" dirty="0" err="1"/>
              <a:t>eigenkomponert</a:t>
            </a:r>
            <a:r>
              <a:rPr lang="nb-NO" sz="1800" dirty="0"/>
              <a:t> melodi</a:t>
            </a:r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B4001905-C357-4349-8425-C0E722792998}"/>
              </a:ext>
            </a:extLst>
          </p:cNvPr>
          <p:cNvSpPr txBox="1">
            <a:spLocks/>
          </p:cNvSpPr>
          <p:nvPr/>
        </p:nvSpPr>
        <p:spPr>
          <a:xfrm>
            <a:off x="3569841" y="5798039"/>
            <a:ext cx="2680435" cy="883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200" dirty="0"/>
              <a:t>Dette programmet får </a:t>
            </a:r>
            <a:r>
              <a:rPr lang="nb-NO" sz="1200" dirty="0" err="1"/>
              <a:t>høgtalaren</a:t>
            </a:r>
            <a:r>
              <a:rPr lang="nb-NO" sz="1200" dirty="0"/>
              <a:t> til å </a:t>
            </a:r>
            <a:r>
              <a:rPr lang="nb-NO" sz="1200" dirty="0" err="1"/>
              <a:t>spele</a:t>
            </a:r>
            <a:r>
              <a:rPr lang="nb-NO" sz="1200" dirty="0"/>
              <a:t> C i én takt.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dirty="0"/>
              <a:t>Korleis kan du få han til å </a:t>
            </a:r>
            <a:r>
              <a:rPr lang="nb-NO" sz="1200" dirty="0" err="1"/>
              <a:t>spele</a:t>
            </a:r>
            <a:r>
              <a:rPr lang="nb-NO" sz="1200" dirty="0"/>
              <a:t> </a:t>
            </a:r>
            <a:r>
              <a:rPr lang="nb-NO" sz="1200" dirty="0" err="1"/>
              <a:t>ein</a:t>
            </a:r>
            <a:r>
              <a:rPr lang="nb-NO" sz="1200" dirty="0"/>
              <a:t> heil melodi?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B9E9B66-66F3-461A-9650-EA0F67076069}"/>
              </a:ext>
            </a:extLst>
          </p:cNvPr>
          <p:cNvSpPr txBox="1"/>
          <p:nvPr/>
        </p:nvSpPr>
        <p:spPr>
          <a:xfrm>
            <a:off x="3615674" y="3883569"/>
            <a:ext cx="156320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Kople opp </a:t>
            </a:r>
            <a:r>
              <a:rPr lang="nb-NO" sz="1200" dirty="0" err="1"/>
              <a:t>micro:bit</a:t>
            </a:r>
            <a:r>
              <a:rPr lang="nb-NO" sz="1200" dirty="0"/>
              <a:t> som vist på figuren.</a:t>
            </a:r>
          </a:p>
          <a:p>
            <a:endParaRPr lang="nb-NO" sz="400" dirty="0"/>
          </a:p>
          <a:p>
            <a:r>
              <a:rPr lang="nb-NO" sz="1200" dirty="0"/>
              <a:t>Korleis må vi koble om vi vil få tilkopla LED-pærer til å lyse?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6C5E5C8-06CA-4298-B2EE-EDBC69C0B41C}"/>
              </a:ext>
            </a:extLst>
          </p:cNvPr>
          <p:cNvSpPr txBox="1"/>
          <p:nvPr/>
        </p:nvSpPr>
        <p:spPr>
          <a:xfrm>
            <a:off x="468746" y="2192669"/>
            <a:ext cx="59242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Fase 1:</a:t>
            </a:r>
            <a:r>
              <a:rPr lang="nb-NO" sz="1200" dirty="0"/>
              <a:t> Finn informasjon og inspirasjon til </a:t>
            </a:r>
            <a:r>
              <a:rPr lang="nb-NO" sz="1200" dirty="0" err="1"/>
              <a:t>eit</a:t>
            </a:r>
            <a:r>
              <a:rPr lang="nb-NO" sz="1200" dirty="0"/>
              <a:t> </a:t>
            </a:r>
            <a:r>
              <a:rPr lang="nb-NO" sz="1200" dirty="0" err="1"/>
              <a:t>musikkort</a:t>
            </a:r>
            <a:r>
              <a:rPr lang="nb-NO" sz="1200" dirty="0"/>
              <a:t>. Kva slags kort skal det </a:t>
            </a:r>
            <a:r>
              <a:rPr lang="nb-NO" sz="1200" dirty="0" err="1"/>
              <a:t>vere</a:t>
            </a:r>
            <a:r>
              <a:rPr lang="nb-NO" sz="1200" dirty="0"/>
              <a:t>? Morsdags- eller farsdagskort? Julekort? Gratulerer-med-dagen-til-gullfisken-din-kort?</a:t>
            </a:r>
          </a:p>
          <a:p>
            <a:endParaRPr lang="nb-NO" sz="400" dirty="0"/>
          </a:p>
          <a:p>
            <a:r>
              <a:rPr lang="nb-NO" sz="1200" b="1" dirty="0"/>
              <a:t>Fase 2:</a:t>
            </a:r>
            <a:r>
              <a:rPr lang="nb-NO" sz="1200" dirty="0"/>
              <a:t> Ha ei </a:t>
            </a:r>
            <a:r>
              <a:rPr lang="nb-NO" sz="1200" dirty="0" err="1"/>
              <a:t>idèmyldring</a:t>
            </a:r>
            <a:r>
              <a:rPr lang="nb-NO" sz="1200" dirty="0"/>
              <a:t> for deg </a:t>
            </a:r>
            <a:r>
              <a:rPr lang="nb-NO" sz="1200" dirty="0" err="1"/>
              <a:t>sjølv</a:t>
            </a:r>
            <a:r>
              <a:rPr lang="nb-NO" sz="1200" dirty="0"/>
              <a:t>. Korleis vil du at kortet skal sjå ut? </a:t>
            </a:r>
            <a:r>
              <a:rPr lang="nb-NO" sz="1200" dirty="0" err="1"/>
              <a:t>Teikne</a:t>
            </a:r>
            <a:r>
              <a:rPr lang="nb-NO" sz="1200" dirty="0"/>
              <a:t> gjerne ei skisse før du tek til å lage det. Kva for </a:t>
            </a:r>
            <a:r>
              <a:rPr lang="nb-NO" sz="1200" dirty="0" err="1"/>
              <a:t>nokre</a:t>
            </a:r>
            <a:r>
              <a:rPr lang="nb-NO" sz="1200" dirty="0"/>
              <a:t> materiale skal du bruke? Kortet skal </a:t>
            </a:r>
            <a:r>
              <a:rPr lang="nb-NO" sz="1200" dirty="0" err="1"/>
              <a:t>spele</a:t>
            </a:r>
            <a:r>
              <a:rPr lang="nb-NO" sz="1200" dirty="0"/>
              <a:t> av </a:t>
            </a:r>
            <a:r>
              <a:rPr lang="nb-NO" sz="1200" dirty="0" err="1"/>
              <a:t>ein</a:t>
            </a:r>
            <a:r>
              <a:rPr lang="nb-NO" sz="1200" dirty="0"/>
              <a:t> melodi, korleis skal melodien din </a:t>
            </a:r>
            <a:r>
              <a:rPr lang="nb-NO" sz="1200" dirty="0" err="1"/>
              <a:t>vere</a:t>
            </a:r>
            <a:r>
              <a:rPr lang="nb-NO" sz="1200" dirty="0"/>
              <a:t>? </a:t>
            </a:r>
          </a:p>
          <a:p>
            <a:endParaRPr lang="nb-NO" sz="400" dirty="0"/>
          </a:p>
          <a:p>
            <a:r>
              <a:rPr lang="nb-NO" sz="1200" b="1" dirty="0"/>
              <a:t>Fase 3:</a:t>
            </a:r>
            <a:r>
              <a:rPr lang="nb-NO" sz="1200" dirty="0"/>
              <a:t> Tid for å lage kortet og programmere </a:t>
            </a:r>
            <a:r>
              <a:rPr lang="nb-NO" sz="1200" dirty="0" err="1"/>
              <a:t>micro:biten</a:t>
            </a:r>
            <a:r>
              <a:rPr lang="nb-NO" sz="1200" dirty="0"/>
              <a:t> slik at han speler </a:t>
            </a:r>
            <a:r>
              <a:rPr lang="nb-NO" sz="1200" dirty="0" err="1"/>
              <a:t>ein</a:t>
            </a:r>
            <a:r>
              <a:rPr lang="nb-NO" sz="1200" dirty="0"/>
              <a:t> melodi når du trykker på knappen.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739B0E9-7784-4A9A-9F5A-123E0108A927}"/>
              </a:ext>
            </a:extLst>
          </p:cNvPr>
          <p:cNvSpPr txBox="1"/>
          <p:nvPr/>
        </p:nvSpPr>
        <p:spPr>
          <a:xfrm>
            <a:off x="468746" y="7298019"/>
            <a:ext cx="3294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Fase 4:</a:t>
            </a:r>
            <a:r>
              <a:rPr lang="nb-NO" sz="1200" dirty="0"/>
              <a:t> Test programmet ditt. </a:t>
            </a:r>
          </a:p>
          <a:p>
            <a:endParaRPr lang="nb-NO" sz="400" dirty="0"/>
          </a:p>
          <a:p>
            <a:r>
              <a:rPr lang="nb-NO" sz="1200" b="1" dirty="0"/>
              <a:t>Fase 5:</a:t>
            </a:r>
            <a:r>
              <a:rPr lang="nb-NO" sz="1200" dirty="0"/>
              <a:t> </a:t>
            </a:r>
            <a:r>
              <a:rPr lang="nb-NO" sz="1200" dirty="0" err="1"/>
              <a:t>Verkar</a:t>
            </a:r>
            <a:r>
              <a:rPr lang="nb-NO" sz="1200" dirty="0"/>
              <a:t> det slik det skal? Sjekk gjerne om det er </a:t>
            </a:r>
            <a:r>
              <a:rPr lang="nb-NO" sz="1200" dirty="0" err="1"/>
              <a:t>nokon</a:t>
            </a:r>
            <a:r>
              <a:rPr lang="nb-NO" sz="1200" dirty="0"/>
              <a:t> andre i klassen som har </a:t>
            </a:r>
            <a:r>
              <a:rPr lang="nb-NO" sz="1200" dirty="0" err="1"/>
              <a:t>spennande</a:t>
            </a:r>
            <a:r>
              <a:rPr lang="nb-NO" sz="1200" dirty="0"/>
              <a:t> </a:t>
            </a:r>
            <a:r>
              <a:rPr lang="nb-NO" sz="1200" dirty="0" err="1"/>
              <a:t>idear</a:t>
            </a:r>
            <a:r>
              <a:rPr lang="nb-NO" sz="1200" dirty="0"/>
              <a:t> </a:t>
            </a:r>
            <a:r>
              <a:rPr lang="nb-NO" sz="1200" dirty="0" err="1"/>
              <a:t>dei</a:t>
            </a:r>
            <a:r>
              <a:rPr lang="nb-NO" sz="1200" dirty="0"/>
              <a:t> har brukt til kortet sitt. Kan du bruke </a:t>
            </a:r>
            <a:r>
              <a:rPr lang="nb-NO" sz="1200" dirty="0" err="1"/>
              <a:t>noko</a:t>
            </a:r>
            <a:r>
              <a:rPr lang="nb-NO" sz="1200" dirty="0"/>
              <a:t> av dette til kortet ditt?</a:t>
            </a:r>
          </a:p>
          <a:p>
            <a:endParaRPr lang="nb-NO" sz="400" dirty="0"/>
          </a:p>
          <a:p>
            <a:r>
              <a:rPr lang="nb-NO" sz="1200" b="1" dirty="0"/>
              <a:t>Fase 6:</a:t>
            </a:r>
            <a:r>
              <a:rPr lang="nb-NO" sz="1200" dirty="0"/>
              <a:t> Hopp gjerne attende til </a:t>
            </a:r>
            <a:r>
              <a:rPr lang="nb-NO" sz="1200" dirty="0" err="1"/>
              <a:t>tidlegare</a:t>
            </a:r>
            <a:r>
              <a:rPr lang="nb-NO" sz="1200" dirty="0"/>
              <a:t> punkt og </a:t>
            </a:r>
            <a:r>
              <a:rPr lang="nb-NO" sz="1200" dirty="0" err="1"/>
              <a:t>gjer</a:t>
            </a:r>
            <a:r>
              <a:rPr lang="nb-NO" sz="1200" dirty="0"/>
              <a:t> </a:t>
            </a:r>
            <a:r>
              <a:rPr lang="nb-NO" sz="1200" dirty="0" err="1"/>
              <a:t>endringar</a:t>
            </a:r>
            <a:r>
              <a:rPr lang="nb-NO" sz="1200" dirty="0"/>
              <a:t> for å få </a:t>
            </a:r>
            <a:r>
              <a:rPr lang="nb-NO" sz="1200" dirty="0" err="1"/>
              <a:t>eit</a:t>
            </a:r>
            <a:r>
              <a:rPr lang="nb-NO" sz="1200" dirty="0"/>
              <a:t> best </a:t>
            </a:r>
            <a:r>
              <a:rPr lang="nb-NO" sz="1200" dirty="0" err="1"/>
              <a:t>mogleg</a:t>
            </a:r>
            <a:r>
              <a:rPr lang="nb-NO" sz="1200" dirty="0"/>
              <a:t> kort. </a:t>
            </a:r>
            <a:r>
              <a:rPr lang="nb-NO" sz="1200" dirty="0" err="1"/>
              <a:t>Gjer</a:t>
            </a:r>
            <a:r>
              <a:rPr lang="nb-NO" sz="1200" dirty="0"/>
              <a:t> gjerne </a:t>
            </a:r>
            <a:r>
              <a:rPr lang="nb-NO" sz="1200" dirty="0" err="1"/>
              <a:t>endringar</a:t>
            </a:r>
            <a:r>
              <a:rPr lang="nb-NO" sz="1200" dirty="0"/>
              <a:t> i </a:t>
            </a:r>
            <a:r>
              <a:rPr lang="nb-NO" sz="1200" dirty="0" err="1"/>
              <a:t>micro:bit-programmet</a:t>
            </a:r>
            <a:r>
              <a:rPr lang="nb-NO" sz="1200" dirty="0"/>
              <a:t> ditt.</a:t>
            </a:r>
          </a:p>
          <a:p>
            <a:endParaRPr lang="nb-NO" sz="400" dirty="0"/>
          </a:p>
          <a:p>
            <a:r>
              <a:rPr lang="nb-NO" sz="1200" b="1" dirty="0"/>
              <a:t>Fase 7:</a:t>
            </a:r>
            <a:r>
              <a:rPr lang="nb-NO" sz="1200" dirty="0"/>
              <a:t> Forklar for </a:t>
            </a:r>
            <a:r>
              <a:rPr lang="nb-NO" sz="1200" dirty="0" err="1"/>
              <a:t>ein</a:t>
            </a:r>
            <a:r>
              <a:rPr lang="nb-NO" sz="1200" dirty="0"/>
              <a:t> </a:t>
            </a:r>
            <a:r>
              <a:rPr lang="nb-NO" sz="1200" dirty="0" err="1"/>
              <a:t>annan</a:t>
            </a:r>
            <a:r>
              <a:rPr lang="nb-NO" sz="1200" dirty="0"/>
              <a:t> i klassen korleis du gjekk fram for å lage kortet ditt.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285ED649-00D6-4EF0-8447-AB1CCEADE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86" y="5798039"/>
            <a:ext cx="2823414" cy="1145272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F6BC6003-8C6D-4488-9C3C-F08EEEE763BB}"/>
              </a:ext>
            </a:extLst>
          </p:cNvPr>
          <p:cNvSpPr txBox="1"/>
          <p:nvPr/>
        </p:nvSpPr>
        <p:spPr>
          <a:xfrm>
            <a:off x="567086" y="1289925"/>
            <a:ext cx="333527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Oppgåve</a:t>
            </a:r>
            <a:endParaRPr lang="nb-NO" sz="1200" b="1" dirty="0"/>
          </a:p>
          <a:p>
            <a:endParaRPr lang="nb-NO" sz="400" b="1" dirty="0"/>
          </a:p>
          <a:p>
            <a:r>
              <a:rPr lang="nb-NO" sz="1200" dirty="0"/>
              <a:t>Lag </a:t>
            </a:r>
            <a:r>
              <a:rPr lang="nb-NO" sz="1200" dirty="0" err="1"/>
              <a:t>eit</a:t>
            </a:r>
            <a:r>
              <a:rPr lang="nb-NO" sz="1200" dirty="0"/>
              <a:t> kort som speler </a:t>
            </a:r>
            <a:r>
              <a:rPr lang="nb-NO" sz="1200" dirty="0" err="1"/>
              <a:t>ein</a:t>
            </a:r>
            <a:r>
              <a:rPr lang="nb-NO" sz="1200" dirty="0"/>
              <a:t> </a:t>
            </a:r>
            <a:r>
              <a:rPr lang="nb-NO" sz="1200" dirty="0" err="1"/>
              <a:t>eigenkomponert</a:t>
            </a:r>
            <a:r>
              <a:rPr lang="nb-NO" sz="1200" dirty="0"/>
              <a:t> melodi når det blir </a:t>
            </a:r>
            <a:r>
              <a:rPr lang="nb-NO" sz="1200" dirty="0" err="1"/>
              <a:t>opna</a:t>
            </a:r>
            <a:r>
              <a:rPr lang="nb-NO" sz="1200" dirty="0"/>
              <a:t>.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257834D-46F8-4B03-84E0-F68FBEF5DF85}"/>
              </a:ext>
            </a:extLst>
          </p:cNvPr>
          <p:cNvSpPr txBox="1"/>
          <p:nvPr/>
        </p:nvSpPr>
        <p:spPr>
          <a:xfrm>
            <a:off x="4124519" y="8026525"/>
            <a:ext cx="23181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Ekstraoppgåve</a:t>
            </a:r>
            <a:endParaRPr lang="nb-NO" sz="1100" b="1" dirty="0"/>
          </a:p>
          <a:p>
            <a:endParaRPr lang="nb-NO" sz="400" b="1" dirty="0"/>
          </a:p>
          <a:p>
            <a:r>
              <a:rPr lang="nb-NO" sz="1100" dirty="0"/>
              <a:t>Kunne du fått kortet ditt til å </a:t>
            </a:r>
            <a:r>
              <a:rPr lang="nb-NO" sz="1100" dirty="0" err="1"/>
              <a:t>spele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kjend</a:t>
            </a:r>
            <a:r>
              <a:rPr lang="nb-NO" sz="1100" dirty="0"/>
              <a:t> melodi?</a:t>
            </a:r>
          </a:p>
          <a:p>
            <a:endParaRPr lang="nb-NO" sz="400" dirty="0"/>
          </a:p>
          <a:p>
            <a:pPr marL="228600" indent="-228600">
              <a:buAutoNum type="arabicPeriod"/>
            </a:pPr>
            <a:r>
              <a:rPr lang="nb-NO" sz="1100" dirty="0"/>
              <a:t>Søk gjerne opp noteark med melodien på internett.</a:t>
            </a:r>
          </a:p>
          <a:p>
            <a:pPr marL="228600" indent="-228600">
              <a:buAutoNum type="arabicPeriod"/>
            </a:pPr>
            <a:r>
              <a:rPr lang="nb-NO" sz="1100" dirty="0"/>
              <a:t>Lag programmet til </a:t>
            </a:r>
            <a:r>
              <a:rPr lang="nb-NO" sz="1100" dirty="0" err="1"/>
              <a:t>micro:biten</a:t>
            </a:r>
            <a:r>
              <a:rPr lang="nb-NO" sz="1100" dirty="0"/>
              <a:t>.</a:t>
            </a:r>
          </a:p>
          <a:p>
            <a:pPr marL="228600" indent="-228600">
              <a:buAutoNum type="arabicPeriod"/>
            </a:pPr>
            <a:r>
              <a:rPr lang="nb-NO" sz="1100" dirty="0"/>
              <a:t>Sjekk om </a:t>
            </a:r>
            <a:r>
              <a:rPr lang="nb-NO" sz="1100" dirty="0" err="1"/>
              <a:t>dei</a:t>
            </a:r>
            <a:r>
              <a:rPr lang="nb-NO" sz="1100" dirty="0"/>
              <a:t> andre i klassen klarer å gjenkjenne melodien.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451DF90-9951-403D-860E-1B53CDB4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5840" y="9181397"/>
            <a:ext cx="1570673" cy="527403"/>
          </a:xfrm>
        </p:spPr>
        <p:txBody>
          <a:bodyPr/>
          <a:lstStyle/>
          <a:p>
            <a:r>
              <a:rPr lang="nb-NO" dirty="0"/>
              <a:t>ii</a:t>
            </a:r>
            <a:fld id="{8BCDA449-1FD9-4B7A-9E85-B244E6DC9C56}" type="slidenum">
              <a:rPr lang="nb-NO" smtClean="0"/>
              <a:t>2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1FFBC0A-2A15-45B4-88D4-65848F071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56949" y="3332207"/>
            <a:ext cx="1563203" cy="266592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EB9B2D76-4700-4D20-8FBB-B88C47226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50" y="6815625"/>
            <a:ext cx="2283663" cy="107721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60001846-A87D-415B-9DCD-35609147D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79" y="114040"/>
            <a:ext cx="1320800" cy="1320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625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478362</TotalTime>
  <Words>658</Words>
  <Application>Microsoft Macintosh PowerPoint</Application>
  <PresentationFormat>A4 Paper (210x297 mm)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Opplegg 10 - Lyd og lydbølger</vt:lpstr>
      <vt:lpstr>Lag eit musikkort - som speler av ein eigenkomponert melodi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1494</cp:revision>
  <dcterms:created xsi:type="dcterms:W3CDTF">2018-11-04T16:46:19Z</dcterms:created>
  <dcterms:modified xsi:type="dcterms:W3CDTF">2021-11-10T10:55:22Z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