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7"/>
  </p:notesMasterIdLst>
  <p:sldIdLst>
    <p:sldId id="298" r:id="rId5"/>
    <p:sldId id="351"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len Egeland Flø" initials="EEF" lastIdx="1" clrIdx="0">
    <p:extLst>
      <p:ext uri="{19B8F6BF-5375-455C-9EA6-DF929625EA0E}">
        <p15:presenceInfo xmlns:p15="http://schemas.microsoft.com/office/powerpoint/2012/main" userId="Ellen Egeland Flø"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1E0AE"/>
    <a:srgbClr val="74E392"/>
    <a:srgbClr val="008080"/>
    <a:srgbClr val="03AA74"/>
    <a:srgbClr val="5EAA80"/>
    <a:srgbClr val="ECF6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n stil, tabellrutenet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iddels stil 2 – uthev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37" autoAdjust="0"/>
    <p:restoredTop sz="94660"/>
  </p:normalViewPr>
  <p:slideViewPr>
    <p:cSldViewPr snapToGrid="0">
      <p:cViewPr varScale="1">
        <p:scale>
          <a:sx n="89" d="100"/>
          <a:sy n="89" d="100"/>
        </p:scale>
        <p:origin x="3456" y="168"/>
      </p:cViewPr>
      <p:guideLst/>
    </p:cSldViewPr>
  </p:slideViewPr>
  <p:notesTextViewPr>
    <p:cViewPr>
      <p:scale>
        <a:sx n="1" d="1"/>
        <a:sy n="1" d="1"/>
      </p:scale>
      <p:origin x="0" y="0"/>
    </p:cViewPr>
  </p:notesTextViewPr>
  <p:sorterViewPr>
    <p:cViewPr>
      <p:scale>
        <a:sx n="100" d="100"/>
        <a:sy n="100" d="100"/>
      </p:scale>
      <p:origin x="0" y="-8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A20AAA-71AC-4A1D-B3A0-288BC45B5EF0}" type="datetimeFigureOut">
              <a:rPr lang="nb-NO" smtClean="0"/>
              <a:t>10.11.2021</a:t>
            </a:fld>
            <a:endParaRPr lang="nb-NO"/>
          </a:p>
        </p:txBody>
      </p:sp>
      <p:sp>
        <p:nvSpPr>
          <p:cNvPr id="4" name="Plassholder for lysbilde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068D05-0525-4061-82E5-5DFEF8E54F05}" type="slidenum">
              <a:rPr lang="nb-NO" smtClean="0"/>
              <a:t>‹#›</a:t>
            </a:fld>
            <a:endParaRPr lang="nb-NO"/>
          </a:p>
        </p:txBody>
      </p:sp>
    </p:spTree>
    <p:extLst>
      <p:ext uri="{BB962C8B-B14F-4D97-AF65-F5344CB8AC3E}">
        <p14:creationId xmlns:p14="http://schemas.microsoft.com/office/powerpoint/2010/main" val="3232938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nb-NO"/>
              <a:t>Klikk for å redigere tittelstil</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2B7FC603-7401-4A32-82F0-8813D1F68362}" type="datetime1">
              <a:rPr lang="nb-NO" smtClean="0"/>
              <a:t>10.11.2021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4021308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7244717-8912-4BD0-901C-539D32409BB9}" type="datetime1">
              <a:rPr lang="nb-NO" smtClean="0"/>
              <a:t>10.11.2021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3994256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6BAB75A3-C966-421D-A058-9597AF80017B}" type="datetime1">
              <a:rPr lang="nb-NO" smtClean="0"/>
              <a:t>10.11.2021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586274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57BBA7A6-8F18-4A2B-AB95-01174CA087CF}" type="datetime1">
              <a:rPr lang="nb-NO" smtClean="0"/>
              <a:t>10.11.2021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3932973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nb-NO"/>
              <a:t>Klikk for å redigere tittelstil</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b-NO"/>
              <a:t>Rediger tekststiler i malen</a:t>
            </a:r>
          </a:p>
        </p:txBody>
      </p:sp>
      <p:sp>
        <p:nvSpPr>
          <p:cNvPr id="4" name="Date Placeholder 3"/>
          <p:cNvSpPr>
            <a:spLocks noGrp="1"/>
          </p:cNvSpPr>
          <p:nvPr>
            <p:ph type="dt" sz="half" idx="10"/>
          </p:nvPr>
        </p:nvSpPr>
        <p:spPr/>
        <p:txBody>
          <a:bodyPr/>
          <a:lstStyle/>
          <a:p>
            <a:fld id="{4CC9F4C0-F006-477E-9969-BD308BDBF7E7}" type="datetime1">
              <a:rPr lang="nb-NO" smtClean="0"/>
              <a:t>10.11.2021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1039713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D3EB738D-0748-4DF6-9385-02C30FADB6B1}" type="datetime1">
              <a:rPr lang="nb-NO" smtClean="0"/>
              <a:t>10.11.2021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2229946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nb-NO"/>
              <a:t>Klikk for å redigere tittelstil</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Rediger tekststiler i malen</a:t>
            </a:r>
          </a:p>
        </p:txBody>
      </p:sp>
      <p:sp>
        <p:nvSpPr>
          <p:cNvPr id="4" name="Content Placeholder 3"/>
          <p:cNvSpPr>
            <a:spLocks noGrp="1"/>
          </p:cNvSpPr>
          <p:nvPr>
            <p:ph sz="half" idx="2"/>
          </p:nvPr>
        </p:nvSpPr>
        <p:spPr>
          <a:xfrm>
            <a:off x="472381" y="3618442"/>
            <a:ext cx="2901255" cy="532218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Rediger tekststiler i malen</a:t>
            </a:r>
          </a:p>
        </p:txBody>
      </p:sp>
      <p:sp>
        <p:nvSpPr>
          <p:cNvPr id="6" name="Content Placeholder 5"/>
          <p:cNvSpPr>
            <a:spLocks noGrp="1"/>
          </p:cNvSpPr>
          <p:nvPr>
            <p:ph sz="quarter" idx="4"/>
          </p:nvPr>
        </p:nvSpPr>
        <p:spPr>
          <a:xfrm>
            <a:off x="3471863" y="3618442"/>
            <a:ext cx="2915543" cy="532218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7600DFB6-812E-4855-8CBD-F502418EB257}" type="datetime1">
              <a:rPr lang="nb-NO" smtClean="0"/>
              <a:t>10.11.2021</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1945947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642D9ED0-2390-4A20-865F-D260A12F872E}" type="datetime1">
              <a:rPr lang="nb-NO" smtClean="0"/>
              <a:t>10.11.2021</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1907844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AC629-7052-4F6D-AB30-13A06FED4062}" type="datetime1">
              <a:rPr lang="nb-NO" smtClean="0"/>
              <a:t>10.11.2021</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1856413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b-NO"/>
              <a:t>Klikk for å redigere tittelstil</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Rediger tekststiler i malen</a:t>
            </a:r>
          </a:p>
        </p:txBody>
      </p:sp>
      <p:sp>
        <p:nvSpPr>
          <p:cNvPr id="5" name="Date Placeholder 4"/>
          <p:cNvSpPr>
            <a:spLocks noGrp="1"/>
          </p:cNvSpPr>
          <p:nvPr>
            <p:ph type="dt" sz="half" idx="10"/>
          </p:nvPr>
        </p:nvSpPr>
        <p:spPr/>
        <p:txBody>
          <a:bodyPr/>
          <a:lstStyle/>
          <a:p>
            <a:fld id="{442F1E48-A005-48CA-BC11-8A1B79F79ED9}" type="datetime1">
              <a:rPr lang="nb-NO" smtClean="0"/>
              <a:t>10.11.2021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1949258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b-NO"/>
              <a:t>Klikk for å redigere tittelstil</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b-NO"/>
              <a:t>Klikk på ikonet for å legge til et bilde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Rediger tekststiler i malen</a:t>
            </a:r>
          </a:p>
        </p:txBody>
      </p:sp>
      <p:sp>
        <p:nvSpPr>
          <p:cNvPr id="5" name="Date Placeholder 4"/>
          <p:cNvSpPr>
            <a:spLocks noGrp="1"/>
          </p:cNvSpPr>
          <p:nvPr>
            <p:ph type="dt" sz="half" idx="10"/>
          </p:nvPr>
        </p:nvSpPr>
        <p:spPr/>
        <p:txBody>
          <a:bodyPr/>
          <a:lstStyle/>
          <a:p>
            <a:fld id="{54F355CE-444A-462B-B545-D05FD5A80EA7}" type="datetime1">
              <a:rPr lang="nb-NO" smtClean="0"/>
              <a:t>10.11.2021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3984496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4D829CD-4287-478E-BC9B-33B488E248AF}" type="datetime1">
              <a:rPr lang="nb-NO" smtClean="0"/>
              <a:t>10.11.2021</a:t>
            </a:fld>
            <a:endParaRPr lang="nb-NO"/>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BCDA449-1FD9-4B7A-9E85-B244E6DC9C56}" type="slidenum">
              <a:rPr lang="nb-NO" smtClean="0"/>
              <a:t>‹#›</a:t>
            </a:fld>
            <a:endParaRPr lang="nb-NO"/>
          </a:p>
        </p:txBody>
      </p:sp>
    </p:spTree>
    <p:extLst>
      <p:ext uri="{BB962C8B-B14F-4D97-AF65-F5344CB8AC3E}">
        <p14:creationId xmlns:p14="http://schemas.microsoft.com/office/powerpoint/2010/main" val="19338693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35CB608-1F43-46B8-A78D-16E67C916E26}"/>
              </a:ext>
            </a:extLst>
          </p:cNvPr>
          <p:cNvSpPr>
            <a:spLocks noGrp="1"/>
          </p:cNvSpPr>
          <p:nvPr>
            <p:ph type="title"/>
          </p:nvPr>
        </p:nvSpPr>
        <p:spPr>
          <a:xfrm>
            <a:off x="384794" y="137386"/>
            <a:ext cx="5579588" cy="662792"/>
          </a:xfrm>
        </p:spPr>
        <p:txBody>
          <a:bodyPr>
            <a:normAutofit/>
          </a:bodyPr>
          <a:lstStyle/>
          <a:p>
            <a:r>
              <a:rPr lang="nb-NO" dirty="0"/>
              <a:t>Opplegg 11 - Toner og frekvens</a:t>
            </a:r>
          </a:p>
        </p:txBody>
      </p:sp>
      <p:sp>
        <p:nvSpPr>
          <p:cNvPr id="4" name="TekstSylinder 3">
            <a:extLst>
              <a:ext uri="{FF2B5EF4-FFF2-40B4-BE49-F238E27FC236}">
                <a16:creationId xmlns:a16="http://schemas.microsoft.com/office/drawing/2014/main" id="{C78DBA48-BC47-47F3-9D83-6BD6040FE922}"/>
              </a:ext>
            </a:extLst>
          </p:cNvPr>
          <p:cNvSpPr txBox="1"/>
          <p:nvPr/>
        </p:nvSpPr>
        <p:spPr>
          <a:xfrm>
            <a:off x="2774618" y="887458"/>
            <a:ext cx="3754519" cy="1338828"/>
          </a:xfrm>
          <a:prstGeom prst="rect">
            <a:avLst/>
          </a:prstGeom>
          <a:noFill/>
          <a:ln>
            <a:noFill/>
          </a:ln>
        </p:spPr>
        <p:txBody>
          <a:bodyPr wrap="square" rtlCol="0">
            <a:spAutoFit/>
          </a:bodyPr>
          <a:lstStyle/>
          <a:p>
            <a:r>
              <a:rPr lang="nb-NO" sz="1100" dirty="0"/>
              <a:t>Forskjellen på en ren tone og støy eller annen lyd er at tonen har en fast bølgelengde og frekvens. Da vil lufttrykket variere på samme måte hele tiden. Da kan vi få en graf som viser en fin bølge når vi plotter lufttrykk som en funksjon av tiden. </a:t>
            </a:r>
          </a:p>
          <a:p>
            <a:endParaRPr lang="nb-NO" sz="400" dirty="0"/>
          </a:p>
          <a:p>
            <a:r>
              <a:rPr lang="nb-NO" sz="1100" dirty="0"/>
              <a:t>For støy vil lufttrykket variere på en kaotisk måte, og vi får ingen fin bølgegraf. Dersom vi plotter lufttrykk som en funksjon av tiden, vil den ligne den nederste grafen til venstre.</a:t>
            </a:r>
          </a:p>
        </p:txBody>
      </p:sp>
      <p:pic>
        <p:nvPicPr>
          <p:cNvPr id="5" name="Bilde 4">
            <a:extLst>
              <a:ext uri="{FF2B5EF4-FFF2-40B4-BE49-F238E27FC236}">
                <a16:creationId xmlns:a16="http://schemas.microsoft.com/office/drawing/2014/main" id="{25EC8260-EB21-4D69-ABC2-C54BCE2D522D}"/>
              </a:ext>
            </a:extLst>
          </p:cNvPr>
          <p:cNvPicPr>
            <a:picLocks noChangeAspect="1"/>
          </p:cNvPicPr>
          <p:nvPr/>
        </p:nvPicPr>
        <p:blipFill>
          <a:blip r:embed="rId2"/>
          <a:stretch>
            <a:fillRect/>
          </a:stretch>
        </p:blipFill>
        <p:spPr>
          <a:xfrm>
            <a:off x="483071" y="1604410"/>
            <a:ext cx="2251892" cy="590982"/>
          </a:xfrm>
          <a:prstGeom prst="rect">
            <a:avLst/>
          </a:prstGeom>
        </p:spPr>
      </p:pic>
      <p:pic>
        <p:nvPicPr>
          <p:cNvPr id="6" name="Bilde 5">
            <a:extLst>
              <a:ext uri="{FF2B5EF4-FFF2-40B4-BE49-F238E27FC236}">
                <a16:creationId xmlns:a16="http://schemas.microsoft.com/office/drawing/2014/main" id="{8F739CE0-A41E-4F60-91D5-47FDD34A2A98}"/>
              </a:ext>
            </a:extLst>
          </p:cNvPr>
          <p:cNvPicPr>
            <a:picLocks noChangeAspect="1"/>
          </p:cNvPicPr>
          <p:nvPr/>
        </p:nvPicPr>
        <p:blipFill>
          <a:blip r:embed="rId3"/>
          <a:stretch>
            <a:fillRect/>
          </a:stretch>
        </p:blipFill>
        <p:spPr>
          <a:xfrm>
            <a:off x="483071" y="921212"/>
            <a:ext cx="2251892" cy="622547"/>
          </a:xfrm>
          <a:prstGeom prst="rect">
            <a:avLst/>
          </a:prstGeom>
        </p:spPr>
      </p:pic>
      <p:sp>
        <p:nvSpPr>
          <p:cNvPr id="11" name="TekstSylinder 10">
            <a:extLst>
              <a:ext uri="{FF2B5EF4-FFF2-40B4-BE49-F238E27FC236}">
                <a16:creationId xmlns:a16="http://schemas.microsoft.com/office/drawing/2014/main" id="{58272EB2-E81F-40D9-B640-589280466A49}"/>
              </a:ext>
            </a:extLst>
          </p:cNvPr>
          <p:cNvSpPr txBox="1"/>
          <p:nvPr/>
        </p:nvSpPr>
        <p:spPr>
          <a:xfrm>
            <a:off x="293464" y="5932534"/>
            <a:ext cx="2311318" cy="338554"/>
          </a:xfrm>
          <a:prstGeom prst="rect">
            <a:avLst/>
          </a:prstGeom>
          <a:noFill/>
        </p:spPr>
        <p:txBody>
          <a:bodyPr wrap="square" rtlCol="0">
            <a:spAutoFit/>
          </a:bodyPr>
          <a:lstStyle/>
          <a:p>
            <a:r>
              <a:rPr lang="nb-NO" sz="1600" b="1" dirty="0"/>
              <a:t>Radio i </a:t>
            </a:r>
            <a:r>
              <a:rPr lang="nb-NO" sz="1600" b="1" dirty="0" err="1"/>
              <a:t>MakeCode</a:t>
            </a:r>
            <a:endParaRPr lang="nb-NO" sz="1600" b="1" dirty="0"/>
          </a:p>
        </p:txBody>
      </p:sp>
      <p:sp>
        <p:nvSpPr>
          <p:cNvPr id="13" name="TekstSylinder 12">
            <a:extLst>
              <a:ext uri="{FF2B5EF4-FFF2-40B4-BE49-F238E27FC236}">
                <a16:creationId xmlns:a16="http://schemas.microsoft.com/office/drawing/2014/main" id="{FAAFAF4E-0CAF-421B-B39B-EB0A32799F53}"/>
              </a:ext>
            </a:extLst>
          </p:cNvPr>
          <p:cNvSpPr txBox="1"/>
          <p:nvPr/>
        </p:nvSpPr>
        <p:spPr>
          <a:xfrm>
            <a:off x="286980" y="5583952"/>
            <a:ext cx="6284037" cy="276999"/>
          </a:xfrm>
          <a:prstGeom prst="rect">
            <a:avLst/>
          </a:prstGeom>
          <a:noFill/>
        </p:spPr>
        <p:txBody>
          <a:bodyPr wrap="square" rtlCol="0">
            <a:spAutoFit/>
          </a:bodyPr>
          <a:lstStyle/>
          <a:p>
            <a:r>
              <a:rPr lang="nb-NO" sz="1200" b="1" dirty="0"/>
              <a:t>_______________________________________________________________________________</a:t>
            </a:r>
          </a:p>
        </p:txBody>
      </p:sp>
      <p:pic>
        <p:nvPicPr>
          <p:cNvPr id="14" name="Bilde 13">
            <a:extLst>
              <a:ext uri="{FF2B5EF4-FFF2-40B4-BE49-F238E27FC236}">
                <a16:creationId xmlns:a16="http://schemas.microsoft.com/office/drawing/2014/main" id="{EF218D7F-FF05-4F91-ABEF-7622BC762847}"/>
              </a:ext>
            </a:extLst>
          </p:cNvPr>
          <p:cNvPicPr>
            <a:picLocks noChangeAspect="1"/>
          </p:cNvPicPr>
          <p:nvPr/>
        </p:nvPicPr>
        <p:blipFill>
          <a:blip r:embed="rId4"/>
          <a:stretch>
            <a:fillRect/>
          </a:stretch>
        </p:blipFill>
        <p:spPr>
          <a:xfrm>
            <a:off x="3331712" y="2408191"/>
            <a:ext cx="3192551" cy="1413530"/>
          </a:xfrm>
          <a:prstGeom prst="rect">
            <a:avLst/>
          </a:prstGeom>
        </p:spPr>
      </p:pic>
      <p:pic>
        <p:nvPicPr>
          <p:cNvPr id="15" name="Bilde 14">
            <a:extLst>
              <a:ext uri="{FF2B5EF4-FFF2-40B4-BE49-F238E27FC236}">
                <a16:creationId xmlns:a16="http://schemas.microsoft.com/office/drawing/2014/main" id="{7C6A8E49-3284-4CF4-96A8-921980ACDDEF}"/>
              </a:ext>
            </a:extLst>
          </p:cNvPr>
          <p:cNvPicPr>
            <a:picLocks noChangeAspect="1"/>
          </p:cNvPicPr>
          <p:nvPr/>
        </p:nvPicPr>
        <p:blipFill>
          <a:blip r:embed="rId5"/>
          <a:stretch>
            <a:fillRect/>
          </a:stretch>
        </p:blipFill>
        <p:spPr>
          <a:xfrm>
            <a:off x="347561" y="6342303"/>
            <a:ext cx="910709" cy="1842812"/>
          </a:xfrm>
          <a:prstGeom prst="rect">
            <a:avLst/>
          </a:prstGeom>
        </p:spPr>
      </p:pic>
      <p:sp>
        <p:nvSpPr>
          <p:cNvPr id="16" name="TekstSylinder 15">
            <a:extLst>
              <a:ext uri="{FF2B5EF4-FFF2-40B4-BE49-F238E27FC236}">
                <a16:creationId xmlns:a16="http://schemas.microsoft.com/office/drawing/2014/main" id="{AAA059D5-38BF-412A-A733-52B3CF1A3116}"/>
              </a:ext>
            </a:extLst>
          </p:cNvPr>
          <p:cNvSpPr txBox="1"/>
          <p:nvPr/>
        </p:nvSpPr>
        <p:spPr>
          <a:xfrm>
            <a:off x="1412295" y="6315270"/>
            <a:ext cx="1404203" cy="769441"/>
          </a:xfrm>
          <a:prstGeom prst="rect">
            <a:avLst/>
          </a:prstGeom>
          <a:noFill/>
        </p:spPr>
        <p:txBody>
          <a:bodyPr wrap="square" rtlCol="0">
            <a:spAutoFit/>
          </a:bodyPr>
          <a:lstStyle/>
          <a:p>
            <a:r>
              <a:rPr lang="nb-NO" sz="1100" dirty="0"/>
              <a:t>For å kunne bruke radioklossene, må du først trykke på radio i menyen.</a:t>
            </a:r>
          </a:p>
        </p:txBody>
      </p:sp>
      <p:sp>
        <p:nvSpPr>
          <p:cNvPr id="17" name="Rektangel 16">
            <a:extLst>
              <a:ext uri="{FF2B5EF4-FFF2-40B4-BE49-F238E27FC236}">
                <a16:creationId xmlns:a16="http://schemas.microsoft.com/office/drawing/2014/main" id="{31CC197E-7B1A-4E8A-8F88-E9B14CFDA6AF}"/>
              </a:ext>
            </a:extLst>
          </p:cNvPr>
          <p:cNvSpPr/>
          <p:nvPr/>
        </p:nvSpPr>
        <p:spPr>
          <a:xfrm>
            <a:off x="356874" y="7093747"/>
            <a:ext cx="744469" cy="15912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18" name="Rett pilkobling 17">
            <a:extLst>
              <a:ext uri="{FF2B5EF4-FFF2-40B4-BE49-F238E27FC236}">
                <a16:creationId xmlns:a16="http://schemas.microsoft.com/office/drawing/2014/main" id="{543AEDD2-0E4E-45F1-A1FA-CD8795E41B7D}"/>
              </a:ext>
            </a:extLst>
          </p:cNvPr>
          <p:cNvCxnSpPr>
            <a:cxnSpLocks/>
          </p:cNvCxnSpPr>
          <p:nvPr/>
        </p:nvCxnSpPr>
        <p:spPr>
          <a:xfrm flipH="1">
            <a:off x="1206537" y="6996050"/>
            <a:ext cx="249566" cy="174485"/>
          </a:xfrm>
          <a:prstGeom prst="straightConnector1">
            <a:avLst/>
          </a:prstGeom>
          <a:ln w="2540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22" name="TekstSylinder 21">
            <a:extLst>
              <a:ext uri="{FF2B5EF4-FFF2-40B4-BE49-F238E27FC236}">
                <a16:creationId xmlns:a16="http://schemas.microsoft.com/office/drawing/2014/main" id="{95FFB37F-78F3-4FF8-8D72-B16ACAD7120A}"/>
              </a:ext>
            </a:extLst>
          </p:cNvPr>
          <p:cNvSpPr txBox="1"/>
          <p:nvPr/>
        </p:nvSpPr>
        <p:spPr>
          <a:xfrm>
            <a:off x="1412295" y="7100973"/>
            <a:ext cx="1404203" cy="1107996"/>
          </a:xfrm>
          <a:prstGeom prst="rect">
            <a:avLst/>
          </a:prstGeom>
          <a:noFill/>
        </p:spPr>
        <p:txBody>
          <a:bodyPr wrap="square" rtlCol="0">
            <a:spAutoFit/>
          </a:bodyPr>
          <a:lstStyle/>
          <a:p>
            <a:r>
              <a:rPr lang="nb-NO" sz="1100" dirty="0"/>
              <a:t>Da får du tilgang til en rekke klosser som du kan bruke for å sende informasjon fra en </a:t>
            </a:r>
            <a:r>
              <a:rPr lang="nb-NO" sz="1100" dirty="0" err="1"/>
              <a:t>micro:bit</a:t>
            </a:r>
            <a:r>
              <a:rPr lang="nb-NO" sz="1100" dirty="0"/>
              <a:t> til en annen </a:t>
            </a:r>
            <a:r>
              <a:rPr lang="nb-NO" sz="1100" dirty="0" err="1"/>
              <a:t>micro:bit</a:t>
            </a:r>
            <a:r>
              <a:rPr lang="nb-NO" sz="1100" dirty="0"/>
              <a:t>.</a:t>
            </a:r>
          </a:p>
        </p:txBody>
      </p:sp>
      <p:sp>
        <p:nvSpPr>
          <p:cNvPr id="23" name="TekstSylinder 22">
            <a:extLst>
              <a:ext uri="{FF2B5EF4-FFF2-40B4-BE49-F238E27FC236}">
                <a16:creationId xmlns:a16="http://schemas.microsoft.com/office/drawing/2014/main" id="{FDCDD6F8-70BE-4C7F-8855-D26BC4FF43E9}"/>
              </a:ext>
            </a:extLst>
          </p:cNvPr>
          <p:cNvSpPr txBox="1"/>
          <p:nvPr/>
        </p:nvSpPr>
        <p:spPr>
          <a:xfrm>
            <a:off x="1867229" y="8397410"/>
            <a:ext cx="3117057" cy="600164"/>
          </a:xfrm>
          <a:prstGeom prst="rect">
            <a:avLst/>
          </a:prstGeom>
          <a:noFill/>
        </p:spPr>
        <p:txBody>
          <a:bodyPr wrap="square" rtlCol="0">
            <a:spAutoFit/>
          </a:bodyPr>
          <a:lstStyle/>
          <a:p>
            <a:r>
              <a:rPr lang="nb-NO" sz="1100" dirty="0"/>
              <a:t>Denne klossen bestemmer hvilken «kanal» radioen bruker. Micro:bitene i samme radiogruppe bruker samme frekvens for å kommunisere.</a:t>
            </a:r>
          </a:p>
        </p:txBody>
      </p:sp>
      <p:sp>
        <p:nvSpPr>
          <p:cNvPr id="27" name="TekstSylinder 26">
            <a:extLst>
              <a:ext uri="{FF2B5EF4-FFF2-40B4-BE49-F238E27FC236}">
                <a16:creationId xmlns:a16="http://schemas.microsoft.com/office/drawing/2014/main" id="{1F00412E-FC03-43D0-B4D0-670B9237F0CD}"/>
              </a:ext>
            </a:extLst>
          </p:cNvPr>
          <p:cNvSpPr txBox="1"/>
          <p:nvPr/>
        </p:nvSpPr>
        <p:spPr>
          <a:xfrm>
            <a:off x="4413749" y="5961779"/>
            <a:ext cx="2239792" cy="1277273"/>
          </a:xfrm>
          <a:prstGeom prst="rect">
            <a:avLst/>
          </a:prstGeom>
          <a:noFill/>
        </p:spPr>
        <p:txBody>
          <a:bodyPr wrap="square" rtlCol="0">
            <a:spAutoFit/>
          </a:bodyPr>
          <a:lstStyle/>
          <a:p>
            <a:r>
              <a:rPr lang="nb-NO" sz="1100" dirty="0"/>
              <a:t>Denne klossen sender et valgt tall til en annen </a:t>
            </a:r>
            <a:r>
              <a:rPr lang="nb-NO" sz="1100" dirty="0" err="1"/>
              <a:t>micro:bit</a:t>
            </a:r>
            <a:r>
              <a:rPr lang="nb-NO" sz="1100" dirty="0"/>
              <a:t> som er i samme radiogruppe som den </a:t>
            </a:r>
            <a:r>
              <a:rPr lang="nb-NO" sz="1100" dirty="0" err="1"/>
              <a:t>micro:biten</a:t>
            </a:r>
            <a:r>
              <a:rPr lang="nb-NO" sz="1100" dirty="0"/>
              <a:t> som sender tallet. Det går an å sende en variabel som man setter inn i denne blokka. Det finnes andre klosser for å sende tekster også.</a:t>
            </a:r>
          </a:p>
        </p:txBody>
      </p:sp>
      <p:sp>
        <p:nvSpPr>
          <p:cNvPr id="34" name="TekstSylinder 33">
            <a:extLst>
              <a:ext uri="{FF2B5EF4-FFF2-40B4-BE49-F238E27FC236}">
                <a16:creationId xmlns:a16="http://schemas.microsoft.com/office/drawing/2014/main" id="{49700350-51F5-4513-ABF2-150D5CE2606B}"/>
              </a:ext>
            </a:extLst>
          </p:cNvPr>
          <p:cNvSpPr txBox="1"/>
          <p:nvPr/>
        </p:nvSpPr>
        <p:spPr>
          <a:xfrm>
            <a:off x="384794" y="2235935"/>
            <a:ext cx="2812116" cy="1785104"/>
          </a:xfrm>
          <a:prstGeom prst="rect">
            <a:avLst/>
          </a:prstGeom>
          <a:noFill/>
        </p:spPr>
        <p:txBody>
          <a:bodyPr wrap="square" rtlCol="0">
            <a:spAutoFit/>
          </a:bodyPr>
          <a:lstStyle/>
          <a:p>
            <a:r>
              <a:rPr lang="nb-NO" sz="1100" dirty="0"/>
              <a:t>I </a:t>
            </a:r>
            <a:r>
              <a:rPr lang="nb-NO" sz="1100" dirty="0" err="1"/>
              <a:t>MakeCode</a:t>
            </a:r>
            <a:r>
              <a:rPr lang="nb-NO" sz="1100" dirty="0"/>
              <a:t> kan du velge toner utfra navnet på tonene, frekvensen deres, eller fra tangentene på et slags piano. Du kan velge mellom tre forskjellige oktaver (frekvensintervaller) der de har kalt de mørkeste tonene for lav, og de lyseste tonene for høy. Innen musikkteori kalles gjerne disse mørke variantene for liten oktav, de midtre tonene for enstrøkne og de høye tonene for tostrøkne.</a:t>
            </a:r>
          </a:p>
        </p:txBody>
      </p:sp>
      <p:pic>
        <p:nvPicPr>
          <p:cNvPr id="35" name="Bilde 34">
            <a:extLst>
              <a:ext uri="{FF2B5EF4-FFF2-40B4-BE49-F238E27FC236}">
                <a16:creationId xmlns:a16="http://schemas.microsoft.com/office/drawing/2014/main" id="{35FB6105-D9AC-44A8-BDDB-0CE9C0EB29C0}"/>
              </a:ext>
            </a:extLst>
          </p:cNvPr>
          <p:cNvPicPr>
            <a:picLocks noChangeAspect="1"/>
          </p:cNvPicPr>
          <p:nvPr/>
        </p:nvPicPr>
        <p:blipFill>
          <a:blip r:embed="rId6"/>
          <a:stretch>
            <a:fillRect/>
          </a:stretch>
        </p:blipFill>
        <p:spPr>
          <a:xfrm>
            <a:off x="354541" y="8457935"/>
            <a:ext cx="1464255" cy="450913"/>
          </a:xfrm>
          <a:prstGeom prst="rect">
            <a:avLst/>
          </a:prstGeom>
        </p:spPr>
      </p:pic>
      <p:pic>
        <p:nvPicPr>
          <p:cNvPr id="36" name="Bilde 35">
            <a:extLst>
              <a:ext uri="{FF2B5EF4-FFF2-40B4-BE49-F238E27FC236}">
                <a16:creationId xmlns:a16="http://schemas.microsoft.com/office/drawing/2014/main" id="{1E8F2682-4587-446E-9600-849548D93D53}"/>
              </a:ext>
            </a:extLst>
          </p:cNvPr>
          <p:cNvPicPr>
            <a:picLocks noChangeAspect="1"/>
          </p:cNvPicPr>
          <p:nvPr/>
        </p:nvPicPr>
        <p:blipFill>
          <a:blip r:embed="rId7"/>
          <a:stretch>
            <a:fillRect/>
          </a:stretch>
        </p:blipFill>
        <p:spPr>
          <a:xfrm>
            <a:off x="3067237" y="6334138"/>
            <a:ext cx="1285795" cy="407245"/>
          </a:xfrm>
          <a:prstGeom prst="rect">
            <a:avLst/>
          </a:prstGeom>
        </p:spPr>
      </p:pic>
      <p:pic>
        <p:nvPicPr>
          <p:cNvPr id="37" name="Bilde 36">
            <a:extLst>
              <a:ext uri="{FF2B5EF4-FFF2-40B4-BE49-F238E27FC236}">
                <a16:creationId xmlns:a16="http://schemas.microsoft.com/office/drawing/2014/main" id="{F43C0AF3-5520-4FAF-B944-7A69FDFE0A32}"/>
              </a:ext>
            </a:extLst>
          </p:cNvPr>
          <p:cNvPicPr>
            <a:picLocks noChangeAspect="1"/>
          </p:cNvPicPr>
          <p:nvPr/>
        </p:nvPicPr>
        <p:blipFill>
          <a:blip r:embed="rId8"/>
          <a:stretch>
            <a:fillRect/>
          </a:stretch>
        </p:blipFill>
        <p:spPr>
          <a:xfrm>
            <a:off x="2970523" y="7420957"/>
            <a:ext cx="2239792" cy="812119"/>
          </a:xfrm>
          <a:prstGeom prst="rect">
            <a:avLst/>
          </a:prstGeom>
        </p:spPr>
      </p:pic>
      <p:sp>
        <p:nvSpPr>
          <p:cNvPr id="38" name="TekstSylinder 37">
            <a:extLst>
              <a:ext uri="{FF2B5EF4-FFF2-40B4-BE49-F238E27FC236}">
                <a16:creationId xmlns:a16="http://schemas.microsoft.com/office/drawing/2014/main" id="{B3306C4A-38EA-4CDA-A012-D0A9BB095304}"/>
              </a:ext>
            </a:extLst>
          </p:cNvPr>
          <p:cNvSpPr txBox="1"/>
          <p:nvPr/>
        </p:nvSpPr>
        <p:spPr>
          <a:xfrm>
            <a:off x="252080" y="8969499"/>
            <a:ext cx="4675908" cy="769441"/>
          </a:xfrm>
          <a:prstGeom prst="rect">
            <a:avLst/>
          </a:prstGeom>
          <a:noFill/>
        </p:spPr>
        <p:txBody>
          <a:bodyPr wrap="square" rtlCol="0">
            <a:spAutoFit/>
          </a:bodyPr>
          <a:lstStyle/>
          <a:p>
            <a:r>
              <a:rPr lang="nb-NO" sz="1100" dirty="0"/>
              <a:t>Radiogruppen må være lik på begge micro:bitene for at de skal kunne «snakke sammen». Pass på at det ikke er flere grupper i klassen som bruker samme kanal, for da vil alle micro:bitene «snakke i munnen på hverandre», og det kan bli litt kaotisk. Verdien for radiogruppen kan være mellom 0 og 255.</a:t>
            </a:r>
          </a:p>
        </p:txBody>
      </p:sp>
      <p:sp>
        <p:nvSpPr>
          <p:cNvPr id="39" name="TekstSylinder 38">
            <a:extLst>
              <a:ext uri="{FF2B5EF4-FFF2-40B4-BE49-F238E27FC236}">
                <a16:creationId xmlns:a16="http://schemas.microsoft.com/office/drawing/2014/main" id="{BA797390-828D-44A3-BFC1-49E7D255FF52}"/>
              </a:ext>
            </a:extLst>
          </p:cNvPr>
          <p:cNvSpPr txBox="1"/>
          <p:nvPr/>
        </p:nvSpPr>
        <p:spPr>
          <a:xfrm>
            <a:off x="5266614" y="7352831"/>
            <a:ext cx="1451686" cy="1677382"/>
          </a:xfrm>
          <a:prstGeom prst="rect">
            <a:avLst/>
          </a:prstGeom>
          <a:noFill/>
        </p:spPr>
        <p:txBody>
          <a:bodyPr wrap="square" rtlCol="0">
            <a:spAutoFit/>
          </a:bodyPr>
          <a:lstStyle/>
          <a:p>
            <a:r>
              <a:rPr lang="nb-NO" sz="1100" dirty="0"/>
              <a:t>Denne klossen mottar et tall fra en annen </a:t>
            </a:r>
            <a:r>
              <a:rPr lang="nb-NO" sz="1100" dirty="0" err="1"/>
              <a:t>micro:bit</a:t>
            </a:r>
            <a:r>
              <a:rPr lang="nb-NO" sz="1100" dirty="0"/>
              <a:t> som er i samme radiogruppe som den selv.</a:t>
            </a:r>
          </a:p>
          <a:p>
            <a:endParaRPr lang="nb-NO" sz="400" dirty="0"/>
          </a:p>
          <a:p>
            <a:r>
              <a:rPr lang="nb-NO" sz="1100" dirty="0"/>
              <a:t>Dette er en type hvis-kloss, og det som står inni klossen blir utført når den mottar et tall.</a:t>
            </a:r>
          </a:p>
        </p:txBody>
      </p:sp>
      <p:sp>
        <p:nvSpPr>
          <p:cNvPr id="42" name="TekstSylinder 41">
            <a:extLst>
              <a:ext uri="{FF2B5EF4-FFF2-40B4-BE49-F238E27FC236}">
                <a16:creationId xmlns:a16="http://schemas.microsoft.com/office/drawing/2014/main" id="{069E5544-1BA5-46ED-8C86-F689F645C4FC}"/>
              </a:ext>
            </a:extLst>
          </p:cNvPr>
          <p:cNvSpPr txBox="1"/>
          <p:nvPr/>
        </p:nvSpPr>
        <p:spPr>
          <a:xfrm>
            <a:off x="5073573" y="4024952"/>
            <a:ext cx="1215546" cy="1169551"/>
          </a:xfrm>
          <a:prstGeom prst="rect">
            <a:avLst/>
          </a:prstGeom>
          <a:noFill/>
          <a:ln>
            <a:solidFill>
              <a:schemeClr val="tx1"/>
            </a:solidFill>
          </a:ln>
        </p:spPr>
        <p:txBody>
          <a:bodyPr wrap="square" rtlCol="0">
            <a:spAutoFit/>
          </a:bodyPr>
          <a:lstStyle/>
          <a:p>
            <a:r>
              <a:rPr lang="nb-NO" sz="1100" b="1" dirty="0"/>
              <a:t>Snakk om</a:t>
            </a:r>
          </a:p>
          <a:p>
            <a:endParaRPr lang="nb-NO" sz="400" b="1" dirty="0"/>
          </a:p>
          <a:p>
            <a:r>
              <a:rPr lang="nb-NO" sz="1100" dirty="0"/>
              <a:t>Kan dere se noen mønster for frekvensen til de forskjellige tonene i tabellen?</a:t>
            </a:r>
          </a:p>
        </p:txBody>
      </p:sp>
      <p:pic>
        <p:nvPicPr>
          <p:cNvPr id="43" name="Bilde 42">
            <a:extLst>
              <a:ext uri="{FF2B5EF4-FFF2-40B4-BE49-F238E27FC236}">
                <a16:creationId xmlns:a16="http://schemas.microsoft.com/office/drawing/2014/main" id="{BAF03D3B-E75D-4108-8013-C1578C65620C}"/>
              </a:ext>
            </a:extLst>
          </p:cNvPr>
          <p:cNvPicPr>
            <a:picLocks noChangeAspect="1"/>
          </p:cNvPicPr>
          <p:nvPr/>
        </p:nvPicPr>
        <p:blipFill>
          <a:blip r:embed="rId9"/>
          <a:stretch>
            <a:fillRect/>
          </a:stretch>
        </p:blipFill>
        <p:spPr>
          <a:xfrm>
            <a:off x="456363" y="4010162"/>
            <a:ext cx="4453634" cy="1659665"/>
          </a:xfrm>
          <a:prstGeom prst="rect">
            <a:avLst/>
          </a:prstGeom>
        </p:spPr>
      </p:pic>
      <p:sp>
        <p:nvSpPr>
          <p:cNvPr id="3" name="Plassholder for lysbildenummer 2">
            <a:extLst>
              <a:ext uri="{FF2B5EF4-FFF2-40B4-BE49-F238E27FC236}">
                <a16:creationId xmlns:a16="http://schemas.microsoft.com/office/drawing/2014/main" id="{0187BA71-AE1B-45CE-8CD3-5B2B302326E5}"/>
              </a:ext>
            </a:extLst>
          </p:cNvPr>
          <p:cNvSpPr>
            <a:spLocks noGrp="1"/>
          </p:cNvSpPr>
          <p:nvPr>
            <p:ph type="sldNum" sz="quarter" idx="12"/>
          </p:nvPr>
        </p:nvSpPr>
        <p:spPr/>
        <p:txBody>
          <a:bodyPr/>
          <a:lstStyle/>
          <a:p>
            <a:fld id="{8BCDA449-1FD9-4B7A-9E85-B244E6DC9C56}" type="slidenum">
              <a:rPr lang="nb-NO" smtClean="0"/>
              <a:t>1</a:t>
            </a:fld>
            <a:endParaRPr lang="nb-NO"/>
          </a:p>
        </p:txBody>
      </p:sp>
    </p:spTree>
    <p:extLst>
      <p:ext uri="{BB962C8B-B14F-4D97-AF65-F5344CB8AC3E}">
        <p14:creationId xmlns:p14="http://schemas.microsoft.com/office/powerpoint/2010/main" val="1834520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de 6" descr="Et bilde som inneholder lys&#10;&#10;Automatisk generert beskrivelse">
            <a:extLst>
              <a:ext uri="{FF2B5EF4-FFF2-40B4-BE49-F238E27FC236}">
                <a16:creationId xmlns:a16="http://schemas.microsoft.com/office/drawing/2014/main" id="{A7FCA3EB-DA27-4BC5-A606-05A805166C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8800" y="-235103"/>
            <a:ext cx="2280325" cy="2923494"/>
          </a:xfrm>
          <a:prstGeom prst="rect">
            <a:avLst/>
          </a:prstGeom>
        </p:spPr>
      </p:pic>
      <p:sp>
        <p:nvSpPr>
          <p:cNvPr id="2" name="Tittel 1">
            <a:extLst>
              <a:ext uri="{FF2B5EF4-FFF2-40B4-BE49-F238E27FC236}">
                <a16:creationId xmlns:a16="http://schemas.microsoft.com/office/drawing/2014/main" id="{62F6B4B3-D3DF-4A68-A370-AE799EEEF62D}"/>
              </a:ext>
            </a:extLst>
          </p:cNvPr>
          <p:cNvSpPr>
            <a:spLocks noGrp="1"/>
          </p:cNvSpPr>
          <p:nvPr>
            <p:ph type="title"/>
          </p:nvPr>
        </p:nvSpPr>
        <p:spPr>
          <a:xfrm>
            <a:off x="459510" y="202666"/>
            <a:ext cx="5915025" cy="1107425"/>
          </a:xfrm>
        </p:spPr>
        <p:txBody>
          <a:bodyPr>
            <a:normAutofit/>
          </a:bodyPr>
          <a:lstStyle/>
          <a:p>
            <a:r>
              <a:rPr lang="nb-NO" dirty="0"/>
              <a:t>Lag en ringeklokke</a:t>
            </a:r>
            <a:br>
              <a:rPr lang="nb-NO" dirty="0"/>
            </a:br>
            <a:r>
              <a:rPr lang="nb-NO" sz="1800" dirty="0"/>
              <a:t>- med et radiostyrt </a:t>
            </a:r>
            <a:r>
              <a:rPr lang="nb-NO" sz="1800" dirty="0" err="1"/>
              <a:t>micro:bit-program</a:t>
            </a:r>
            <a:endParaRPr lang="nb-NO" dirty="0"/>
          </a:p>
        </p:txBody>
      </p:sp>
      <p:sp>
        <p:nvSpPr>
          <p:cNvPr id="5" name="TekstSylinder 4">
            <a:extLst>
              <a:ext uri="{FF2B5EF4-FFF2-40B4-BE49-F238E27FC236}">
                <a16:creationId xmlns:a16="http://schemas.microsoft.com/office/drawing/2014/main" id="{2B9E9B66-66F3-461A-9650-EA0F67076069}"/>
              </a:ext>
            </a:extLst>
          </p:cNvPr>
          <p:cNvSpPr txBox="1"/>
          <p:nvPr/>
        </p:nvSpPr>
        <p:spPr>
          <a:xfrm>
            <a:off x="2560887" y="3803787"/>
            <a:ext cx="3519038" cy="1138773"/>
          </a:xfrm>
          <a:prstGeom prst="rect">
            <a:avLst/>
          </a:prstGeom>
          <a:noFill/>
          <a:ln>
            <a:solidFill>
              <a:schemeClr val="tx1"/>
            </a:solidFill>
          </a:ln>
        </p:spPr>
        <p:txBody>
          <a:bodyPr wrap="square" rtlCol="0">
            <a:spAutoFit/>
          </a:bodyPr>
          <a:lstStyle/>
          <a:p>
            <a:r>
              <a:rPr lang="nb-NO" sz="1200" dirty="0"/>
              <a:t>Koble opp </a:t>
            </a:r>
            <a:r>
              <a:rPr lang="nb-NO" sz="1200" dirty="0" err="1"/>
              <a:t>micro:bit</a:t>
            </a:r>
            <a:r>
              <a:rPr lang="nb-NO" sz="1200" dirty="0"/>
              <a:t> som vist på figuren.</a:t>
            </a:r>
          </a:p>
          <a:p>
            <a:endParaRPr lang="nb-NO" sz="400" dirty="0"/>
          </a:p>
          <a:p>
            <a:r>
              <a:rPr lang="nb-NO" sz="1200" dirty="0"/>
              <a:t>Hvordan må vi koble om vi vil bruke flere høyttalere samtidig?</a:t>
            </a:r>
          </a:p>
          <a:p>
            <a:endParaRPr lang="nb-NO" sz="400" dirty="0"/>
          </a:p>
          <a:p>
            <a:r>
              <a:rPr lang="nb-NO" sz="1200" dirty="0"/>
              <a:t>Hvilke endringer må vi gjøre dersom vi ønsker å også få LED-pærer til å lyse?</a:t>
            </a:r>
          </a:p>
        </p:txBody>
      </p:sp>
      <p:sp>
        <p:nvSpPr>
          <p:cNvPr id="6" name="TekstSylinder 5">
            <a:extLst>
              <a:ext uri="{FF2B5EF4-FFF2-40B4-BE49-F238E27FC236}">
                <a16:creationId xmlns:a16="http://schemas.microsoft.com/office/drawing/2014/main" id="{C6C5E5C8-06CA-4298-B2EE-EDBC69C0B41C}"/>
              </a:ext>
            </a:extLst>
          </p:cNvPr>
          <p:cNvSpPr txBox="1"/>
          <p:nvPr/>
        </p:nvSpPr>
        <p:spPr>
          <a:xfrm>
            <a:off x="459510" y="2301947"/>
            <a:ext cx="5924261" cy="1138773"/>
          </a:xfrm>
          <a:prstGeom prst="rect">
            <a:avLst/>
          </a:prstGeom>
          <a:noFill/>
        </p:spPr>
        <p:txBody>
          <a:bodyPr wrap="square" rtlCol="0">
            <a:spAutoFit/>
          </a:bodyPr>
          <a:lstStyle/>
          <a:p>
            <a:r>
              <a:rPr lang="nb-NO" sz="1200" b="1" dirty="0"/>
              <a:t>Fase 1:</a:t>
            </a:r>
            <a:r>
              <a:rPr lang="nb-NO" sz="1200" dirty="0"/>
              <a:t> Finn informasjon og inspirasjon en ringeklokke. Hvordan kan ringeklokker se ut?</a:t>
            </a:r>
          </a:p>
          <a:p>
            <a:endParaRPr lang="nb-NO" sz="400" dirty="0"/>
          </a:p>
          <a:p>
            <a:r>
              <a:rPr lang="nb-NO" sz="1200" b="1" dirty="0"/>
              <a:t>Fase 2:</a:t>
            </a:r>
            <a:r>
              <a:rPr lang="nb-NO" sz="1200" dirty="0"/>
              <a:t> Ha en </a:t>
            </a:r>
            <a:r>
              <a:rPr lang="nb-NO" sz="1200" dirty="0" err="1"/>
              <a:t>idèmyldring</a:t>
            </a:r>
            <a:r>
              <a:rPr lang="nb-NO" sz="1200" dirty="0"/>
              <a:t> for deg selv. Hvordan vil du at ringeklokka di skal se ut? Tegn gjerne en skisse før du begynner å lage den. Hvilke materialer skal du bruke? Ringeklokka skal spille av en melodi, hvilken melodi velger du? </a:t>
            </a:r>
          </a:p>
          <a:p>
            <a:endParaRPr lang="nb-NO" sz="400" dirty="0"/>
          </a:p>
          <a:p>
            <a:r>
              <a:rPr lang="nb-NO" sz="1200" b="1" dirty="0"/>
              <a:t>Fase 3:</a:t>
            </a:r>
            <a:r>
              <a:rPr lang="nb-NO" sz="1200" dirty="0"/>
              <a:t> Tid for å lage kortet og programmere </a:t>
            </a:r>
            <a:r>
              <a:rPr lang="nb-NO" sz="1200" dirty="0" err="1"/>
              <a:t>micro:biten</a:t>
            </a:r>
            <a:r>
              <a:rPr lang="nb-NO" sz="1200" dirty="0"/>
              <a:t> slik at LED-pærene lyser.</a:t>
            </a:r>
          </a:p>
        </p:txBody>
      </p:sp>
      <p:sp>
        <p:nvSpPr>
          <p:cNvPr id="8" name="TekstSylinder 7">
            <a:extLst>
              <a:ext uri="{FF2B5EF4-FFF2-40B4-BE49-F238E27FC236}">
                <a16:creationId xmlns:a16="http://schemas.microsoft.com/office/drawing/2014/main" id="{4739B0E9-7784-4A9A-9F5A-123E0108A927}"/>
              </a:ext>
            </a:extLst>
          </p:cNvPr>
          <p:cNvSpPr txBox="1"/>
          <p:nvPr/>
        </p:nvSpPr>
        <p:spPr>
          <a:xfrm>
            <a:off x="459510" y="8006932"/>
            <a:ext cx="3371345" cy="1569660"/>
          </a:xfrm>
          <a:prstGeom prst="rect">
            <a:avLst/>
          </a:prstGeom>
          <a:noFill/>
        </p:spPr>
        <p:txBody>
          <a:bodyPr wrap="square" rtlCol="0">
            <a:spAutoFit/>
          </a:bodyPr>
          <a:lstStyle/>
          <a:p>
            <a:r>
              <a:rPr lang="nb-NO" sz="1200" b="1" dirty="0"/>
              <a:t>Fase 4:</a:t>
            </a:r>
            <a:r>
              <a:rPr lang="nb-NO" sz="1200" dirty="0"/>
              <a:t> Test programmet ditt. </a:t>
            </a:r>
          </a:p>
          <a:p>
            <a:endParaRPr lang="nb-NO" sz="400" dirty="0"/>
          </a:p>
          <a:p>
            <a:r>
              <a:rPr lang="nb-NO" sz="1200" b="1" dirty="0"/>
              <a:t>Fase 5:</a:t>
            </a:r>
            <a:r>
              <a:rPr lang="nb-NO" sz="1200" dirty="0"/>
              <a:t> Virker det slik det skal?</a:t>
            </a:r>
          </a:p>
          <a:p>
            <a:endParaRPr lang="nb-NO" sz="400" dirty="0"/>
          </a:p>
          <a:p>
            <a:r>
              <a:rPr lang="nb-NO" sz="1200" b="1" dirty="0"/>
              <a:t>Fase 6:</a:t>
            </a:r>
            <a:r>
              <a:rPr lang="nb-NO" sz="1200" dirty="0"/>
              <a:t> Hopp gjerne tilbake til tidligere punkt og gjør forandringer for å få en best mulig ringeklokke. Gjør gjerne endringer i </a:t>
            </a:r>
            <a:r>
              <a:rPr lang="nb-NO" sz="1200" dirty="0" err="1"/>
              <a:t>micro:bit-programmet</a:t>
            </a:r>
            <a:r>
              <a:rPr lang="nb-NO" sz="1200" dirty="0"/>
              <a:t> ditt.</a:t>
            </a:r>
          </a:p>
          <a:p>
            <a:endParaRPr lang="nb-NO" sz="400" dirty="0"/>
          </a:p>
          <a:p>
            <a:r>
              <a:rPr lang="nb-NO" sz="1200" b="1" dirty="0"/>
              <a:t>Fase 7:</a:t>
            </a:r>
            <a:r>
              <a:rPr lang="nb-NO" sz="1200" dirty="0"/>
              <a:t> Forklar for en annen i klassen hvordan du gikk fram for å lage ringeklokka di.</a:t>
            </a:r>
          </a:p>
        </p:txBody>
      </p:sp>
      <p:pic>
        <p:nvPicPr>
          <p:cNvPr id="18" name="Bilde 17">
            <a:extLst>
              <a:ext uri="{FF2B5EF4-FFF2-40B4-BE49-F238E27FC236}">
                <a16:creationId xmlns:a16="http://schemas.microsoft.com/office/drawing/2014/main" id="{EF919A1D-A0E2-40FF-B774-3590B0105882}"/>
              </a:ext>
            </a:extLst>
          </p:cNvPr>
          <p:cNvPicPr>
            <a:picLocks noChangeAspect="1"/>
          </p:cNvPicPr>
          <p:nvPr/>
        </p:nvPicPr>
        <p:blipFill>
          <a:blip r:embed="rId3"/>
          <a:stretch>
            <a:fillRect/>
          </a:stretch>
        </p:blipFill>
        <p:spPr>
          <a:xfrm>
            <a:off x="525933" y="5894736"/>
            <a:ext cx="1624560" cy="1888716"/>
          </a:xfrm>
          <a:prstGeom prst="rect">
            <a:avLst/>
          </a:prstGeom>
        </p:spPr>
      </p:pic>
      <p:pic>
        <p:nvPicPr>
          <p:cNvPr id="20" name="Bilde 19">
            <a:extLst>
              <a:ext uri="{FF2B5EF4-FFF2-40B4-BE49-F238E27FC236}">
                <a16:creationId xmlns:a16="http://schemas.microsoft.com/office/drawing/2014/main" id="{6DEFF56A-5605-4620-8509-637CF4C25300}"/>
              </a:ext>
            </a:extLst>
          </p:cNvPr>
          <p:cNvPicPr>
            <a:picLocks noChangeAspect="1"/>
          </p:cNvPicPr>
          <p:nvPr/>
        </p:nvPicPr>
        <p:blipFill>
          <a:blip r:embed="rId4"/>
          <a:stretch>
            <a:fillRect/>
          </a:stretch>
        </p:blipFill>
        <p:spPr>
          <a:xfrm>
            <a:off x="2346615" y="5913245"/>
            <a:ext cx="2360894" cy="1888716"/>
          </a:xfrm>
          <a:prstGeom prst="rect">
            <a:avLst/>
          </a:prstGeom>
        </p:spPr>
      </p:pic>
      <p:sp>
        <p:nvSpPr>
          <p:cNvPr id="22" name="TekstSylinder 21">
            <a:extLst>
              <a:ext uri="{FF2B5EF4-FFF2-40B4-BE49-F238E27FC236}">
                <a16:creationId xmlns:a16="http://schemas.microsoft.com/office/drawing/2014/main" id="{A2F7B4B0-BDA8-4E36-8CC3-10929C14BBAB}"/>
              </a:ext>
            </a:extLst>
          </p:cNvPr>
          <p:cNvSpPr txBox="1"/>
          <p:nvPr/>
        </p:nvSpPr>
        <p:spPr>
          <a:xfrm>
            <a:off x="567085" y="1328425"/>
            <a:ext cx="3571777" cy="707886"/>
          </a:xfrm>
          <a:prstGeom prst="rect">
            <a:avLst/>
          </a:prstGeom>
          <a:noFill/>
          <a:ln>
            <a:solidFill>
              <a:schemeClr val="tx1"/>
            </a:solidFill>
          </a:ln>
        </p:spPr>
        <p:txBody>
          <a:bodyPr wrap="square" rtlCol="0">
            <a:spAutoFit/>
          </a:bodyPr>
          <a:lstStyle/>
          <a:p>
            <a:r>
              <a:rPr lang="nb-NO" sz="1200" b="1" dirty="0"/>
              <a:t>Oppgave</a:t>
            </a:r>
          </a:p>
          <a:p>
            <a:endParaRPr lang="nb-NO" sz="400" b="1" dirty="0"/>
          </a:p>
          <a:p>
            <a:r>
              <a:rPr lang="nb-NO" sz="1200" dirty="0"/>
              <a:t>Lag en ringeklokke som spiller en egenkomponert melodi minst 5 meter borte når noen trykker på den.</a:t>
            </a:r>
          </a:p>
        </p:txBody>
      </p:sp>
      <p:sp>
        <p:nvSpPr>
          <p:cNvPr id="23" name="TekstSylinder 22">
            <a:extLst>
              <a:ext uri="{FF2B5EF4-FFF2-40B4-BE49-F238E27FC236}">
                <a16:creationId xmlns:a16="http://schemas.microsoft.com/office/drawing/2014/main" id="{498EB2A3-2CEE-4B17-9947-3B6A7F8C61F9}"/>
              </a:ext>
            </a:extLst>
          </p:cNvPr>
          <p:cNvSpPr txBox="1"/>
          <p:nvPr/>
        </p:nvSpPr>
        <p:spPr>
          <a:xfrm>
            <a:off x="4893087" y="5913245"/>
            <a:ext cx="1647316" cy="1785104"/>
          </a:xfrm>
          <a:prstGeom prst="rect">
            <a:avLst/>
          </a:prstGeom>
          <a:noFill/>
        </p:spPr>
        <p:txBody>
          <a:bodyPr wrap="square" rtlCol="0">
            <a:spAutoFit/>
          </a:bodyPr>
          <a:lstStyle/>
          <a:p>
            <a:r>
              <a:rPr lang="nb-NO" sz="1100" dirty="0"/>
              <a:t>Disse programmene får høyttaleren som er koblet til den ene </a:t>
            </a:r>
            <a:r>
              <a:rPr lang="nb-NO" sz="1100" dirty="0" err="1"/>
              <a:t>micro:biten</a:t>
            </a:r>
            <a:r>
              <a:rPr lang="nb-NO" sz="1100" dirty="0"/>
              <a:t> til å spille C i én takt når man trykker på knapp A på den andre </a:t>
            </a:r>
            <a:r>
              <a:rPr lang="nb-NO" sz="1100" dirty="0" err="1"/>
              <a:t>micro:biten</a:t>
            </a:r>
            <a:r>
              <a:rPr lang="nb-NO" sz="1100" dirty="0"/>
              <a:t>.</a:t>
            </a:r>
          </a:p>
          <a:p>
            <a:endParaRPr lang="nb-NO" sz="1100" dirty="0"/>
          </a:p>
          <a:p>
            <a:r>
              <a:rPr lang="nb-NO" sz="1100" dirty="0"/>
              <a:t>Hvordan kan du få den til å spille en hel melodi?</a:t>
            </a:r>
          </a:p>
        </p:txBody>
      </p:sp>
      <p:sp>
        <p:nvSpPr>
          <p:cNvPr id="3" name="Plassholder for lysbildenummer 2">
            <a:extLst>
              <a:ext uri="{FF2B5EF4-FFF2-40B4-BE49-F238E27FC236}">
                <a16:creationId xmlns:a16="http://schemas.microsoft.com/office/drawing/2014/main" id="{DBC1CB9C-609A-421D-8E67-6B70AE232FFC}"/>
              </a:ext>
            </a:extLst>
          </p:cNvPr>
          <p:cNvSpPr>
            <a:spLocks noGrp="1"/>
          </p:cNvSpPr>
          <p:nvPr>
            <p:ph type="sldNum" sz="quarter" idx="12"/>
          </p:nvPr>
        </p:nvSpPr>
        <p:spPr/>
        <p:txBody>
          <a:bodyPr/>
          <a:lstStyle/>
          <a:p>
            <a:fld id="{8BCDA449-1FD9-4B7A-9E85-B244E6DC9C56}" type="slidenum">
              <a:rPr lang="nb-NO" smtClean="0"/>
              <a:t>2</a:t>
            </a:fld>
            <a:endParaRPr lang="nb-NO"/>
          </a:p>
        </p:txBody>
      </p:sp>
      <p:pic>
        <p:nvPicPr>
          <p:cNvPr id="14" name="Bilde 13">
            <a:extLst>
              <a:ext uri="{FF2B5EF4-FFF2-40B4-BE49-F238E27FC236}">
                <a16:creationId xmlns:a16="http://schemas.microsoft.com/office/drawing/2014/main" id="{EFB5A625-CB37-4987-931E-0E1D4EABAB2B}"/>
              </a:ext>
            </a:extLst>
          </p:cNvPr>
          <p:cNvPicPr>
            <a:picLocks noChangeAspect="1"/>
          </p:cNvPicPr>
          <p:nvPr/>
        </p:nvPicPr>
        <p:blipFill>
          <a:blip r:embed="rId5"/>
          <a:stretch>
            <a:fillRect/>
          </a:stretch>
        </p:blipFill>
        <p:spPr>
          <a:xfrm>
            <a:off x="1067071" y="3766843"/>
            <a:ext cx="1078111" cy="1838639"/>
          </a:xfrm>
          <a:prstGeom prst="rect">
            <a:avLst/>
          </a:prstGeom>
        </p:spPr>
      </p:pic>
    </p:spTree>
    <p:extLst>
      <p:ext uri="{BB962C8B-B14F-4D97-AF65-F5344CB8AC3E}">
        <p14:creationId xmlns:p14="http://schemas.microsoft.com/office/powerpoint/2010/main" val="3975919058"/>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NotebookType xmlns="285d13ab-30c6-49f8-8756-d82b97344fc4" xsi:nil="true"/>
    <Students xmlns="285d13ab-30c6-49f8-8756-d82b97344fc4">
      <UserInfo>
        <DisplayName/>
        <AccountId xsi:nil="true"/>
        <AccountType/>
      </UserInfo>
    </Students>
    <CultureName xmlns="285d13ab-30c6-49f8-8756-d82b97344fc4" xsi:nil="true"/>
    <Self_Registration_Enabled xmlns="285d13ab-30c6-49f8-8756-d82b97344fc4" xsi:nil="true"/>
    <FolderType xmlns="285d13ab-30c6-49f8-8756-d82b97344fc4" xsi:nil="true"/>
    <Student_Groups xmlns="285d13ab-30c6-49f8-8756-d82b97344fc4">
      <UserInfo>
        <DisplayName/>
        <AccountId xsi:nil="true"/>
        <AccountType/>
      </UserInfo>
    </Student_Groups>
    <Self_Registration_Enabled0 xmlns="285d13ab-30c6-49f8-8756-d82b97344fc4" xsi:nil="true"/>
    <Invited_Teachers xmlns="285d13ab-30c6-49f8-8756-d82b97344fc4" xsi:nil="true"/>
    <DefaultSectionNames xmlns="285d13ab-30c6-49f8-8756-d82b97344fc4" xsi:nil="true"/>
    <Is_Collaboration_Space_Locked xmlns="285d13ab-30c6-49f8-8756-d82b97344fc4" xsi:nil="true"/>
    <Templates xmlns="285d13ab-30c6-49f8-8756-d82b97344fc4" xsi:nil="true"/>
    <Has_Teacher_Only_SectionGroup xmlns="285d13ab-30c6-49f8-8756-d82b97344fc4" xsi:nil="true"/>
    <AppVersion xmlns="285d13ab-30c6-49f8-8756-d82b97344fc4" xsi:nil="true"/>
    <Invited_Students xmlns="285d13ab-30c6-49f8-8756-d82b97344fc4" xsi:nil="true"/>
    <Owner xmlns="285d13ab-30c6-49f8-8756-d82b97344fc4">
      <UserInfo>
        <DisplayName/>
        <AccountId xsi:nil="true"/>
        <AccountType/>
      </UserInfo>
    </Owner>
    <Teachers xmlns="285d13ab-30c6-49f8-8756-d82b97344fc4">
      <UserInfo>
        <DisplayName/>
        <AccountId xsi:nil="true"/>
        <AccountType/>
      </UserInfo>
    </Teacher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0B2B349DD0DF7E4E8089C5D8EAF3A394" ma:contentTypeVersion="27" ma:contentTypeDescription="Opprett et nytt dokument." ma:contentTypeScope="" ma:versionID="e645ad07474aa427203028c883b379c2">
  <xsd:schema xmlns:xsd="http://www.w3.org/2001/XMLSchema" xmlns:xs="http://www.w3.org/2001/XMLSchema" xmlns:p="http://schemas.microsoft.com/office/2006/metadata/properties" xmlns:ns3="285d13ab-30c6-49f8-8756-d82b97344fc4" xmlns:ns4="e7edbe82-fed3-4e3f-9446-c6542b3d00d2" targetNamespace="http://schemas.microsoft.com/office/2006/metadata/properties" ma:root="true" ma:fieldsID="72272ba45de3da5dc7018043b44d9d3d" ns3:_="" ns4:_="">
    <xsd:import namespace="285d13ab-30c6-49f8-8756-d82b97344fc4"/>
    <xsd:import namespace="e7edbe82-fed3-4e3f-9446-c6542b3d00d2"/>
    <xsd:element name="properties">
      <xsd:complexType>
        <xsd:sequence>
          <xsd:element name="documentManagement">
            <xsd:complexType>
              <xsd:all>
                <xsd:element ref="ns3:NotebookType" minOccurs="0"/>
                <xsd:element ref="ns3:FolderType" minOccurs="0"/>
                <xsd:element ref="ns3:Owner" minOccurs="0"/>
                <xsd:element ref="ns3:DefaultSectionNames" minOccurs="0"/>
                <xsd:element ref="ns3:AppVersion"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4:SharedWithUsers" minOccurs="0"/>
                <xsd:element ref="ns4:SharedWithDetails" minOccurs="0"/>
                <xsd:element ref="ns4:SharingHintHash" minOccurs="0"/>
                <xsd:element ref="ns3:MediaServiceMetadata" minOccurs="0"/>
                <xsd:element ref="ns3:MediaServiceFastMetadata" minOccurs="0"/>
                <xsd:element ref="ns3:MediaServiceDateTaken" minOccurs="0"/>
                <xsd:element ref="ns3:MediaServiceAutoTags" minOccurs="0"/>
                <xsd:element ref="ns3:Templates" minOccurs="0"/>
                <xsd:element ref="ns3:CultureName" minOccurs="0"/>
                <xsd:element ref="ns3:Self_Registration_Enabled0" minOccurs="0"/>
                <xsd:element ref="ns3:Has_Teacher_Only_SectionGroup" minOccurs="0"/>
                <xsd:element ref="ns3:Is_Collaboration_Space_Locked"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5d13ab-30c6-49f8-8756-d82b97344fc4"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Owner" ma:index="1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1" nillable="true" ma:displayName="Default Section Names" ma:internalName="DefaultSectionNames">
      <xsd:simpleType>
        <xsd:restriction base="dms:Note">
          <xsd:maxLength value="255"/>
        </xsd:restriction>
      </xsd:simpleType>
    </xsd:element>
    <xsd:element name="AppVersion" ma:index="12" nillable="true" ma:displayName="App Version" ma:internalName="AppVersion">
      <xsd:simpleType>
        <xsd:restriction base="dms:Text"/>
      </xsd:simpleType>
    </xsd:element>
    <xsd:element name="Teachers" ma:index="13"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4"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5"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6" nillable="true" ma:displayName="Invited Teachers" ma:internalName="Invited_Teachers">
      <xsd:simpleType>
        <xsd:restriction base="dms:Note">
          <xsd:maxLength value="255"/>
        </xsd:restriction>
      </xsd:simpleType>
    </xsd:element>
    <xsd:element name="Invited_Students" ma:index="17" nillable="true" ma:displayName="Invited Students" ma:internalName="Invited_Students">
      <xsd:simpleType>
        <xsd:restriction base="dms:Note">
          <xsd:maxLength value="255"/>
        </xsd:restriction>
      </xsd:simpleType>
    </xsd:element>
    <xsd:element name="Self_Registration_Enabled" ma:index="18" nillable="true" ma:displayName="Self_Registration_Enabled" ma:internalName="Self_Registration_Enabled">
      <xsd:simpleType>
        <xsd:restriction base="dms:Boolean"/>
      </xsd:simpleType>
    </xsd:element>
    <xsd:element name="MediaServiceMetadata" ma:index="22" nillable="true" ma:displayName="MediaServiceMetadata" ma:description="" ma:hidden="true" ma:internalName="MediaServiceMetadata" ma:readOnly="true">
      <xsd:simpleType>
        <xsd:restriction base="dms:Note"/>
      </xsd:simpleType>
    </xsd:element>
    <xsd:element name="MediaServiceFastMetadata" ma:index="23" nillable="true" ma:displayName="MediaServiceFastMetadata" ma:description="" ma:hidden="true" ma:internalName="MediaServiceFastMetadata" ma:readOnly="true">
      <xsd:simpleType>
        <xsd:restriction base="dms:Note"/>
      </xsd:simpleType>
    </xsd:element>
    <xsd:element name="MediaServiceDateTaken" ma:index="24" nillable="true" ma:displayName="MediaServiceDateTaken" ma:description="" ma:hidden="true" ma:internalName="MediaServiceDateTaken" ma:readOnly="true">
      <xsd:simpleType>
        <xsd:restriction base="dms:Text"/>
      </xsd:simpleType>
    </xsd:element>
    <xsd:element name="MediaServiceAutoTags" ma:index="25" nillable="true" ma:displayName="MediaServiceAutoTags" ma:description="" ma:internalName="MediaServiceAutoTags" ma:readOnly="true">
      <xsd:simpleType>
        <xsd:restriction base="dms:Text"/>
      </xsd:simpleType>
    </xsd:element>
    <xsd:element name="Templates" ma:index="26" nillable="true" ma:displayName="Templates" ma:internalName="Templates">
      <xsd:simpleType>
        <xsd:restriction base="dms:Note">
          <xsd:maxLength value="255"/>
        </xsd:restriction>
      </xsd:simpleType>
    </xsd:element>
    <xsd:element name="CultureName" ma:index="27" nillable="true" ma:displayName="Culture Name" ma:internalName="CultureName">
      <xsd:simpleType>
        <xsd:restriction base="dms:Text"/>
      </xsd:simpleType>
    </xsd:element>
    <xsd:element name="Self_Registration_Enabled0" ma:index="28" nillable="true" ma:displayName="Self Registration Enabled" ma:internalName="Self_Registration_Enabled0">
      <xsd:simpleType>
        <xsd:restriction base="dms:Boolean"/>
      </xsd:simpleType>
    </xsd:element>
    <xsd:element name="Has_Teacher_Only_SectionGroup" ma:index="29" nillable="true" ma:displayName="Has Teacher Only SectionGroup" ma:internalName="Has_Teacher_Only_SectionGroup">
      <xsd:simpleType>
        <xsd:restriction base="dms:Boolean"/>
      </xsd:simpleType>
    </xsd:element>
    <xsd:element name="Is_Collaboration_Space_Locked" ma:index="30" nillable="true" ma:displayName="Is Collaboration Space Locked" ma:internalName="Is_Collaboration_Space_Locked">
      <xsd:simpleType>
        <xsd:restriction base="dms:Boolean"/>
      </xsd:simpleType>
    </xsd:element>
    <xsd:element name="MediaServiceLocation" ma:index="31" nillable="true" ma:displayName="MediaServiceLocation" ma:internalName="MediaServiceLocation" ma:readOnly="true">
      <xsd:simpleType>
        <xsd:restriction base="dms:Text"/>
      </xsd:simpleType>
    </xsd:element>
    <xsd:element name="MediaServiceOCR" ma:index="32" nillable="true" ma:displayName="MediaServiceOCR" ma:internalName="MediaServiceOCR" ma:readOnly="true">
      <xsd:simpleType>
        <xsd:restriction base="dms:Note">
          <xsd:maxLength value="255"/>
        </xsd:restriction>
      </xsd:simpleType>
    </xsd:element>
    <xsd:element name="MediaServiceGenerationTime" ma:index="33" nillable="true" ma:displayName="MediaServiceGenerationTime" ma:hidden="true" ma:internalName="MediaServiceGenerationTime" ma:readOnly="true">
      <xsd:simpleType>
        <xsd:restriction base="dms:Text"/>
      </xsd:simpleType>
    </xsd:element>
    <xsd:element name="MediaServiceEventHashCode" ma:index="3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7edbe82-fed3-4e3f-9446-c6542b3d00d2" elementFormDefault="qualified">
    <xsd:import namespace="http://schemas.microsoft.com/office/2006/documentManagement/types"/>
    <xsd:import namespace="http://schemas.microsoft.com/office/infopath/2007/PartnerControls"/>
    <xsd:element name="SharedWithUsers" ma:index="19" nillable="true" ma:displayName="Del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ingsdetaljer" ma:description="" ma:internalName="SharedWithDetails" ma:readOnly="true">
      <xsd:simpleType>
        <xsd:restriction base="dms:Note">
          <xsd:maxLength value="255"/>
        </xsd:restriction>
      </xsd:simpleType>
    </xsd:element>
    <xsd:element name="SharingHintHash" ma:index="21" nillable="true" ma:displayName="Hash for deling av tips"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0BA4E2-F0CF-4983-9E81-623E710CD513}">
  <ds:schemaRefs>
    <ds:schemaRef ds:uri="http://schemas.microsoft.com/office/infopath/2007/PartnerControls"/>
    <ds:schemaRef ds:uri="http://purl.org/dc/elements/1.1/"/>
    <ds:schemaRef ds:uri="http://schemas.microsoft.com/office/2006/metadata/properties"/>
    <ds:schemaRef ds:uri="285d13ab-30c6-49f8-8756-d82b97344fc4"/>
    <ds:schemaRef ds:uri="http://purl.org/dc/terms/"/>
    <ds:schemaRef ds:uri="http://schemas.openxmlformats.org/package/2006/metadata/core-properties"/>
    <ds:schemaRef ds:uri="e7edbe82-fed3-4e3f-9446-c6542b3d00d2"/>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AC4B04C6-7D93-4D91-BDB7-5AA5A84EB3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5d13ab-30c6-49f8-8756-d82b97344fc4"/>
    <ds:schemaRef ds:uri="e7edbe82-fed3-4e3f-9446-c6542b3d00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41F102E-35CA-4D54-AA7B-DE697C0D0C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479489</TotalTime>
  <Words>668</Words>
  <Application>Microsoft Macintosh PowerPoint</Application>
  <PresentationFormat>A4 Paper (210x297 mm)</PresentationFormat>
  <Paragraphs>44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Office-tema</vt:lpstr>
      <vt:lpstr>Opplegg 11 - Toner og frekvens</vt:lpstr>
      <vt:lpstr>Lag en ringeklokke - med et radiostyrt micro:bit-program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Førsteutkast til GAN Aschehoug-opplegg</dc:title>
  <dc:creator>Ellen Egeland Flø</dc:creator>
  <cp:lastModifiedBy>Simen Stafseng</cp:lastModifiedBy>
  <cp:revision>1486</cp:revision>
  <dcterms:created xsi:type="dcterms:W3CDTF">2018-11-04T16:46:19Z</dcterms:created>
  <dcterms:modified xsi:type="dcterms:W3CDTF">2021-11-10T10:15:40Z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0x0101000B2B349DD0DF7E4E8089C5D8EAF3A394</vt:lpwstr>
  </property>
  <property fmtid="{D5CDD505-2E9C-101B-9397-08002B2CF9AE}" pid="3" name="MSIP_Label_531f9ef8-9444-4aee-b673-282240bf708b_Enabled">
    <vt:lpwstr>true</vt:lpwstr>
  </property>
  <property fmtid="{D5CDD505-2E9C-101B-9397-08002B2CF9AE}" pid="4" name="MSIP_Label_531f9ef8-9444-4aee-b673-282240bf708b_SetDate">
    <vt:lpwstr>2021-08-29T11:39:25Z</vt:lpwstr>
  </property>
  <property fmtid="{D5CDD505-2E9C-101B-9397-08002B2CF9AE}" pid="5" name="MSIP_Label_531f9ef8-9444-4aee-b673-282240bf708b_Method">
    <vt:lpwstr>Privileged</vt:lpwstr>
  </property>
  <property fmtid="{D5CDD505-2E9C-101B-9397-08002B2CF9AE}" pid="6" name="MSIP_Label_531f9ef8-9444-4aee-b673-282240bf708b_Name">
    <vt:lpwstr>Åpen - PROD</vt:lpwstr>
  </property>
  <property fmtid="{D5CDD505-2E9C-101B-9397-08002B2CF9AE}" pid="7" name="MSIP_Label_531f9ef8-9444-4aee-b673-282240bf708b_SiteId">
    <vt:lpwstr>3d50ddd4-00a1-4ab7-9788-decf14a8728f</vt:lpwstr>
  </property>
  <property fmtid="{D5CDD505-2E9C-101B-9397-08002B2CF9AE}" pid="8" name="MSIP_Label_531f9ef8-9444-4aee-b673-282240bf708b_ActionId">
    <vt:lpwstr>93d18dd2-01db-4b9c-a26a-34d8ac024558</vt:lpwstr>
  </property>
  <property fmtid="{D5CDD505-2E9C-101B-9397-08002B2CF9AE}" pid="9" name="MSIP_Label_531f9ef8-9444-4aee-b673-282240bf708b_ContentBits">
    <vt:lpwstr>0</vt:lpwstr>
  </property>
</Properties>
</file>