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91" r:id="rId5"/>
    <p:sldId id="439"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1E0BCC61-0655-422E-991C-20736D9CC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459" y="1493911"/>
            <a:ext cx="1130708" cy="1702873"/>
          </a:xfrm>
          <a:prstGeom prst="rect">
            <a:avLst/>
          </a:prstGeom>
        </p:spPr>
      </p:pic>
      <p:sp>
        <p:nvSpPr>
          <p:cNvPr id="3" name="TekstSylinder 2">
            <a:extLst>
              <a:ext uri="{FF2B5EF4-FFF2-40B4-BE49-F238E27FC236}">
                <a16:creationId xmlns:a16="http://schemas.microsoft.com/office/drawing/2014/main" id="{CBF71FD6-F1FD-4112-9339-C479E30E8C38}"/>
              </a:ext>
            </a:extLst>
          </p:cNvPr>
          <p:cNvSpPr txBox="1"/>
          <p:nvPr/>
        </p:nvSpPr>
        <p:spPr>
          <a:xfrm>
            <a:off x="3746377" y="1493245"/>
            <a:ext cx="2756023" cy="4785926"/>
          </a:xfrm>
          <a:prstGeom prst="rect">
            <a:avLst/>
          </a:prstGeom>
          <a:noFill/>
          <a:ln>
            <a:solidFill>
              <a:schemeClr val="tx1"/>
            </a:solidFill>
          </a:ln>
        </p:spPr>
        <p:txBody>
          <a:bodyPr wrap="square" rtlCol="0">
            <a:spAutoFit/>
          </a:bodyPr>
          <a:lstStyle/>
          <a:p>
            <a:r>
              <a:rPr lang="nb-NO" sz="1100" b="1" dirty="0"/>
              <a:t>Hva er puls?</a:t>
            </a:r>
          </a:p>
          <a:p>
            <a:endParaRPr lang="nb-NO" sz="1100" b="1" dirty="0"/>
          </a:p>
          <a:p>
            <a:endParaRPr lang="nb-NO" sz="1100" b="1" dirty="0"/>
          </a:p>
          <a:p>
            <a:endParaRPr lang="nb-NO" sz="1100" b="1" dirty="0"/>
          </a:p>
          <a:p>
            <a:endParaRPr lang="nb-NO" sz="1100" b="1" dirty="0"/>
          </a:p>
          <a:p>
            <a:endParaRPr lang="nb-NO" sz="1100" b="1" dirty="0"/>
          </a:p>
          <a:p>
            <a:endParaRPr lang="nb-NO" sz="1100" b="1" dirty="0"/>
          </a:p>
          <a:p>
            <a:endParaRPr lang="nb-NO" sz="1100" b="1" dirty="0"/>
          </a:p>
          <a:p>
            <a:endParaRPr lang="nb-NO" sz="1100" b="1" dirty="0"/>
          </a:p>
          <a:p>
            <a:endParaRPr lang="nb-NO" sz="1100" dirty="0"/>
          </a:p>
          <a:p>
            <a:r>
              <a:rPr lang="nb-NO" sz="1100" dirty="0"/>
              <a:t>Den forteller oss hvor raskt musikken går, eller hvilken hastighet den har. Det kalles også tempo. Vi bruker gjerne et metronomtall for å si noe om tempoet, og det måles i BPM. BPM står for beats per </a:t>
            </a:r>
            <a:r>
              <a:rPr lang="nb-NO" sz="1100" dirty="0" err="1"/>
              <a:t>minute</a:t>
            </a:r>
            <a:r>
              <a:rPr lang="nb-NO" sz="1100" dirty="0"/>
              <a:t>, altså taktslag per minutt. </a:t>
            </a:r>
          </a:p>
          <a:p>
            <a:endParaRPr lang="nb-NO" sz="400" dirty="0"/>
          </a:p>
          <a:p>
            <a:r>
              <a:rPr lang="nb-NO" sz="1100" dirty="0"/>
              <a:t>Det går an å bruke en metronom for å holde tempo. Før var disse analoge og hadde et slags urverk som gjorde dem i stand til å lage et visst antall klikkelyder per minutt. Nå er det vanligere med digitale metronomer, der det er elektronikk som gjør at vi får svake tikkelyder.</a:t>
            </a:r>
          </a:p>
          <a:p>
            <a:endParaRPr lang="nb-NO" sz="400" dirty="0"/>
          </a:p>
          <a:p>
            <a:r>
              <a:rPr lang="nb-NO" sz="1100" dirty="0"/>
              <a:t>Det går også an å ha en metronom som ligner på et armbåndsur. Det kan gi en liten vibrasjon i stedet for lyd ved hver puls i musikken.</a:t>
            </a:r>
          </a:p>
        </p:txBody>
      </p:sp>
      <p:sp>
        <p:nvSpPr>
          <p:cNvPr id="2" name="Tittel 1">
            <a:extLst>
              <a:ext uri="{FF2B5EF4-FFF2-40B4-BE49-F238E27FC236}">
                <a16:creationId xmlns:a16="http://schemas.microsoft.com/office/drawing/2014/main" id="{2C9FB26F-DA06-4234-B42D-11D783F4C2D6}"/>
              </a:ext>
            </a:extLst>
          </p:cNvPr>
          <p:cNvSpPr>
            <a:spLocks noGrp="1"/>
          </p:cNvSpPr>
          <p:nvPr>
            <p:ph type="title"/>
          </p:nvPr>
        </p:nvSpPr>
        <p:spPr>
          <a:xfrm>
            <a:off x="320371" y="198509"/>
            <a:ext cx="3017624" cy="640995"/>
          </a:xfrm>
        </p:spPr>
        <p:txBody>
          <a:bodyPr>
            <a:normAutofit fontScale="90000"/>
          </a:bodyPr>
          <a:lstStyle/>
          <a:p>
            <a:r>
              <a:rPr lang="nb-NO" dirty="0"/>
              <a:t>Opplegg 9 - Rytme</a:t>
            </a:r>
          </a:p>
        </p:txBody>
      </p:sp>
      <mc:AlternateContent xmlns:mc="http://schemas.openxmlformats.org/markup-compatibility/2006" xmlns:a14="http://schemas.microsoft.com/office/drawing/2010/main">
        <mc:Choice Requires="a14">
          <p:sp>
            <p:nvSpPr>
              <p:cNvPr id="5" name="TekstSylinder 4">
                <a:extLst>
                  <a:ext uri="{FF2B5EF4-FFF2-40B4-BE49-F238E27FC236}">
                    <a16:creationId xmlns:a16="http://schemas.microsoft.com/office/drawing/2014/main" id="{46A04522-9766-40FD-8179-F631456FC542}"/>
                  </a:ext>
                </a:extLst>
              </p:cNvPr>
              <p:cNvSpPr txBox="1"/>
              <p:nvPr/>
            </p:nvSpPr>
            <p:spPr>
              <a:xfrm>
                <a:off x="355600" y="841651"/>
                <a:ext cx="3289309" cy="2866106"/>
              </a:xfrm>
              <a:prstGeom prst="rect">
                <a:avLst/>
              </a:prstGeom>
              <a:noFill/>
            </p:spPr>
            <p:txBody>
              <a:bodyPr wrap="square" rtlCol="0">
                <a:spAutoFit/>
              </a:bodyPr>
              <a:lstStyle/>
              <a:p>
                <a:r>
                  <a:rPr lang="nb-NO" sz="1100" dirty="0"/>
                  <a:t>Rytme er satt sammen av flere andre begreper, slik som betoning, puls og taktart. Hvordan man opplever tempoet varierer også med hvilke slag som blir markert med trommer eller et annet rytmeinstrument.</a:t>
                </a:r>
              </a:p>
              <a:p>
                <a:endParaRPr lang="nb-NO" sz="400" dirty="0"/>
              </a:p>
              <a:p>
                <a:r>
                  <a:rPr lang="nb-NO" sz="1100" dirty="0"/>
                  <a:t>Det finnes mange ulike taktarter, og noe musikk har til og med flere taktarter i samme stykke! Taktarter skrives som brøker, og i vesten bruker vi i hovedsak disse taktartene: </a:t>
                </a:r>
                <a14:m>
                  <m:oMath xmlns:m="http://schemas.openxmlformats.org/officeDocument/2006/math">
                    <m:f>
                      <m:fPr>
                        <m:ctrlPr>
                          <a:rPr lang="nb-NO" sz="1100" i="1" smtClean="0">
                            <a:latin typeface="Cambria Math" panose="02040503050406030204" pitchFamily="18" charset="0"/>
                          </a:rPr>
                        </m:ctrlPr>
                      </m:fPr>
                      <m:num>
                        <m:r>
                          <a:rPr lang="nb-NO" sz="1100" b="0" i="1" smtClean="0">
                            <a:latin typeface="Cambria Math" panose="02040503050406030204" pitchFamily="18" charset="0"/>
                          </a:rPr>
                          <m:t>2</m:t>
                        </m:r>
                      </m:num>
                      <m:den>
                        <m:r>
                          <a:rPr lang="nb-NO" sz="1100" b="0" i="1" smtClean="0">
                            <a:latin typeface="Cambria Math" panose="02040503050406030204" pitchFamily="18" charset="0"/>
                          </a:rPr>
                          <m:t>4</m:t>
                        </m:r>
                      </m:den>
                    </m:f>
                  </m:oMath>
                </a14:m>
                <a:r>
                  <a:rPr lang="nb-NO" sz="1100" dirty="0"/>
                  <a:t>, </a:t>
                </a:r>
                <a14:m>
                  <m:oMath xmlns:m="http://schemas.openxmlformats.org/officeDocument/2006/math">
                    <m:f>
                      <m:fPr>
                        <m:ctrlPr>
                          <a:rPr lang="nb-NO" sz="1100" i="1" smtClean="0">
                            <a:latin typeface="Cambria Math" panose="02040503050406030204" pitchFamily="18" charset="0"/>
                          </a:rPr>
                        </m:ctrlPr>
                      </m:fPr>
                      <m:num>
                        <m:r>
                          <a:rPr lang="nb-NO" sz="1100" b="0" i="1" smtClean="0">
                            <a:latin typeface="Cambria Math" panose="02040503050406030204" pitchFamily="18" charset="0"/>
                          </a:rPr>
                          <m:t>3</m:t>
                        </m:r>
                      </m:num>
                      <m:den>
                        <m:r>
                          <a:rPr lang="nb-NO" sz="1100" b="0" i="1" smtClean="0">
                            <a:latin typeface="Cambria Math" panose="02040503050406030204" pitchFamily="18" charset="0"/>
                          </a:rPr>
                          <m:t>4</m:t>
                        </m:r>
                      </m:den>
                    </m:f>
                  </m:oMath>
                </a14:m>
                <a:r>
                  <a:rPr lang="nb-NO" sz="1100" dirty="0"/>
                  <a:t>, </a:t>
                </a:r>
                <a14:m>
                  <m:oMath xmlns:m="http://schemas.openxmlformats.org/officeDocument/2006/math">
                    <m:f>
                      <m:fPr>
                        <m:ctrlPr>
                          <a:rPr lang="nb-NO" sz="1100" i="1" smtClean="0">
                            <a:latin typeface="Cambria Math" panose="02040503050406030204" pitchFamily="18" charset="0"/>
                          </a:rPr>
                        </m:ctrlPr>
                      </m:fPr>
                      <m:num>
                        <m:r>
                          <a:rPr lang="nb-NO" sz="1100" b="0" i="1" smtClean="0">
                            <a:latin typeface="Cambria Math" panose="02040503050406030204" pitchFamily="18" charset="0"/>
                          </a:rPr>
                          <m:t>4</m:t>
                        </m:r>
                      </m:num>
                      <m:den>
                        <m:r>
                          <a:rPr lang="nb-NO" sz="1100" b="0" i="1" smtClean="0">
                            <a:latin typeface="Cambria Math" panose="02040503050406030204" pitchFamily="18" charset="0"/>
                          </a:rPr>
                          <m:t>4</m:t>
                        </m:r>
                      </m:den>
                    </m:f>
                  </m:oMath>
                </a14:m>
                <a:r>
                  <a:rPr lang="nb-NO" sz="1100" dirty="0"/>
                  <a:t> og </a:t>
                </a:r>
                <a14:m>
                  <m:oMath xmlns:m="http://schemas.openxmlformats.org/officeDocument/2006/math">
                    <m:f>
                      <m:fPr>
                        <m:ctrlPr>
                          <a:rPr lang="nb-NO" sz="1100" i="1" smtClean="0">
                            <a:latin typeface="Cambria Math" panose="02040503050406030204" pitchFamily="18" charset="0"/>
                          </a:rPr>
                        </m:ctrlPr>
                      </m:fPr>
                      <m:num>
                        <m:r>
                          <a:rPr lang="nb-NO" sz="1100" b="0" i="1" smtClean="0">
                            <a:latin typeface="Cambria Math" panose="02040503050406030204" pitchFamily="18" charset="0"/>
                          </a:rPr>
                          <m:t>6</m:t>
                        </m:r>
                      </m:num>
                      <m:den>
                        <m:r>
                          <a:rPr lang="nb-NO" sz="1100" b="0" i="1" smtClean="0">
                            <a:latin typeface="Cambria Math" panose="02040503050406030204" pitchFamily="18" charset="0"/>
                          </a:rPr>
                          <m:t>8</m:t>
                        </m:r>
                      </m:den>
                    </m:f>
                  </m:oMath>
                </a14:m>
                <a:r>
                  <a:rPr lang="nb-NO" sz="1100" dirty="0"/>
                  <a:t>, men dette avhenger av kultur.</a:t>
                </a:r>
              </a:p>
              <a:p>
                <a:endParaRPr lang="nb-NO" sz="400" dirty="0"/>
              </a:p>
              <a:p>
                <a:r>
                  <a:rPr lang="nb-NO" sz="1100" dirty="0"/>
                  <a:t>Marsjene til skolekorpset på 17.mai går typisk i </a:t>
                </a:r>
                <a14:m>
                  <m:oMath xmlns:m="http://schemas.openxmlformats.org/officeDocument/2006/math">
                    <m:f>
                      <m:fPr>
                        <m:ctrlPr>
                          <a:rPr lang="nb-NO" sz="1100" i="1" smtClean="0">
                            <a:latin typeface="Cambria Math" panose="02040503050406030204" pitchFamily="18" charset="0"/>
                          </a:rPr>
                        </m:ctrlPr>
                      </m:fPr>
                      <m:num>
                        <m:r>
                          <a:rPr lang="nb-NO" sz="1100" b="0" i="1" smtClean="0">
                            <a:latin typeface="Cambria Math" panose="02040503050406030204" pitchFamily="18" charset="0"/>
                          </a:rPr>
                          <m:t>2</m:t>
                        </m:r>
                      </m:num>
                      <m:den>
                        <m:r>
                          <a:rPr lang="nb-NO" sz="1100" b="0" i="1" smtClean="0">
                            <a:latin typeface="Cambria Math" panose="02040503050406030204" pitchFamily="18" charset="0"/>
                          </a:rPr>
                          <m:t>4</m:t>
                        </m:r>
                      </m:den>
                    </m:f>
                  </m:oMath>
                </a14:m>
                <a:r>
                  <a:rPr lang="nb-NO" sz="1100" dirty="0"/>
                  <a:t>-takt eller </a:t>
                </a:r>
                <a14:m>
                  <m:oMath xmlns:m="http://schemas.openxmlformats.org/officeDocument/2006/math">
                    <m:f>
                      <m:fPr>
                        <m:ctrlPr>
                          <a:rPr lang="nb-NO" sz="1100" i="1" smtClean="0">
                            <a:latin typeface="Cambria Math" panose="02040503050406030204" pitchFamily="18" charset="0"/>
                          </a:rPr>
                        </m:ctrlPr>
                      </m:fPr>
                      <m:num>
                        <m:r>
                          <a:rPr lang="nb-NO" sz="1100" b="0" i="1" smtClean="0">
                            <a:latin typeface="Cambria Math" panose="02040503050406030204" pitchFamily="18" charset="0"/>
                          </a:rPr>
                          <m:t>4</m:t>
                        </m:r>
                      </m:num>
                      <m:den>
                        <m:r>
                          <a:rPr lang="nb-NO" sz="1100" b="0" i="1" smtClean="0">
                            <a:latin typeface="Cambria Math" panose="02040503050406030204" pitchFamily="18" charset="0"/>
                          </a:rPr>
                          <m:t>4</m:t>
                        </m:r>
                      </m:den>
                    </m:f>
                  </m:oMath>
                </a14:m>
                <a:r>
                  <a:rPr lang="nb-NO" sz="1100" dirty="0"/>
                  <a:t>-takt, for at man skal kunne marsjere til dem. Vals går i </a:t>
                </a:r>
                <a14:m>
                  <m:oMath xmlns:m="http://schemas.openxmlformats.org/officeDocument/2006/math">
                    <m:f>
                      <m:fPr>
                        <m:ctrlPr>
                          <a:rPr lang="nb-NO" sz="1100" i="1">
                            <a:latin typeface="Cambria Math" panose="02040503050406030204" pitchFamily="18" charset="0"/>
                          </a:rPr>
                        </m:ctrlPr>
                      </m:fPr>
                      <m:num>
                        <m:r>
                          <a:rPr lang="nb-NO" sz="1100" i="1">
                            <a:latin typeface="Cambria Math" panose="02040503050406030204" pitchFamily="18" charset="0"/>
                          </a:rPr>
                          <m:t>3</m:t>
                        </m:r>
                      </m:num>
                      <m:den>
                        <m:r>
                          <a:rPr lang="nb-NO" sz="1100" i="1">
                            <a:latin typeface="Cambria Math" panose="02040503050406030204" pitchFamily="18" charset="0"/>
                          </a:rPr>
                          <m:t>4</m:t>
                        </m:r>
                      </m:den>
                    </m:f>
                    <m:r>
                      <a:rPr lang="nb-NO" sz="1100" i="1">
                        <a:latin typeface="Cambria Math" panose="02040503050406030204" pitchFamily="18" charset="0"/>
                      </a:rPr>
                      <m:t> </m:t>
                    </m:r>
                  </m:oMath>
                </a14:m>
                <a:r>
                  <a:rPr lang="nb-NO" sz="1100" dirty="0"/>
                  <a:t>-takt, og det er ganske håpløst å danse vals til noe med annen taktart.</a:t>
                </a:r>
              </a:p>
            </p:txBody>
          </p:sp>
        </mc:Choice>
        <mc:Fallback xmlns="">
          <p:sp>
            <p:nvSpPr>
              <p:cNvPr id="5" name="TekstSylinder 4">
                <a:extLst>
                  <a:ext uri="{FF2B5EF4-FFF2-40B4-BE49-F238E27FC236}">
                    <a16:creationId xmlns:a16="http://schemas.microsoft.com/office/drawing/2014/main" id="{46A04522-9766-40FD-8179-F631456FC542}"/>
                  </a:ext>
                </a:extLst>
              </p:cNvPr>
              <p:cNvSpPr txBox="1">
                <a:spLocks noRot="1" noChangeAspect="1" noMove="1" noResize="1" noEditPoints="1" noAdjustHandles="1" noChangeArrowheads="1" noChangeShapeType="1" noTextEdit="1"/>
              </p:cNvSpPr>
              <p:nvPr/>
            </p:nvSpPr>
            <p:spPr>
              <a:xfrm>
                <a:off x="355600" y="841651"/>
                <a:ext cx="3289309" cy="2866106"/>
              </a:xfrm>
              <a:prstGeom prst="rect">
                <a:avLst/>
              </a:prstGeom>
              <a:blipFill>
                <a:blip r:embed="rId3"/>
                <a:stretch>
                  <a:fillRect t="-213" b="-638"/>
                </a:stretch>
              </a:blipFill>
            </p:spPr>
            <p:txBody>
              <a:bodyPr/>
              <a:lstStyle/>
              <a:p>
                <a:r>
                  <a:rPr lang="nb-NO">
                    <a:noFill/>
                  </a:rPr>
                  <a:t> </a:t>
                </a:r>
              </a:p>
            </p:txBody>
          </p:sp>
        </mc:Fallback>
      </mc:AlternateContent>
      <p:pic>
        <p:nvPicPr>
          <p:cNvPr id="7188" name="Picture 20" descr="Bilderesultat for 8 delsnote">
            <a:extLst>
              <a:ext uri="{FF2B5EF4-FFF2-40B4-BE49-F238E27FC236}">
                <a16:creationId xmlns:a16="http://schemas.microsoft.com/office/drawing/2014/main" id="{DB22E02F-E88A-43B0-9603-1CFA1931A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01" y="4517649"/>
            <a:ext cx="1074007" cy="2020873"/>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Relatert bilde">
            <a:extLst>
              <a:ext uri="{FF2B5EF4-FFF2-40B4-BE49-F238E27FC236}">
                <a16:creationId xmlns:a16="http://schemas.microsoft.com/office/drawing/2014/main" id="{F5303612-836E-4D22-9840-B2A4BEEB5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511" y="4564956"/>
            <a:ext cx="1682787" cy="200917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a:extLst>
              <a:ext uri="{FF2B5EF4-FFF2-40B4-BE49-F238E27FC236}">
                <a16:creationId xmlns:a16="http://schemas.microsoft.com/office/drawing/2014/main" id="{80AD28FA-2336-4DA2-AEB3-765028CB21C5}"/>
              </a:ext>
            </a:extLst>
          </p:cNvPr>
          <p:cNvPicPr>
            <a:picLocks noChangeAspect="1"/>
          </p:cNvPicPr>
          <p:nvPr/>
        </p:nvPicPr>
        <p:blipFill>
          <a:blip r:embed="rId6"/>
          <a:stretch>
            <a:fillRect/>
          </a:stretch>
        </p:blipFill>
        <p:spPr>
          <a:xfrm>
            <a:off x="184300" y="8620381"/>
            <a:ext cx="3153695" cy="981050"/>
          </a:xfrm>
          <a:prstGeom prst="rect">
            <a:avLst/>
          </a:prstGeom>
        </p:spPr>
      </p:pic>
      <p:pic>
        <p:nvPicPr>
          <p:cNvPr id="10" name="Bilde 9">
            <a:extLst>
              <a:ext uri="{FF2B5EF4-FFF2-40B4-BE49-F238E27FC236}">
                <a16:creationId xmlns:a16="http://schemas.microsoft.com/office/drawing/2014/main" id="{616D68C2-BB67-468D-B315-2EEC7973B047}"/>
              </a:ext>
            </a:extLst>
          </p:cNvPr>
          <p:cNvPicPr>
            <a:picLocks noChangeAspect="1"/>
          </p:cNvPicPr>
          <p:nvPr/>
        </p:nvPicPr>
        <p:blipFill>
          <a:blip r:embed="rId7"/>
          <a:stretch>
            <a:fillRect/>
          </a:stretch>
        </p:blipFill>
        <p:spPr>
          <a:xfrm>
            <a:off x="3647160" y="8617404"/>
            <a:ext cx="2954456" cy="1055871"/>
          </a:xfrm>
          <a:prstGeom prst="rect">
            <a:avLst/>
          </a:prstGeom>
        </p:spPr>
      </p:pic>
      <p:sp>
        <p:nvSpPr>
          <p:cNvPr id="12" name="TekstSylinder 11">
            <a:extLst>
              <a:ext uri="{FF2B5EF4-FFF2-40B4-BE49-F238E27FC236}">
                <a16:creationId xmlns:a16="http://schemas.microsoft.com/office/drawing/2014/main" id="{863DF1BE-6E17-4F1C-825D-4780F6FB4787}"/>
              </a:ext>
            </a:extLst>
          </p:cNvPr>
          <p:cNvSpPr txBox="1"/>
          <p:nvPr/>
        </p:nvSpPr>
        <p:spPr>
          <a:xfrm>
            <a:off x="3746377" y="290186"/>
            <a:ext cx="2747157" cy="1000274"/>
          </a:xfrm>
          <a:prstGeom prst="rect">
            <a:avLst/>
          </a:prstGeom>
          <a:noFill/>
          <a:ln>
            <a:solidFill>
              <a:schemeClr val="tx1"/>
            </a:solidFill>
          </a:ln>
        </p:spPr>
        <p:txBody>
          <a:bodyPr wrap="square" rtlCol="0">
            <a:spAutoFit/>
          </a:bodyPr>
          <a:lstStyle/>
          <a:p>
            <a:r>
              <a:rPr lang="nb-NO" sz="1100" b="1" dirty="0"/>
              <a:t>Betoning</a:t>
            </a:r>
          </a:p>
          <a:p>
            <a:endParaRPr lang="nb-NO" sz="400" dirty="0"/>
          </a:p>
          <a:p>
            <a:r>
              <a:rPr lang="nb-NO" sz="1100" dirty="0"/>
              <a:t>Det at man legger mer trykk på noen noter/toner enn andre og fremhever disse. De betonte tonene virker dermed tyngre enn de andre.</a:t>
            </a:r>
          </a:p>
        </p:txBody>
      </p:sp>
      <p:sp>
        <p:nvSpPr>
          <p:cNvPr id="14" name="TekstSylinder 13">
            <a:extLst>
              <a:ext uri="{FF2B5EF4-FFF2-40B4-BE49-F238E27FC236}">
                <a16:creationId xmlns:a16="http://schemas.microsoft.com/office/drawing/2014/main" id="{B4528C55-5911-4C76-9737-35F720EC3153}"/>
              </a:ext>
            </a:extLst>
          </p:cNvPr>
          <p:cNvSpPr txBox="1"/>
          <p:nvPr/>
        </p:nvSpPr>
        <p:spPr>
          <a:xfrm>
            <a:off x="322353" y="3688403"/>
            <a:ext cx="3289309" cy="877163"/>
          </a:xfrm>
          <a:prstGeom prst="rect">
            <a:avLst/>
          </a:prstGeom>
          <a:noFill/>
        </p:spPr>
        <p:txBody>
          <a:bodyPr wrap="square" rtlCol="0">
            <a:spAutoFit/>
          </a:bodyPr>
          <a:lstStyle/>
          <a:p>
            <a:r>
              <a:rPr lang="nb-NO" sz="1400" b="1" dirty="0"/>
              <a:t>Noter og varighet</a:t>
            </a:r>
          </a:p>
          <a:p>
            <a:endParaRPr lang="nb-NO" sz="200" b="1" dirty="0"/>
          </a:p>
          <a:p>
            <a:r>
              <a:rPr lang="nb-NO" sz="1100" dirty="0"/>
              <a:t>Notene har forskjellig utseende ut fra hvor lenge man skal holde dem når man spiller eller synger. Under vises en oversikt over varighet til noter og pauser.</a:t>
            </a:r>
          </a:p>
        </p:txBody>
      </p:sp>
      <mc:AlternateContent xmlns:mc="http://schemas.openxmlformats.org/markup-compatibility/2006" xmlns:a14="http://schemas.microsoft.com/office/drawing/2010/main">
        <mc:Choice Requires="a14">
          <p:sp>
            <p:nvSpPr>
              <p:cNvPr id="27" name="TekstSylinder 26">
                <a:extLst>
                  <a:ext uri="{FF2B5EF4-FFF2-40B4-BE49-F238E27FC236}">
                    <a16:creationId xmlns:a16="http://schemas.microsoft.com/office/drawing/2014/main" id="{F84A6F5C-66FF-4D3A-A982-0FB3ADE61777}"/>
                  </a:ext>
                </a:extLst>
              </p:cNvPr>
              <p:cNvSpPr txBox="1"/>
              <p:nvPr/>
            </p:nvSpPr>
            <p:spPr>
              <a:xfrm>
                <a:off x="155585" y="7358826"/>
                <a:ext cx="6364820" cy="1154675"/>
              </a:xfrm>
              <a:prstGeom prst="rect">
                <a:avLst/>
              </a:prstGeom>
              <a:noFill/>
            </p:spPr>
            <p:txBody>
              <a:bodyPr wrap="square" rtlCol="0">
                <a:spAutoFit/>
              </a:bodyPr>
              <a:lstStyle/>
              <a:p>
                <a:r>
                  <a:rPr lang="nb-NO" sz="1100" b="1" dirty="0"/>
                  <a:t>Takt</a:t>
                </a:r>
              </a:p>
              <a:p>
                <a:r>
                  <a:rPr lang="nb-NO" sz="1100" dirty="0"/>
                  <a:t>Vi bruker takter for å dele opp musikken, og ut fra hvilken taktart, vil musikken ha mange forskjellige stiler. Taktarten er en brøk, og vi trenger faktisk brøkregning for å skrive hvilke noter som kan være med i en takt med en bestemt taktart. For </a:t>
                </a:r>
                <a14:m>
                  <m:oMath xmlns:m="http://schemas.openxmlformats.org/officeDocument/2006/math">
                    <m:f>
                      <m:fPr>
                        <m:ctrlPr>
                          <a:rPr lang="nb-NO" sz="1100" i="1" smtClean="0">
                            <a:latin typeface="Cambria Math" panose="02040503050406030204" pitchFamily="18" charset="0"/>
                          </a:rPr>
                        </m:ctrlPr>
                      </m:fPr>
                      <m:num>
                        <m:r>
                          <a:rPr lang="nb-NO" sz="1100" b="0" i="1" smtClean="0">
                            <a:latin typeface="Cambria Math" panose="02040503050406030204" pitchFamily="18" charset="0"/>
                          </a:rPr>
                          <m:t>4</m:t>
                        </m:r>
                      </m:num>
                      <m:den>
                        <m:r>
                          <a:rPr lang="nb-NO" sz="1100" b="0" i="1" smtClean="0">
                            <a:latin typeface="Cambria Math" panose="02040503050406030204" pitchFamily="18" charset="0"/>
                          </a:rPr>
                          <m:t>4</m:t>
                        </m:r>
                      </m:den>
                    </m:f>
                    <m:r>
                      <a:rPr lang="nb-NO" sz="1100" b="0" i="1" smtClean="0">
                        <a:latin typeface="Cambria Math" panose="02040503050406030204" pitchFamily="18" charset="0"/>
                      </a:rPr>
                      <m:t> </m:t>
                    </m:r>
                  </m:oMath>
                </a14:m>
                <a:r>
                  <a:rPr lang="nb-NO" sz="1100" dirty="0"/>
                  <a:t>-takt, så vil vi ha enten en helnote, to halvnoter, fire 4.delsnoter eller andre kombinasjoner, som til sammen blir </a:t>
                </a:r>
                <a14:m>
                  <m:oMath xmlns:m="http://schemas.openxmlformats.org/officeDocument/2006/math">
                    <m:f>
                      <m:fPr>
                        <m:ctrlPr>
                          <a:rPr lang="nb-NO" sz="1100" i="1">
                            <a:latin typeface="Cambria Math" panose="02040503050406030204" pitchFamily="18" charset="0"/>
                          </a:rPr>
                        </m:ctrlPr>
                      </m:fPr>
                      <m:num>
                        <m:r>
                          <a:rPr lang="nb-NO" sz="1100" b="0" i="1" smtClean="0">
                            <a:latin typeface="Cambria Math" panose="02040503050406030204" pitchFamily="18" charset="0"/>
                          </a:rPr>
                          <m:t>4</m:t>
                        </m:r>
                      </m:num>
                      <m:den>
                        <m:r>
                          <a:rPr lang="nb-NO" sz="1100" i="1">
                            <a:latin typeface="Cambria Math" panose="02040503050406030204" pitchFamily="18" charset="0"/>
                          </a:rPr>
                          <m:t>4</m:t>
                        </m:r>
                      </m:den>
                    </m:f>
                  </m:oMath>
                </a14:m>
                <a:r>
                  <a:rPr lang="nb-NO" sz="1100" dirty="0"/>
                  <a:t> (eller en hel). Se eksempler på lovlige/ulovlige kombinasjoner under.</a:t>
                </a:r>
              </a:p>
              <a:p>
                <a:endParaRPr lang="nb-NO" sz="400" dirty="0"/>
              </a:p>
            </p:txBody>
          </p:sp>
        </mc:Choice>
        <mc:Fallback xmlns="">
          <p:sp>
            <p:nvSpPr>
              <p:cNvPr id="27" name="TekstSylinder 26">
                <a:extLst>
                  <a:ext uri="{FF2B5EF4-FFF2-40B4-BE49-F238E27FC236}">
                    <a16:creationId xmlns:a16="http://schemas.microsoft.com/office/drawing/2014/main" id="{F84A6F5C-66FF-4D3A-A982-0FB3ADE61777}"/>
                  </a:ext>
                </a:extLst>
              </p:cNvPr>
              <p:cNvSpPr txBox="1">
                <a:spLocks noRot="1" noChangeAspect="1" noMove="1" noResize="1" noEditPoints="1" noAdjustHandles="1" noChangeArrowheads="1" noChangeShapeType="1" noTextEdit="1"/>
              </p:cNvSpPr>
              <p:nvPr/>
            </p:nvSpPr>
            <p:spPr>
              <a:xfrm>
                <a:off x="155585" y="7358826"/>
                <a:ext cx="6364820" cy="1154675"/>
              </a:xfrm>
              <a:prstGeom prst="rect">
                <a:avLst/>
              </a:prstGeom>
              <a:blipFill>
                <a:blip r:embed="rId8"/>
                <a:stretch>
                  <a:fillRect t="-526"/>
                </a:stretch>
              </a:blipFill>
            </p:spPr>
            <p:txBody>
              <a:bodyPr/>
              <a:lstStyle/>
              <a:p>
                <a:r>
                  <a:rPr lang="nb-NO">
                    <a:noFill/>
                  </a:rPr>
                  <a:t> </a:t>
                </a:r>
              </a:p>
            </p:txBody>
          </p:sp>
        </mc:Fallback>
      </mc:AlternateContent>
      <p:pic>
        <p:nvPicPr>
          <p:cNvPr id="16" name="Bilde 15" descr="Et bilde som inneholder maracas&#10;&#10;Automatisk generert beskrivelse">
            <a:extLst>
              <a:ext uri="{FF2B5EF4-FFF2-40B4-BE49-F238E27FC236}">
                <a16:creationId xmlns:a16="http://schemas.microsoft.com/office/drawing/2014/main" id="{4298C824-E03C-495E-B6F2-F6482ADD70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5382" y="6637396"/>
            <a:ext cx="1306557" cy="872780"/>
          </a:xfrm>
          <a:prstGeom prst="rect">
            <a:avLst/>
          </a:prstGeom>
        </p:spPr>
      </p:pic>
      <p:pic>
        <p:nvPicPr>
          <p:cNvPr id="18" name="Bilde 17" descr="Et bilde som inneholder veksle, nøkkel, tilbehør, servise i tinn&#10;&#10;Automatisk generert beskrivelse">
            <a:extLst>
              <a:ext uri="{FF2B5EF4-FFF2-40B4-BE49-F238E27FC236}">
                <a16:creationId xmlns:a16="http://schemas.microsoft.com/office/drawing/2014/main" id="{C0FCCF94-2CE4-4ED5-B1F7-C48B99E562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4988" y="6705899"/>
            <a:ext cx="981623" cy="806894"/>
          </a:xfrm>
          <a:prstGeom prst="rect">
            <a:avLst/>
          </a:prstGeom>
        </p:spPr>
      </p:pic>
      <p:pic>
        <p:nvPicPr>
          <p:cNvPr id="20" name="Bilde 19">
            <a:extLst>
              <a:ext uri="{FF2B5EF4-FFF2-40B4-BE49-F238E27FC236}">
                <a16:creationId xmlns:a16="http://schemas.microsoft.com/office/drawing/2014/main" id="{B5A67779-08E3-40F0-9B11-79FF453631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901" y="6711254"/>
            <a:ext cx="744552" cy="744552"/>
          </a:xfrm>
          <a:prstGeom prst="rect">
            <a:avLst/>
          </a:prstGeom>
        </p:spPr>
      </p:pic>
      <p:pic>
        <p:nvPicPr>
          <p:cNvPr id="22" name="Bilde 21" descr="Et bilde som inneholder musikk, tromme&#10;&#10;Automatisk generert beskrivelse">
            <a:extLst>
              <a:ext uri="{FF2B5EF4-FFF2-40B4-BE49-F238E27FC236}">
                <a16:creationId xmlns:a16="http://schemas.microsoft.com/office/drawing/2014/main" id="{7C76EBDF-1C0C-43FF-BDF3-EF6D0C54AE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39718" y="6705899"/>
            <a:ext cx="1122615" cy="749907"/>
          </a:xfrm>
          <a:prstGeom prst="rect">
            <a:avLst/>
          </a:prstGeom>
        </p:spPr>
      </p:pic>
      <p:pic>
        <p:nvPicPr>
          <p:cNvPr id="24" name="Bilde 23">
            <a:extLst>
              <a:ext uri="{FF2B5EF4-FFF2-40B4-BE49-F238E27FC236}">
                <a16:creationId xmlns:a16="http://schemas.microsoft.com/office/drawing/2014/main" id="{48204CC2-007E-4A1B-9C86-9B8B4F08CF2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35933" y="6680193"/>
            <a:ext cx="628131" cy="865194"/>
          </a:xfrm>
          <a:prstGeom prst="rect">
            <a:avLst/>
          </a:prstGeom>
        </p:spPr>
      </p:pic>
      <mc:AlternateContent xmlns:mc="http://schemas.openxmlformats.org/markup-compatibility/2006" xmlns:a14="http://schemas.microsoft.com/office/drawing/2010/main">
        <mc:Choice Requires="a14">
          <p:sp>
            <p:nvSpPr>
              <p:cNvPr id="6" name="TekstSylinder 5">
                <a:extLst>
                  <a:ext uri="{FF2B5EF4-FFF2-40B4-BE49-F238E27FC236}">
                    <a16:creationId xmlns:a16="http://schemas.microsoft.com/office/drawing/2014/main" id="{03556D81-18CB-4FF7-9C2E-60B91BE047EC}"/>
                  </a:ext>
                </a:extLst>
              </p:cNvPr>
              <p:cNvSpPr txBox="1"/>
              <p:nvPr/>
            </p:nvSpPr>
            <p:spPr>
              <a:xfrm>
                <a:off x="3599262" y="8349535"/>
                <a:ext cx="726141" cy="335989"/>
              </a:xfrm>
              <a:prstGeom prst="rect">
                <a:avLst/>
              </a:prstGeom>
              <a:noFill/>
            </p:spPr>
            <p:txBody>
              <a:bodyPr wrap="square" rtlCol="0">
                <a:spAutoFit/>
              </a:bodyPr>
              <a:lstStyle/>
              <a:p>
                <a:r>
                  <a:rPr lang="nb-NO" sz="1100" b="1" dirty="0">
                    <a:solidFill>
                      <a:srgbClr val="00B050"/>
                    </a:solidFill>
                  </a:rPr>
                  <a:t>Lovlig </a:t>
                </a:r>
                <a:r>
                  <a:rPr lang="nb-NO" sz="1100" b="1" dirty="0">
                    <a:solidFill>
                      <a:srgbClr val="00B050"/>
                    </a:solidFill>
                    <a:sym typeface="Symbol" panose="05050102010706020507" pitchFamily="18" charset="2"/>
                  </a:rPr>
                  <a:t>= </a:t>
                </a:r>
                <a14:m>
                  <m:oMath xmlns:m="http://schemas.openxmlformats.org/officeDocument/2006/math">
                    <m:f>
                      <m:fPr>
                        <m:ctrlPr>
                          <a:rPr lang="nb-NO" sz="1100" b="1" i="1" smtClean="0">
                            <a:solidFill>
                              <a:srgbClr val="00B050"/>
                            </a:solidFill>
                            <a:latin typeface="Cambria Math" panose="02040503050406030204" pitchFamily="18" charset="0"/>
                            <a:sym typeface="Symbol" panose="05050102010706020507" pitchFamily="18" charset="2"/>
                          </a:rPr>
                        </m:ctrlPr>
                      </m:fPr>
                      <m:num>
                        <m:r>
                          <a:rPr lang="nb-NO" sz="1100" b="1" i="1" smtClean="0">
                            <a:solidFill>
                              <a:srgbClr val="00B050"/>
                            </a:solidFill>
                            <a:latin typeface="Cambria Math" panose="02040503050406030204" pitchFamily="18" charset="0"/>
                            <a:sym typeface="Symbol" panose="05050102010706020507" pitchFamily="18" charset="2"/>
                          </a:rPr>
                          <m:t>𝟑</m:t>
                        </m:r>
                      </m:num>
                      <m:den>
                        <m:r>
                          <a:rPr lang="nb-NO" sz="1100" b="1" i="1" smtClean="0">
                            <a:solidFill>
                              <a:srgbClr val="00B050"/>
                            </a:solidFill>
                            <a:latin typeface="Cambria Math" panose="02040503050406030204" pitchFamily="18" charset="0"/>
                            <a:sym typeface="Symbol" panose="05050102010706020507" pitchFamily="18" charset="2"/>
                          </a:rPr>
                          <m:t>𝟒</m:t>
                        </m:r>
                      </m:den>
                    </m:f>
                  </m:oMath>
                </a14:m>
                <a:endParaRPr lang="nb-NO" sz="1100" b="1" dirty="0">
                  <a:solidFill>
                    <a:srgbClr val="00B050"/>
                  </a:solidFill>
                </a:endParaRPr>
              </a:p>
            </p:txBody>
          </p:sp>
        </mc:Choice>
        <mc:Fallback xmlns="">
          <p:sp>
            <p:nvSpPr>
              <p:cNvPr id="6" name="TekstSylinder 5">
                <a:extLst>
                  <a:ext uri="{FF2B5EF4-FFF2-40B4-BE49-F238E27FC236}">
                    <a16:creationId xmlns:a16="http://schemas.microsoft.com/office/drawing/2014/main" id="{03556D81-18CB-4FF7-9C2E-60B91BE047EC}"/>
                  </a:ext>
                </a:extLst>
              </p:cNvPr>
              <p:cNvSpPr txBox="1">
                <a:spLocks noRot="1" noChangeAspect="1" noMove="1" noResize="1" noEditPoints="1" noAdjustHandles="1" noChangeArrowheads="1" noChangeShapeType="1" noTextEdit="1"/>
              </p:cNvSpPr>
              <p:nvPr/>
            </p:nvSpPr>
            <p:spPr>
              <a:xfrm>
                <a:off x="3599262" y="8349535"/>
                <a:ext cx="726141" cy="335989"/>
              </a:xfrm>
              <a:prstGeom prst="rect">
                <a:avLst/>
              </a:prstGeom>
              <a:blipFill>
                <a:blip r:embed="rId14"/>
                <a:stretch>
                  <a:fillRect b="-1818"/>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21" name="TekstSylinder 20">
                <a:extLst>
                  <a:ext uri="{FF2B5EF4-FFF2-40B4-BE49-F238E27FC236}">
                    <a16:creationId xmlns:a16="http://schemas.microsoft.com/office/drawing/2014/main" id="{34D9E92F-FA3C-4169-9422-A3D093EFD851}"/>
                  </a:ext>
                </a:extLst>
              </p:cNvPr>
              <p:cNvSpPr txBox="1"/>
              <p:nvPr/>
            </p:nvSpPr>
            <p:spPr>
              <a:xfrm>
                <a:off x="113292" y="8349536"/>
                <a:ext cx="860612" cy="335989"/>
              </a:xfrm>
              <a:prstGeom prst="rect">
                <a:avLst/>
              </a:prstGeom>
              <a:noFill/>
            </p:spPr>
            <p:txBody>
              <a:bodyPr wrap="square" rtlCol="0">
                <a:spAutoFit/>
              </a:bodyPr>
              <a:lstStyle/>
              <a:p>
                <a:r>
                  <a:rPr lang="nb-NO" sz="1100" b="1" dirty="0">
                    <a:solidFill>
                      <a:srgbClr val="FF0000"/>
                    </a:solidFill>
                  </a:rPr>
                  <a:t>Ulovlig </a:t>
                </a:r>
                <a:r>
                  <a:rPr lang="nb-NO" sz="1100" b="1" dirty="0">
                    <a:solidFill>
                      <a:srgbClr val="FF0000"/>
                    </a:solidFill>
                    <a:sym typeface="Symbol" panose="05050102010706020507" pitchFamily="18" charset="2"/>
                  </a:rPr>
                  <a:t> </a:t>
                </a:r>
                <a14:m>
                  <m:oMath xmlns:m="http://schemas.openxmlformats.org/officeDocument/2006/math">
                    <m:f>
                      <m:fPr>
                        <m:ctrlPr>
                          <a:rPr lang="nb-NO" sz="1100" b="1" i="1" smtClean="0">
                            <a:solidFill>
                              <a:srgbClr val="FF0000"/>
                            </a:solidFill>
                            <a:latin typeface="Cambria Math" panose="02040503050406030204" pitchFamily="18" charset="0"/>
                            <a:sym typeface="Symbol" panose="05050102010706020507" pitchFamily="18" charset="2"/>
                          </a:rPr>
                        </m:ctrlPr>
                      </m:fPr>
                      <m:num>
                        <m:r>
                          <a:rPr lang="nb-NO" sz="1100" b="1" i="1" smtClean="0">
                            <a:solidFill>
                              <a:srgbClr val="FF0000"/>
                            </a:solidFill>
                            <a:latin typeface="Cambria Math" panose="02040503050406030204" pitchFamily="18" charset="0"/>
                            <a:sym typeface="Symbol" panose="05050102010706020507" pitchFamily="18" charset="2"/>
                          </a:rPr>
                          <m:t>𝟑</m:t>
                        </m:r>
                      </m:num>
                      <m:den>
                        <m:r>
                          <a:rPr lang="nb-NO" sz="1100" b="1" i="1" smtClean="0">
                            <a:solidFill>
                              <a:srgbClr val="FF0000"/>
                            </a:solidFill>
                            <a:latin typeface="Cambria Math" panose="02040503050406030204" pitchFamily="18" charset="0"/>
                            <a:sym typeface="Symbol" panose="05050102010706020507" pitchFamily="18" charset="2"/>
                          </a:rPr>
                          <m:t>𝟒</m:t>
                        </m:r>
                      </m:den>
                    </m:f>
                  </m:oMath>
                </a14:m>
                <a:endParaRPr lang="nb-NO" sz="1100" b="1" dirty="0">
                  <a:solidFill>
                    <a:srgbClr val="FF0000"/>
                  </a:solidFill>
                </a:endParaRPr>
              </a:p>
            </p:txBody>
          </p:sp>
        </mc:Choice>
        <mc:Fallback xmlns="">
          <p:sp>
            <p:nvSpPr>
              <p:cNvPr id="21" name="TekstSylinder 20">
                <a:extLst>
                  <a:ext uri="{FF2B5EF4-FFF2-40B4-BE49-F238E27FC236}">
                    <a16:creationId xmlns:a16="http://schemas.microsoft.com/office/drawing/2014/main" id="{34D9E92F-FA3C-4169-9422-A3D093EFD851}"/>
                  </a:ext>
                </a:extLst>
              </p:cNvPr>
              <p:cNvSpPr txBox="1">
                <a:spLocks noRot="1" noChangeAspect="1" noMove="1" noResize="1" noEditPoints="1" noAdjustHandles="1" noChangeArrowheads="1" noChangeShapeType="1" noTextEdit="1"/>
              </p:cNvSpPr>
              <p:nvPr/>
            </p:nvSpPr>
            <p:spPr>
              <a:xfrm>
                <a:off x="113292" y="8349536"/>
                <a:ext cx="860612" cy="335989"/>
              </a:xfrm>
              <a:prstGeom prst="rect">
                <a:avLst/>
              </a:prstGeom>
              <a:blipFill>
                <a:blip r:embed="rId15"/>
                <a:stretch>
                  <a:fillRect b="-1818"/>
                </a:stretch>
              </a:blipFill>
            </p:spPr>
            <p:txBody>
              <a:bodyPr/>
              <a:lstStyle/>
              <a:p>
                <a:r>
                  <a:rPr lang="nb-NO">
                    <a:noFill/>
                  </a:rPr>
                  <a:t> </a:t>
                </a:r>
              </a:p>
            </p:txBody>
          </p:sp>
        </mc:Fallback>
      </mc:AlternateContent>
    </p:spTree>
    <p:extLst>
      <p:ext uri="{BB962C8B-B14F-4D97-AF65-F5344CB8AC3E}">
        <p14:creationId xmlns:p14="http://schemas.microsoft.com/office/powerpoint/2010/main" val="421899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musikk, tromme&#10;&#10;Automatisk generert beskrivelse">
            <a:extLst>
              <a:ext uri="{FF2B5EF4-FFF2-40B4-BE49-F238E27FC236}">
                <a16:creationId xmlns:a16="http://schemas.microsoft.com/office/drawing/2014/main" id="{8FEA8FDD-4173-4E7E-A3AB-2A6E821E1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437" y="581423"/>
            <a:ext cx="1169551" cy="1169551"/>
          </a:xfrm>
          <a:prstGeom prst="rect">
            <a:avLst/>
          </a:prstGeom>
        </p:spPr>
      </p:pic>
      <p:pic>
        <p:nvPicPr>
          <p:cNvPr id="5122" name="Picture 2" descr="https://scontent.fosl1-1.fna.fbcdn.net/v/t1.15752-9/81460537_1397488717098466_3393249980335521792_n.png?_nc_cat=103&amp;_nc_oc=AQlYnGWswiAO6WBIDYIRUuR7RNx4uPgfEL2VIH3vZg7RyHq1bKrrvod8cRBEq4ncERg&amp;_nc_ht=scontent.fosl1-1.fna&amp;oh=657f7641e2b162fb83d54c17298f4e74&amp;oe=5E9E1FC6">
            <a:extLst>
              <a:ext uri="{FF2B5EF4-FFF2-40B4-BE49-F238E27FC236}">
                <a16:creationId xmlns:a16="http://schemas.microsoft.com/office/drawing/2014/main" id="{64C9A299-E016-45A2-947E-2E3AD87BE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03" y="3413714"/>
            <a:ext cx="3287907" cy="2188133"/>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665A1707-CEE8-4334-8299-DC60CF606B2D}"/>
              </a:ext>
            </a:extLst>
          </p:cNvPr>
          <p:cNvSpPr>
            <a:spLocks noGrp="1"/>
          </p:cNvSpPr>
          <p:nvPr>
            <p:ph type="title"/>
          </p:nvPr>
        </p:nvSpPr>
        <p:spPr>
          <a:xfrm>
            <a:off x="471488" y="125672"/>
            <a:ext cx="6030912" cy="773075"/>
          </a:xfrm>
        </p:spPr>
        <p:txBody>
          <a:bodyPr>
            <a:normAutofit fontScale="90000"/>
          </a:bodyPr>
          <a:lstStyle/>
          <a:p>
            <a:r>
              <a:rPr lang="nb-NO" dirty="0"/>
              <a:t>Lag et programmerbart instrument</a:t>
            </a:r>
          </a:p>
        </p:txBody>
      </p:sp>
      <p:sp>
        <p:nvSpPr>
          <p:cNvPr id="4" name="TekstSylinder 3">
            <a:extLst>
              <a:ext uri="{FF2B5EF4-FFF2-40B4-BE49-F238E27FC236}">
                <a16:creationId xmlns:a16="http://schemas.microsoft.com/office/drawing/2014/main" id="{A0FF2DF6-B43A-4A65-8BC6-BD6914042F93}"/>
              </a:ext>
            </a:extLst>
          </p:cNvPr>
          <p:cNvSpPr txBox="1"/>
          <p:nvPr/>
        </p:nvSpPr>
        <p:spPr>
          <a:xfrm>
            <a:off x="1225723" y="922164"/>
            <a:ext cx="4165453" cy="430887"/>
          </a:xfrm>
          <a:prstGeom prst="rect">
            <a:avLst/>
          </a:prstGeom>
          <a:noFill/>
          <a:ln>
            <a:solidFill>
              <a:schemeClr val="tx1"/>
            </a:solidFill>
          </a:ln>
        </p:spPr>
        <p:txBody>
          <a:bodyPr wrap="square" rtlCol="0">
            <a:spAutoFit/>
          </a:bodyPr>
          <a:lstStyle/>
          <a:p>
            <a:r>
              <a:rPr lang="nb-NO" sz="1100" b="1" dirty="0"/>
              <a:t>Oppgave</a:t>
            </a:r>
          </a:p>
          <a:p>
            <a:r>
              <a:rPr lang="nb-NO" sz="1100" dirty="0"/>
              <a:t>Lag et rytmeinstrument som du må bruke minst en servo for å få lyd i.</a:t>
            </a:r>
          </a:p>
        </p:txBody>
      </p:sp>
      <p:sp>
        <p:nvSpPr>
          <p:cNvPr id="5" name="TekstSylinder 4">
            <a:extLst>
              <a:ext uri="{FF2B5EF4-FFF2-40B4-BE49-F238E27FC236}">
                <a16:creationId xmlns:a16="http://schemas.microsoft.com/office/drawing/2014/main" id="{8092BA41-FD2C-444E-961C-E838E91C6687}"/>
              </a:ext>
            </a:extLst>
          </p:cNvPr>
          <p:cNvSpPr txBox="1"/>
          <p:nvPr/>
        </p:nvSpPr>
        <p:spPr>
          <a:xfrm>
            <a:off x="346318" y="1572888"/>
            <a:ext cx="5924261" cy="2077492"/>
          </a:xfrm>
          <a:prstGeom prst="rect">
            <a:avLst/>
          </a:prstGeom>
          <a:noFill/>
        </p:spPr>
        <p:txBody>
          <a:bodyPr wrap="square" rtlCol="0">
            <a:spAutoFit/>
          </a:bodyPr>
          <a:lstStyle/>
          <a:p>
            <a:r>
              <a:rPr lang="nb-NO" sz="1100" b="1" dirty="0"/>
              <a:t>Fase 1: </a:t>
            </a:r>
            <a:r>
              <a:rPr lang="nb-NO" sz="1100" dirty="0"/>
              <a:t>Vet du hva er et rytmeinstrument er? Kan du finne eksempler på forskjellige typer rytmeinstrumenter? Hva er forskjellen på et rytmeinstrument og et strengeinstrument eller et blåseinstrument?</a:t>
            </a:r>
            <a:endParaRPr lang="nb-NO" sz="1100" b="1" dirty="0"/>
          </a:p>
          <a:p>
            <a:endParaRPr lang="nb-NO" sz="1100" b="1" dirty="0"/>
          </a:p>
          <a:p>
            <a:r>
              <a:rPr lang="nb-NO" sz="1100" b="1" dirty="0"/>
              <a:t>Fase 2: </a:t>
            </a:r>
            <a:r>
              <a:rPr lang="nb-NO" sz="1100" dirty="0"/>
              <a:t>Ha en idémyldring for deg selv. Hvordan vil du at ditt instrument skal se ut? Hvilke materialer vil du bruke? Hvordan kan du få akkurat den type lyd du har mest lyst å lage?</a:t>
            </a:r>
          </a:p>
          <a:p>
            <a:endParaRPr lang="nb-NO" sz="400" dirty="0"/>
          </a:p>
          <a:p>
            <a:r>
              <a:rPr lang="nb-NO" sz="1100" dirty="0"/>
              <a:t>Det kan være lurt å tegne en skisse av instrumentet ditt. ___________________________________________________________________________</a:t>
            </a:r>
          </a:p>
          <a:p>
            <a:endParaRPr lang="nb-NO" sz="400" dirty="0"/>
          </a:p>
          <a:p>
            <a:r>
              <a:rPr lang="nb-NO" sz="1100" b="1" dirty="0"/>
              <a:t>Fase 3: </a:t>
            </a:r>
            <a:r>
              <a:rPr lang="nb-NO" sz="1100" dirty="0"/>
              <a:t>Tid for å lage instrumentet. Bruk gjerne skissen fra fase 2. Så må du lage et program som får rytmeinstrumentet til å lage en rytmisk lyd. Hva slags type servo er den beste å bruke til ditt instrument?</a:t>
            </a:r>
          </a:p>
        </p:txBody>
      </p:sp>
      <p:sp>
        <p:nvSpPr>
          <p:cNvPr id="14" name="TekstSylinder 13">
            <a:extLst>
              <a:ext uri="{FF2B5EF4-FFF2-40B4-BE49-F238E27FC236}">
                <a16:creationId xmlns:a16="http://schemas.microsoft.com/office/drawing/2014/main" id="{CD37BC59-272B-447E-B346-6D2DB4031538}"/>
              </a:ext>
            </a:extLst>
          </p:cNvPr>
          <p:cNvSpPr txBox="1"/>
          <p:nvPr/>
        </p:nvSpPr>
        <p:spPr>
          <a:xfrm>
            <a:off x="4257120" y="8345199"/>
            <a:ext cx="2268112" cy="1169551"/>
          </a:xfrm>
          <a:prstGeom prst="rect">
            <a:avLst/>
          </a:prstGeom>
          <a:noFill/>
          <a:ln>
            <a:solidFill>
              <a:schemeClr val="tx1"/>
            </a:solidFill>
          </a:ln>
        </p:spPr>
        <p:txBody>
          <a:bodyPr wrap="square" rtlCol="0">
            <a:spAutoFit/>
          </a:bodyPr>
          <a:lstStyle/>
          <a:p>
            <a:r>
              <a:rPr lang="nb-NO" sz="1100" b="1" dirty="0"/>
              <a:t>Ekstraoppgaver</a:t>
            </a:r>
          </a:p>
          <a:p>
            <a:endParaRPr lang="nb-NO" sz="400" b="1" dirty="0"/>
          </a:p>
          <a:p>
            <a:pPr marL="228600" indent="-228600">
              <a:buFont typeface="+mj-lt"/>
              <a:buAutoNum type="arabicPeriod"/>
            </a:pPr>
            <a:r>
              <a:rPr lang="nb-NO" sz="1100" dirty="0"/>
              <a:t>Kan du kombinere flere forskjellige måter å lage lyd på og lage et orkester?</a:t>
            </a:r>
          </a:p>
          <a:p>
            <a:pPr marL="228600" indent="-228600">
              <a:buFont typeface="+mj-lt"/>
              <a:buAutoNum type="arabicPeriod"/>
            </a:pPr>
            <a:r>
              <a:rPr lang="nb-NO" sz="1100" dirty="0"/>
              <a:t>Gå sammen med noen andre og lag musikk som spiller i takt.</a:t>
            </a:r>
          </a:p>
        </p:txBody>
      </p:sp>
      <p:sp>
        <p:nvSpPr>
          <p:cNvPr id="15" name="Rektangel 14">
            <a:extLst>
              <a:ext uri="{FF2B5EF4-FFF2-40B4-BE49-F238E27FC236}">
                <a16:creationId xmlns:a16="http://schemas.microsoft.com/office/drawing/2014/main" id="{FE6CB7E3-B742-49A4-B33E-DC68E9243970}"/>
              </a:ext>
            </a:extLst>
          </p:cNvPr>
          <p:cNvSpPr/>
          <p:nvPr/>
        </p:nvSpPr>
        <p:spPr>
          <a:xfrm>
            <a:off x="261051" y="8345198"/>
            <a:ext cx="3750235" cy="1277273"/>
          </a:xfrm>
          <a:prstGeom prst="rect">
            <a:avLst/>
          </a:prstGeom>
        </p:spPr>
        <p:txBody>
          <a:bodyPr wrap="square">
            <a:spAutoFit/>
          </a:bodyPr>
          <a:lstStyle/>
          <a:p>
            <a:r>
              <a:rPr lang="nb-NO" sz="1100" b="1" dirty="0"/>
              <a:t>Fase 6: </a:t>
            </a:r>
            <a:r>
              <a:rPr lang="nb-NO" sz="1100" dirty="0"/>
              <a:t>Kan du gå tilbake til en av de andre fasene for å lage et enda bedre instrument? Du kan endre både programmet og selve instrumentet ditt.</a:t>
            </a:r>
          </a:p>
          <a:p>
            <a:endParaRPr lang="nb-NO" sz="1100" dirty="0"/>
          </a:p>
          <a:p>
            <a:r>
              <a:rPr lang="nb-NO" sz="1100" b="1" dirty="0"/>
              <a:t>Fase 7: </a:t>
            </a:r>
            <a:r>
              <a:rPr lang="nb-NO" sz="1100" dirty="0"/>
              <a:t>Til slutt kan du forklare hvordan du har gjort for å lage instrumentet ditt, og hvorfor du valgte akkurat din måte å lage rytme på. Skriv, tegn eller lag en lydfil med forklaringen.</a:t>
            </a:r>
          </a:p>
        </p:txBody>
      </p:sp>
      <p:sp>
        <p:nvSpPr>
          <p:cNvPr id="3" name="TekstSylinder 2">
            <a:extLst>
              <a:ext uri="{FF2B5EF4-FFF2-40B4-BE49-F238E27FC236}">
                <a16:creationId xmlns:a16="http://schemas.microsoft.com/office/drawing/2014/main" id="{118A120A-ACD0-44DB-B165-4CA1C70890F3}"/>
              </a:ext>
            </a:extLst>
          </p:cNvPr>
          <p:cNvSpPr txBox="1"/>
          <p:nvPr/>
        </p:nvSpPr>
        <p:spPr>
          <a:xfrm>
            <a:off x="2537223" y="5599525"/>
            <a:ext cx="3574510" cy="1615827"/>
          </a:xfrm>
          <a:prstGeom prst="rect">
            <a:avLst/>
          </a:prstGeom>
          <a:noFill/>
        </p:spPr>
        <p:txBody>
          <a:bodyPr wrap="square" rtlCol="0">
            <a:spAutoFit/>
          </a:bodyPr>
          <a:lstStyle/>
          <a:p>
            <a:r>
              <a:rPr lang="nb-NO" sz="1100" b="1" dirty="0"/>
              <a:t>Eksempel på program</a:t>
            </a:r>
          </a:p>
          <a:p>
            <a:endParaRPr lang="nb-NO" sz="1100" b="1" dirty="0"/>
          </a:p>
          <a:p>
            <a:r>
              <a:rPr lang="nb-NO" sz="1100" dirty="0"/>
              <a:t>Det øverste programmet gjør at servoen dreier 180</a:t>
            </a:r>
            <a:r>
              <a:rPr lang="nb-NO" sz="1100" dirty="0">
                <a:sym typeface="Symbol" panose="05050102010706020507" pitchFamily="18" charset="2"/>
              </a:rPr>
              <a:t></a:t>
            </a:r>
            <a:r>
              <a:rPr lang="nb-NO" sz="1100" dirty="0"/>
              <a:t> i den ene retningen. </a:t>
            </a:r>
          </a:p>
          <a:p>
            <a:endParaRPr lang="nb-NO" sz="1100" dirty="0"/>
          </a:p>
          <a:p>
            <a:r>
              <a:rPr lang="nb-NO" sz="1100" dirty="0"/>
              <a:t>Det nederste programmet gjør at servoen dreier tilbake til utgangspunktet.</a:t>
            </a:r>
          </a:p>
          <a:p>
            <a:endParaRPr lang="nb-NO" sz="1100" dirty="0"/>
          </a:p>
          <a:p>
            <a:r>
              <a:rPr lang="nb-NO" sz="1100" dirty="0"/>
              <a:t>Kan du bruke noe av dette til ditt instrument? </a:t>
            </a:r>
          </a:p>
        </p:txBody>
      </p:sp>
      <p:sp>
        <p:nvSpPr>
          <p:cNvPr id="6" name="TekstSylinder 5">
            <a:extLst>
              <a:ext uri="{FF2B5EF4-FFF2-40B4-BE49-F238E27FC236}">
                <a16:creationId xmlns:a16="http://schemas.microsoft.com/office/drawing/2014/main" id="{BD5D0E8F-6D59-4449-81D7-55422F55F94F}"/>
              </a:ext>
            </a:extLst>
          </p:cNvPr>
          <p:cNvSpPr txBox="1"/>
          <p:nvPr/>
        </p:nvSpPr>
        <p:spPr>
          <a:xfrm>
            <a:off x="252503" y="7552721"/>
            <a:ext cx="6111889" cy="769441"/>
          </a:xfrm>
          <a:prstGeom prst="rect">
            <a:avLst/>
          </a:prstGeom>
          <a:noFill/>
        </p:spPr>
        <p:txBody>
          <a:bodyPr wrap="square" rtlCol="0">
            <a:spAutoFit/>
          </a:bodyPr>
          <a:lstStyle/>
          <a:p>
            <a:r>
              <a:rPr lang="nb-NO" sz="1100" b="1" dirty="0"/>
              <a:t>Fase 4: </a:t>
            </a:r>
            <a:r>
              <a:rPr lang="nb-NO" sz="1100" dirty="0"/>
              <a:t>Nå er det på tide å kombinere instrumentet du har laget, med programmet du har laget. </a:t>
            </a:r>
          </a:p>
          <a:p>
            <a:endParaRPr lang="nb-NO" sz="1100" dirty="0"/>
          </a:p>
          <a:p>
            <a:r>
              <a:rPr lang="nb-NO" sz="1100" b="1" dirty="0"/>
              <a:t>Fase 5: </a:t>
            </a:r>
            <a:r>
              <a:rPr lang="nb-NO" sz="1100" dirty="0"/>
              <a:t>Virker instrumentet ditt slik du hadde tenkt? Ble lyden fin? Har noen andre i klassen kulere lyd? Hvorfor er den lyden kulere? Eller vil du forandre på rytmen?</a:t>
            </a:r>
          </a:p>
        </p:txBody>
      </p:sp>
      <p:sp>
        <p:nvSpPr>
          <p:cNvPr id="16" name="TekstSylinder 15">
            <a:extLst>
              <a:ext uri="{FF2B5EF4-FFF2-40B4-BE49-F238E27FC236}">
                <a16:creationId xmlns:a16="http://schemas.microsoft.com/office/drawing/2014/main" id="{11FCDC3C-5675-4122-B33E-3327D19F112F}"/>
              </a:ext>
            </a:extLst>
          </p:cNvPr>
          <p:cNvSpPr txBox="1"/>
          <p:nvPr/>
        </p:nvSpPr>
        <p:spPr>
          <a:xfrm>
            <a:off x="3795710" y="4005150"/>
            <a:ext cx="2073131" cy="1277273"/>
          </a:xfrm>
          <a:prstGeom prst="rect">
            <a:avLst/>
          </a:prstGeom>
          <a:noFill/>
          <a:ln>
            <a:solidFill>
              <a:schemeClr val="tx1"/>
            </a:solidFill>
          </a:ln>
        </p:spPr>
        <p:txBody>
          <a:bodyPr wrap="square" rtlCol="0">
            <a:spAutoFit/>
          </a:bodyPr>
          <a:lstStyle/>
          <a:p>
            <a:r>
              <a:rPr lang="nb-NO" sz="1100" dirty="0"/>
              <a:t>Koble opp </a:t>
            </a:r>
            <a:r>
              <a:rPr lang="nb-NO" sz="1100" dirty="0" err="1"/>
              <a:t>micro:bit</a:t>
            </a:r>
            <a:r>
              <a:rPr lang="nb-NO" sz="1100" dirty="0"/>
              <a:t> og kretskort med servoen som vist på figuren.</a:t>
            </a:r>
          </a:p>
          <a:p>
            <a:endParaRPr lang="nb-NO" sz="1100" dirty="0"/>
          </a:p>
          <a:p>
            <a:r>
              <a:rPr lang="nb-NO" sz="1100" dirty="0"/>
              <a:t>Servoen har tre farger på ledningene der det er viktig at den riktige ledningen havner på det riktige stedet.</a:t>
            </a:r>
          </a:p>
        </p:txBody>
      </p:sp>
      <p:pic>
        <p:nvPicPr>
          <p:cNvPr id="7" name="Bilde 6">
            <a:extLst>
              <a:ext uri="{FF2B5EF4-FFF2-40B4-BE49-F238E27FC236}">
                <a16:creationId xmlns:a16="http://schemas.microsoft.com/office/drawing/2014/main" id="{58F8675E-252B-4A83-BCB7-F54569020084}"/>
              </a:ext>
            </a:extLst>
          </p:cNvPr>
          <p:cNvPicPr>
            <a:picLocks noChangeAspect="1"/>
          </p:cNvPicPr>
          <p:nvPr/>
        </p:nvPicPr>
        <p:blipFill>
          <a:blip r:embed="rId4"/>
          <a:stretch>
            <a:fillRect/>
          </a:stretch>
        </p:blipFill>
        <p:spPr>
          <a:xfrm>
            <a:off x="346318" y="5629921"/>
            <a:ext cx="2065739" cy="1669693"/>
          </a:xfrm>
          <a:prstGeom prst="rect">
            <a:avLst/>
          </a:prstGeom>
        </p:spPr>
      </p:pic>
      <p:sp>
        <p:nvSpPr>
          <p:cNvPr id="8" name="Plassholder for lysbildenummer 7">
            <a:extLst>
              <a:ext uri="{FF2B5EF4-FFF2-40B4-BE49-F238E27FC236}">
                <a16:creationId xmlns:a16="http://schemas.microsoft.com/office/drawing/2014/main" id="{F78D2B47-92D4-430D-825D-BB4ADF55B1DE}"/>
              </a:ext>
            </a:extLst>
          </p:cNvPr>
          <p:cNvSpPr>
            <a:spLocks noGrp="1"/>
          </p:cNvSpPr>
          <p:nvPr>
            <p:ph type="sldNum" sz="quarter" idx="12"/>
          </p:nvPr>
        </p:nvSpPr>
        <p:spPr>
          <a:xfrm>
            <a:off x="4843463" y="9403647"/>
            <a:ext cx="1543050" cy="527403"/>
          </a:xfrm>
        </p:spPr>
        <p:txBody>
          <a:bodyPr/>
          <a:lstStyle/>
          <a:p>
            <a:fld id="{8BCDA449-1FD9-4B7A-9E85-B244E6DC9C56}" type="slidenum">
              <a:rPr lang="nb-NO" smtClean="0"/>
              <a:t>2</a:t>
            </a:fld>
            <a:endParaRPr lang="nb-NO"/>
          </a:p>
        </p:txBody>
      </p:sp>
    </p:spTree>
    <p:extLst>
      <p:ext uri="{BB962C8B-B14F-4D97-AF65-F5344CB8AC3E}">
        <p14:creationId xmlns:p14="http://schemas.microsoft.com/office/powerpoint/2010/main" val="3297193117"/>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479490</TotalTime>
  <Words>817</Words>
  <Application>Microsoft Macintosh PowerPoint</Application>
  <PresentationFormat>A4 Paper (210x297 mm)</PresentationFormat>
  <Paragraphs>62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Office-tema</vt:lpstr>
      <vt:lpstr>Opplegg 9 - Rytme</vt:lpstr>
      <vt:lpstr>Lag et programmerbart instrument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1486</cp:revision>
  <dcterms:created xsi:type="dcterms:W3CDTF">2018-11-04T16:46:19Z</dcterms:created>
  <dcterms:modified xsi:type="dcterms:W3CDTF">2021-11-10T10:14:26Z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2021-08-29T11:39:25Z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93d18dd2-01db-4b9c-a26a-34d8ac024558</vt:lpwstr>
  </property>
  <property fmtid="{D5CDD505-2E9C-101B-9397-08002B2CF9AE}" pid="9" name="MSIP_Label_531f9ef8-9444-4aee-b673-282240bf708b_ContentBits">
    <vt:lpwstr>0</vt:lpwstr>
  </property>
</Properties>
</file>