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59" r:id="rId5"/>
    <p:sldId id="3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48.png"/><Relationship Id="rId8" Type="http://schemas.openxmlformats.org/officeDocument/2006/relationships/image" Target="../media/image654.png"/><Relationship Id="rId18" Type="http://schemas.openxmlformats.org/officeDocument/2006/relationships/image" Target="../media/image675.png"/><Relationship Id="rId21" Type="http://schemas.openxmlformats.org/officeDocument/2006/relationships/image" Target="../media/image3.jpg"/><Relationship Id="rId17" Type="http://schemas.openxmlformats.org/officeDocument/2006/relationships/image" Target="../media/image674.png"/><Relationship Id="rId16" Type="http://schemas.openxmlformats.org/officeDocument/2006/relationships/image" Target="../media/image1.png"/><Relationship Id="rId20" Type="http://schemas.openxmlformats.org/officeDocument/2006/relationships/image" Target="../media/image2.jpeg"/><Relationship Id="rId1" Type="http://schemas.openxmlformats.org/officeDocument/2006/relationships/slideLayout" Target="../slideLayouts/slideLayout2.xml"/><Relationship Id="rId15" Type="http://schemas.microsoft.com/office/2017/06/relationships/model3d" Target="../media/model3d1.glb"/><Relationship Id="rId19" Type="http://schemas.openxmlformats.org/officeDocument/2006/relationships/image" Target="../media/image676.png"/><Relationship Id="rId14" Type="http://schemas.openxmlformats.org/officeDocument/2006/relationships/image" Target="../media/image673.png"/><Relationship Id="rId22"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62A1302A-A9A1-46E9-A3B2-51F94A76CAF1}"/>
              </a:ext>
            </a:extLst>
          </p:cNvPr>
          <p:cNvSpPr txBox="1">
            <a:spLocks/>
          </p:cNvSpPr>
          <p:nvPr/>
        </p:nvSpPr>
        <p:spPr>
          <a:xfrm>
            <a:off x="418413" y="201313"/>
            <a:ext cx="4233302" cy="114034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nb-NO" dirty="0"/>
              <a:t>Opplegg 13 – Sirkler, kuler og naturressurser</a:t>
            </a:r>
            <a:endParaRPr lang="nb-NO" sz="2000" dirty="0"/>
          </a:p>
        </p:txBody>
      </p:sp>
      <p:sp>
        <p:nvSpPr>
          <p:cNvPr id="5" name="Rektangel 4">
            <a:extLst>
              <a:ext uri="{FF2B5EF4-FFF2-40B4-BE49-F238E27FC236}">
                <a16:creationId xmlns:a16="http://schemas.microsoft.com/office/drawing/2014/main" id="{3908973D-54EF-4E7D-A7AA-E641BF840235}"/>
              </a:ext>
            </a:extLst>
          </p:cNvPr>
          <p:cNvSpPr/>
          <p:nvPr/>
        </p:nvSpPr>
        <p:spPr>
          <a:xfrm>
            <a:off x="3995736" y="1497167"/>
            <a:ext cx="2390776" cy="3554819"/>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rPr>
              <a:t>Diskusjonsoppgave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latin typeface="Calibri" panose="020F0502020204030204"/>
              </a:rPr>
              <a:t>Kan vi sammenligne arealet av en sirkel med overflatearealet til en kule? Hvordan er denne sammenhengen?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Dersom du har en sirkel med radius </a:t>
            </a:r>
            <a:r>
              <a:rPr kumimoji="0" lang="nb-NO" sz="1100" b="0" i="1" u="none" strike="noStrike" kern="1200" cap="none" spc="0" normalizeH="0" baseline="0" noProof="0" dirty="0">
                <a:ln>
                  <a:noFill/>
                </a:ln>
                <a:solidFill>
                  <a:prstClr val="black"/>
                </a:solidFill>
                <a:effectLst/>
                <a:uLnTx/>
                <a:uFillTx/>
                <a:latin typeface="Calibri" panose="020F0502020204030204"/>
                <a:ea typeface="+mn-ea"/>
                <a:cs typeface="+mn-cs"/>
              </a:rPr>
              <a:t>r</a:t>
            </a:r>
            <a:r>
              <a:rPr lang="nb-NO" sz="1100" dirty="0">
                <a:solidFill>
                  <a:prstClr val="black"/>
                </a:solidFill>
                <a:latin typeface="Calibri" panose="020F0502020204030204"/>
              </a:rPr>
              <a:t>,</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nb-NO" sz="1100" dirty="0">
                <a:solidFill>
                  <a:prstClr val="black"/>
                </a:solidFill>
                <a:latin typeface="Calibri" panose="020F0502020204030204"/>
              </a:rPr>
              <a:t>h</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va blir formlene for omkretsen og arealet? Hva skjer med formlene dersom radiusen dobles, altså at den er lik 2</a:t>
            </a:r>
            <a:r>
              <a:rPr kumimoji="0" lang="nb-NO" sz="11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nb-NO" sz="1100" b="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Hva skjer ved en dobling av radius for volumet av en kule? HINT – se på formel for volum.</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nb-NO" sz="1100" dirty="0">
                <a:solidFill>
                  <a:prstClr val="black"/>
                </a:solidFill>
                <a:latin typeface="Calibri" panose="020F0502020204030204"/>
              </a:rPr>
              <a:t>Sammenlign hvor mye omkrets og areal av sirkel og volum av en kule øker når radiusen blir dobbelt så stor. Kan dere si noe om hvorfor de øker på akkurat den måten?</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3FF8F443-ADED-4764-A277-AA896729E302}"/>
              </a:ext>
            </a:extLst>
          </p:cNvPr>
          <p:cNvSpPr txBox="1"/>
          <p:nvPr/>
        </p:nvSpPr>
        <p:spPr>
          <a:xfrm>
            <a:off x="464778" y="5760984"/>
            <a:ext cx="5755974" cy="1107996"/>
          </a:xfrm>
          <a:prstGeom prst="rect">
            <a:avLst/>
          </a:prstGeom>
          <a:noFill/>
        </p:spPr>
        <p:txBody>
          <a:bodyPr wrap="square" rtlCol="0">
            <a:spAutoFit/>
          </a:bodyPr>
          <a:lstStyle/>
          <a:p>
            <a:r>
              <a:rPr lang="nb-NO" sz="1100" dirty="0"/>
              <a:t>Jordkloden har mange naturressurser som mennesker har bruk for på forskjellige måter. Det kan for eksempel være metallressurser, drikkevann eller dyrkbare arealer. Eller oljeressurser som kan brukes til å lage plast eller bensin. Problemet er om mennesker bruker for mye av disse ressursene, slik at de blir brukt opp, eller at bruken av ressursene skaper problemer for naturen og mennesker. Dette kan blant annet føre til at dyre- og plantearter blir truet og dør ut, da får vi et tap av biologisk mangfold.</a:t>
            </a:r>
          </a:p>
        </p:txBody>
      </p:sp>
      <p:sp>
        <p:nvSpPr>
          <p:cNvPr id="9" name="TekstSylinder 8">
            <a:extLst>
              <a:ext uri="{FF2B5EF4-FFF2-40B4-BE49-F238E27FC236}">
                <a16:creationId xmlns:a16="http://schemas.microsoft.com/office/drawing/2014/main" id="{A41DAED5-9550-4436-B0A6-C28082509D09}"/>
              </a:ext>
            </a:extLst>
          </p:cNvPr>
          <p:cNvSpPr txBox="1"/>
          <p:nvPr/>
        </p:nvSpPr>
        <p:spPr>
          <a:xfrm>
            <a:off x="381216" y="5159903"/>
            <a:ext cx="6095568" cy="276999"/>
          </a:xfrm>
          <a:prstGeom prst="rect">
            <a:avLst/>
          </a:prstGeom>
          <a:noFill/>
        </p:spPr>
        <p:txBody>
          <a:bodyPr wrap="square" rtlCol="0">
            <a:spAutoFit/>
          </a:bodyPr>
          <a:lstStyle/>
          <a:p>
            <a:r>
              <a:rPr lang="nb-NO" sz="1200" dirty="0"/>
              <a:t>_____________________________________________________________________________</a:t>
            </a:r>
          </a:p>
        </p:txBody>
      </p:sp>
      <p:sp>
        <p:nvSpPr>
          <p:cNvPr id="10" name="Ellipse 9">
            <a:extLst>
              <a:ext uri="{FF2B5EF4-FFF2-40B4-BE49-F238E27FC236}">
                <a16:creationId xmlns:a16="http://schemas.microsoft.com/office/drawing/2014/main" id="{B4D01800-B1D3-4CCE-8387-B680DCC55B84}"/>
              </a:ext>
            </a:extLst>
          </p:cNvPr>
          <p:cNvSpPr/>
          <p:nvPr/>
        </p:nvSpPr>
        <p:spPr>
          <a:xfrm>
            <a:off x="2279609" y="2862132"/>
            <a:ext cx="804041" cy="760372"/>
          </a:xfrm>
          <a:prstGeom prst="ellipse">
            <a:avLst/>
          </a:prstGeom>
          <a:gradFill>
            <a:gsLst>
              <a:gs pos="0">
                <a:srgbClr val="00B050"/>
              </a:gs>
              <a:gs pos="100000">
                <a:srgbClr val="C1E0AE"/>
              </a:gs>
              <a:gs pos="100000">
                <a:schemeClr val="accent1">
                  <a:lumMod val="45000"/>
                  <a:lumOff val="55000"/>
                </a:schemeClr>
              </a:gs>
              <a:gs pos="100000">
                <a:schemeClr val="accent1">
                  <a:lumMod val="30000"/>
                  <a:lumOff val="70000"/>
                </a:schemeClr>
              </a:gs>
            </a:gsLst>
            <a:lin ang="5400000" scaled="1"/>
          </a:gra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mc:AlternateContent xmlns:mc="http://schemas.openxmlformats.org/markup-compatibility/2006" xmlns:a14="http://schemas.microsoft.com/office/drawing/2010/main">
        <mc:Choice Requires="a14">
          <p:sp>
            <p:nvSpPr>
              <p:cNvPr id="11" name="Rektangel 10">
                <a:extLst>
                  <a:ext uri="{FF2B5EF4-FFF2-40B4-BE49-F238E27FC236}">
                    <a16:creationId xmlns:a16="http://schemas.microsoft.com/office/drawing/2014/main" id="{1CC6556E-8256-4E95-BDB0-26295A92091D}"/>
                  </a:ext>
                </a:extLst>
              </p:cNvPr>
              <p:cNvSpPr/>
              <p:nvPr/>
            </p:nvSpPr>
            <p:spPr>
              <a:xfrm>
                <a:off x="2271388" y="2591933"/>
                <a:ext cx="820481"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b-NO" sz="1100" i="1" smtClean="0">
                          <a:latin typeface="Cambria Math" panose="02040503050406030204" pitchFamily="18" charset="0"/>
                        </a:rPr>
                        <m:t>𝐴</m:t>
                      </m:r>
                      <m:r>
                        <a:rPr lang="nb-NO" sz="1100" i="1" smtClean="0">
                          <a:latin typeface="Cambria Math" panose="02040503050406030204" pitchFamily="18" charset="0"/>
                        </a:rPr>
                        <m:t>=</m:t>
                      </m:r>
                      <m:sSup>
                        <m:sSupPr>
                          <m:ctrlPr>
                            <a:rPr lang="nb-NO" sz="1100" i="1" smtClean="0">
                              <a:latin typeface="Cambria Math" panose="02040503050406030204" pitchFamily="18" charset="0"/>
                            </a:rPr>
                          </m:ctrlPr>
                        </m:sSupPr>
                        <m:e>
                          <m:r>
                            <a:rPr lang="nb-NO" sz="1100" i="1" smtClean="0">
                              <a:latin typeface="Cambria Math" panose="02040503050406030204" pitchFamily="18" charset="0"/>
                              <a:ea typeface="Cambria Math" panose="02040503050406030204" pitchFamily="18" charset="0"/>
                            </a:rPr>
                            <m:t>𝜋</m:t>
                          </m:r>
                          <m:r>
                            <a:rPr lang="nb-NO" sz="1100" i="1" smtClean="0">
                              <a:latin typeface="Cambria Math" panose="02040503050406030204" pitchFamily="18" charset="0"/>
                              <a:ea typeface="Cambria Math" panose="02040503050406030204" pitchFamily="18" charset="0"/>
                            </a:rPr>
                            <m:t>∙</m:t>
                          </m:r>
                          <m:r>
                            <a:rPr lang="nb-NO" sz="1100" b="0" i="1" smtClean="0">
                              <a:latin typeface="Cambria Math" panose="02040503050406030204" pitchFamily="18" charset="0"/>
                            </a:rPr>
                            <m:t>𝑟</m:t>
                          </m:r>
                        </m:e>
                        <m:sup>
                          <m:r>
                            <a:rPr lang="nb-NO" sz="1100" b="0" i="1" smtClean="0">
                              <a:latin typeface="Cambria Math" panose="02040503050406030204" pitchFamily="18" charset="0"/>
                            </a:rPr>
                            <m:t>2</m:t>
                          </m:r>
                        </m:sup>
                      </m:sSup>
                    </m:oMath>
                  </m:oMathPara>
                </a14:m>
                <a:endParaRPr lang="nb-NO" sz="1100" dirty="0"/>
              </a:p>
            </p:txBody>
          </p:sp>
        </mc:Choice>
        <mc:Fallback xmlns="">
          <p:sp>
            <p:nvSpPr>
              <p:cNvPr id="11" name="Rektangel 10">
                <a:extLst>
                  <a:ext uri="{FF2B5EF4-FFF2-40B4-BE49-F238E27FC236}">
                    <a16:creationId xmlns:a16="http://schemas.microsoft.com/office/drawing/2014/main" id="{1CC6556E-8256-4E95-BDB0-26295A92091D}"/>
                  </a:ext>
                </a:extLst>
              </p:cNvPr>
              <p:cNvSpPr>
                <a:spLocks noRot="1" noChangeAspect="1" noMove="1" noResize="1" noEditPoints="1" noAdjustHandles="1" noChangeArrowheads="1" noChangeShapeType="1" noTextEdit="1"/>
              </p:cNvSpPr>
              <p:nvPr/>
            </p:nvSpPr>
            <p:spPr>
              <a:xfrm>
                <a:off x="2271388" y="2591933"/>
                <a:ext cx="820481" cy="261610"/>
              </a:xfrm>
              <a:prstGeom prst="rect">
                <a:avLst/>
              </a:prstGeom>
              <a:blipFill>
                <a:blip r:embed="rId14"/>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12" name="Rektangel 11">
                <a:extLst>
                  <a:ext uri="{FF2B5EF4-FFF2-40B4-BE49-F238E27FC236}">
                    <a16:creationId xmlns:a16="http://schemas.microsoft.com/office/drawing/2014/main" id="{27B270F5-9902-486C-93AC-46E094476094}"/>
                  </a:ext>
                </a:extLst>
              </p:cNvPr>
              <p:cNvSpPr/>
              <p:nvPr/>
            </p:nvSpPr>
            <p:spPr>
              <a:xfrm>
                <a:off x="2706867" y="3030161"/>
                <a:ext cx="28713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b-NO" sz="1100" b="0" i="1" smtClean="0">
                          <a:latin typeface="Cambria Math" panose="02040503050406030204" pitchFamily="18" charset="0"/>
                        </a:rPr>
                        <m:t>𝑟</m:t>
                      </m:r>
                    </m:oMath>
                  </m:oMathPara>
                </a14:m>
                <a:endParaRPr lang="nb-NO" sz="1100" dirty="0"/>
              </a:p>
            </p:txBody>
          </p:sp>
        </mc:Choice>
        <mc:Fallback xmlns="">
          <p:sp>
            <p:nvSpPr>
              <p:cNvPr id="12" name="Rektangel 11">
                <a:extLst>
                  <a:ext uri="{FF2B5EF4-FFF2-40B4-BE49-F238E27FC236}">
                    <a16:creationId xmlns:a16="http://schemas.microsoft.com/office/drawing/2014/main" id="{27B270F5-9902-486C-93AC-46E094476094}"/>
                  </a:ext>
                </a:extLst>
              </p:cNvPr>
              <p:cNvSpPr>
                <a:spLocks noRot="1" noChangeAspect="1" noMove="1" noResize="1" noEditPoints="1" noAdjustHandles="1" noChangeArrowheads="1" noChangeShapeType="1" noTextEdit="1"/>
              </p:cNvSpPr>
              <p:nvPr/>
            </p:nvSpPr>
            <p:spPr>
              <a:xfrm>
                <a:off x="2706867" y="3030161"/>
                <a:ext cx="287130" cy="261610"/>
              </a:xfrm>
              <a:prstGeom prst="rect">
                <a:avLst/>
              </a:prstGeom>
              <a:blipFill>
                <a:blip r:embed="rId13"/>
                <a:stretch>
                  <a:fillRect/>
                </a:stretch>
              </a:blipFill>
            </p:spPr>
            <p:txBody>
              <a:bodyPr/>
              <a:lstStyle/>
              <a:p>
                <a:r>
                  <a:rPr lang="nb-NO">
                    <a:noFill/>
                  </a:rPr>
                  <a:t> </a:t>
                </a:r>
              </a:p>
            </p:txBody>
          </p:sp>
        </mc:Fallback>
      </mc:AlternateContent>
      <p:cxnSp>
        <p:nvCxnSpPr>
          <p:cNvPr id="13" name="Rett linje 12">
            <a:extLst>
              <a:ext uri="{FF2B5EF4-FFF2-40B4-BE49-F238E27FC236}">
                <a16:creationId xmlns:a16="http://schemas.microsoft.com/office/drawing/2014/main" id="{4092A024-5616-46AC-8A35-B11A87D0FDDB}"/>
              </a:ext>
            </a:extLst>
          </p:cNvPr>
          <p:cNvCxnSpPr>
            <a:cxnSpLocks/>
            <a:endCxn id="10" idx="6"/>
          </p:cNvCxnSpPr>
          <p:nvPr/>
        </p:nvCxnSpPr>
        <p:spPr>
          <a:xfrm>
            <a:off x="2681628" y="3241168"/>
            <a:ext cx="402022" cy="1150"/>
          </a:xfrm>
          <a:prstGeom prst="line">
            <a:avLst/>
          </a:prstGeom>
          <a:ln w="12700">
            <a:solidFill>
              <a:srgbClr val="00808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14" name="3D-modell 13" descr="Light Gray Ellipsoid">
                <a:extLst>
                  <a:ext uri="{FF2B5EF4-FFF2-40B4-BE49-F238E27FC236}">
                    <a16:creationId xmlns:a16="http://schemas.microsoft.com/office/drawing/2014/main" id="{5D3A77A0-7CB8-4C78-9A49-9913A4F9CCAF}"/>
                  </a:ext>
                </a:extLst>
              </p:cNvPr>
              <p:cNvGraphicFramePr>
                <a:graphicFrameLocks noChangeAspect="1"/>
              </p:cNvGraphicFramePr>
              <p:nvPr>
                <p:extLst>
                  <p:ext uri="{D42A27DB-BD31-4B8C-83A1-F6EECF244321}">
                    <p14:modId xmlns:p14="http://schemas.microsoft.com/office/powerpoint/2010/main" val="1180861337"/>
                  </p:ext>
                </p:extLst>
              </p:nvPr>
            </p:nvGraphicFramePr>
            <p:xfrm>
              <a:off x="2267749" y="4126572"/>
              <a:ext cx="903786" cy="922813"/>
            </p:xfrm>
            <a:graphic>
              <a:graphicData uri="http://schemas.microsoft.com/office/drawing/2017/model3d">
                <am3d:model3d r:embed="rId15">
                  <am3d:spPr>
                    <a:xfrm>
                      <a:off x="0" y="0"/>
                      <a:ext cx="903786" cy="922813"/>
                    </a:xfrm>
                    <a:prstGeom prst="rect">
                      <a:avLst/>
                    </a:prstGeom>
                  </am3d:spPr>
                  <am3d:camera>
                    <am3d:pos x="0" y="0" z="70713994"/>
                    <am3d:up dx="0" dy="36000000" dz="0"/>
                    <am3d:lookAt x="0" y="0" z="0"/>
                    <am3d:perspective fov="2700000"/>
                  </am3d:camera>
                  <am3d:trans>
                    <am3d:meterPerModelUnit n="6438416" d="1000000"/>
                    <am3d:preTrans dx="0" dy="-9181623" dz="0"/>
                    <am3d:scale>
                      <am3d:sx n="1000000" d="1000000"/>
                      <am3d:sy n="1000000" d="1000000"/>
                      <am3d:sz n="1000000" d="1000000"/>
                    </am3d:scale>
                    <am3d:rot ax="-5844260" ay="-199855" az="-1445389"/>
                    <am3d:postTrans dx="0" dy="0" dz="0"/>
                  </am3d:trans>
                  <am3d:raster rName="Office3DRenderer" rVer="16.0.8326">
                    <am3d:blip r:embed="rId16"/>
                  </am3d:raster>
                  <am3d:objViewport viewportSz="134140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modell 13" descr="Light Gray Ellipsoid">
                <a:extLst>
                  <a:ext uri="{FF2B5EF4-FFF2-40B4-BE49-F238E27FC236}">
                    <a16:creationId xmlns:a16="http://schemas.microsoft.com/office/drawing/2014/main" id="{5D3A77A0-7CB8-4C78-9A49-9913A4F9CCAF}"/>
                  </a:ext>
                </a:extLst>
              </p:cNvPr>
              <p:cNvPicPr>
                <a:picLocks noGrp="1" noRot="1" noChangeAspect="1" noMove="1" noResize="1" noEditPoints="1" noAdjustHandles="1" noChangeArrowheads="1" noChangeShapeType="1" noCrop="1"/>
              </p:cNvPicPr>
              <p:nvPr/>
            </p:nvPicPr>
            <p:blipFill>
              <a:blip r:embed="rId16"/>
              <a:stretch>
                <a:fillRect/>
              </a:stretch>
            </p:blipFill>
            <p:spPr>
              <a:xfrm>
                <a:off x="2267749" y="4126572"/>
                <a:ext cx="903786" cy="922813"/>
              </a:xfrm>
              <a:prstGeom prst="rect">
                <a:avLst/>
              </a:prstGeom>
            </p:spPr>
          </p:pic>
        </mc:Fallback>
      </mc:AlternateContent>
      <mc:AlternateContent xmlns:mc="http://schemas.openxmlformats.org/markup-compatibility/2006" xmlns:a14="http://schemas.microsoft.com/office/drawing/2010/main">
        <mc:Choice Requires="a14">
          <p:sp>
            <p:nvSpPr>
              <p:cNvPr id="15" name="Rektangel 14">
                <a:extLst>
                  <a:ext uri="{FF2B5EF4-FFF2-40B4-BE49-F238E27FC236}">
                    <a16:creationId xmlns:a16="http://schemas.microsoft.com/office/drawing/2014/main" id="{FFAD37AD-E238-44E7-8C06-F8E79BC8367F}"/>
                  </a:ext>
                </a:extLst>
              </p:cNvPr>
              <p:cNvSpPr/>
              <p:nvPr/>
            </p:nvSpPr>
            <p:spPr>
              <a:xfrm>
                <a:off x="2755903" y="4438902"/>
                <a:ext cx="28713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b-NO" sz="1100" b="0" i="1" smtClean="0">
                          <a:latin typeface="Cambria Math" panose="02040503050406030204" pitchFamily="18" charset="0"/>
                        </a:rPr>
                        <m:t>𝑟</m:t>
                      </m:r>
                    </m:oMath>
                  </m:oMathPara>
                </a14:m>
                <a:endParaRPr lang="nb-NO" sz="1100" dirty="0"/>
              </a:p>
            </p:txBody>
          </p:sp>
        </mc:Choice>
        <mc:Fallback xmlns="">
          <p:sp>
            <p:nvSpPr>
              <p:cNvPr id="15" name="Rektangel 14">
                <a:extLst>
                  <a:ext uri="{FF2B5EF4-FFF2-40B4-BE49-F238E27FC236}">
                    <a16:creationId xmlns:a16="http://schemas.microsoft.com/office/drawing/2014/main" id="{FFAD37AD-E238-44E7-8C06-F8E79BC8367F}"/>
                  </a:ext>
                </a:extLst>
              </p:cNvPr>
              <p:cNvSpPr>
                <a:spLocks noRot="1" noChangeAspect="1" noMove="1" noResize="1" noEditPoints="1" noAdjustHandles="1" noChangeArrowheads="1" noChangeShapeType="1" noTextEdit="1"/>
              </p:cNvSpPr>
              <p:nvPr/>
            </p:nvSpPr>
            <p:spPr>
              <a:xfrm>
                <a:off x="2755903" y="4438902"/>
                <a:ext cx="287130" cy="261610"/>
              </a:xfrm>
              <a:prstGeom prst="rect">
                <a:avLst/>
              </a:prstGeom>
              <a:blipFill>
                <a:blip r:embed="rId13"/>
                <a:stretch>
                  <a:fillRect/>
                </a:stretch>
              </a:blipFill>
            </p:spPr>
            <p:txBody>
              <a:bodyPr/>
              <a:lstStyle/>
              <a:p>
                <a:r>
                  <a:rPr lang="nb-NO">
                    <a:noFill/>
                  </a:rPr>
                  <a:t> </a:t>
                </a:r>
              </a:p>
            </p:txBody>
          </p:sp>
        </mc:Fallback>
      </mc:AlternateContent>
      <p:cxnSp>
        <p:nvCxnSpPr>
          <p:cNvPr id="16" name="Rett linje 15">
            <a:extLst>
              <a:ext uri="{FF2B5EF4-FFF2-40B4-BE49-F238E27FC236}">
                <a16:creationId xmlns:a16="http://schemas.microsoft.com/office/drawing/2014/main" id="{65B666F9-37F1-4EE0-B897-D791899D22B2}"/>
              </a:ext>
            </a:extLst>
          </p:cNvPr>
          <p:cNvCxnSpPr>
            <a:cxnSpLocks/>
          </p:cNvCxnSpPr>
          <p:nvPr/>
        </p:nvCxnSpPr>
        <p:spPr>
          <a:xfrm>
            <a:off x="2716940" y="4651489"/>
            <a:ext cx="41211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kstSylinder 16">
                <a:extLst>
                  <a:ext uri="{FF2B5EF4-FFF2-40B4-BE49-F238E27FC236}">
                    <a16:creationId xmlns:a16="http://schemas.microsoft.com/office/drawing/2014/main" id="{2D32904B-68AA-4B24-9B7C-BCBAC3578DFE}"/>
                  </a:ext>
                </a:extLst>
              </p:cNvPr>
              <p:cNvSpPr txBox="1"/>
              <p:nvPr/>
            </p:nvSpPr>
            <p:spPr>
              <a:xfrm>
                <a:off x="2360046" y="3815547"/>
                <a:ext cx="713786" cy="3386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nb-NO" sz="1100" b="0" i="1" smtClean="0">
                          <a:latin typeface="Cambria Math" panose="02040503050406030204" pitchFamily="18" charset="0"/>
                        </a:rPr>
                        <m:t>𝑉</m:t>
                      </m:r>
                      <m:r>
                        <a:rPr lang="nb-NO" sz="1100" b="0" i="1" smtClean="0">
                          <a:latin typeface="Cambria Math" panose="02040503050406030204" pitchFamily="18" charset="0"/>
                        </a:rPr>
                        <m:t>=</m:t>
                      </m:r>
                      <m:f>
                        <m:fPr>
                          <m:ctrlPr>
                            <a:rPr lang="nb-NO" sz="1100" b="0" i="1" smtClean="0">
                              <a:latin typeface="Cambria Math" panose="02040503050406030204" pitchFamily="18" charset="0"/>
                            </a:rPr>
                          </m:ctrlPr>
                        </m:fPr>
                        <m:num>
                          <m:r>
                            <a:rPr lang="nb-NO" sz="1100" b="0" i="1" smtClean="0">
                              <a:latin typeface="Cambria Math" panose="02040503050406030204" pitchFamily="18" charset="0"/>
                            </a:rPr>
                            <m:t>4</m:t>
                          </m:r>
                          <m:r>
                            <a:rPr lang="nb-NO" sz="1100" b="0" i="1" smtClean="0">
                              <a:latin typeface="Cambria Math" panose="02040503050406030204" pitchFamily="18" charset="0"/>
                              <a:ea typeface="Cambria Math" panose="02040503050406030204" pitchFamily="18" charset="0"/>
                            </a:rPr>
                            <m:t>𝜋</m:t>
                          </m:r>
                          <m:sSup>
                            <m:sSupPr>
                              <m:ctrlPr>
                                <a:rPr lang="nb-NO" sz="1100" b="0" i="1" smtClean="0">
                                  <a:latin typeface="Cambria Math" panose="02040503050406030204" pitchFamily="18" charset="0"/>
                                  <a:ea typeface="Cambria Math" panose="02040503050406030204" pitchFamily="18" charset="0"/>
                                </a:rPr>
                              </m:ctrlPr>
                            </m:sSupPr>
                            <m:e>
                              <m:r>
                                <a:rPr lang="nb-NO" sz="1100" b="0" i="1" smtClean="0">
                                  <a:latin typeface="Cambria Math" panose="02040503050406030204" pitchFamily="18" charset="0"/>
                                  <a:ea typeface="Cambria Math" panose="02040503050406030204" pitchFamily="18" charset="0"/>
                                </a:rPr>
                                <m:t>𝑟</m:t>
                              </m:r>
                            </m:e>
                            <m:sup>
                              <m:r>
                                <a:rPr lang="nb-NO" sz="1100" b="0" i="1" smtClean="0">
                                  <a:latin typeface="Cambria Math" panose="02040503050406030204" pitchFamily="18" charset="0"/>
                                  <a:ea typeface="Cambria Math" panose="02040503050406030204" pitchFamily="18" charset="0"/>
                                </a:rPr>
                                <m:t>3</m:t>
                              </m:r>
                            </m:sup>
                          </m:sSup>
                        </m:num>
                        <m:den>
                          <m:r>
                            <a:rPr lang="nb-NO" sz="1100" b="0" i="1" smtClean="0">
                              <a:latin typeface="Cambria Math" panose="02040503050406030204" pitchFamily="18" charset="0"/>
                            </a:rPr>
                            <m:t>3</m:t>
                          </m:r>
                        </m:den>
                      </m:f>
                    </m:oMath>
                  </m:oMathPara>
                </a14:m>
                <a:endParaRPr lang="nb-NO" sz="1100" dirty="0"/>
              </a:p>
            </p:txBody>
          </p:sp>
        </mc:Choice>
        <mc:Fallback xmlns="">
          <p:sp>
            <p:nvSpPr>
              <p:cNvPr id="17" name="TekstSylinder 16">
                <a:extLst>
                  <a:ext uri="{FF2B5EF4-FFF2-40B4-BE49-F238E27FC236}">
                    <a16:creationId xmlns:a16="http://schemas.microsoft.com/office/drawing/2014/main" id="{2D32904B-68AA-4B24-9B7C-BCBAC3578DFE}"/>
                  </a:ext>
                </a:extLst>
              </p:cNvPr>
              <p:cNvSpPr txBox="1">
                <a:spLocks noRot="1" noChangeAspect="1" noMove="1" noResize="1" noEditPoints="1" noAdjustHandles="1" noChangeArrowheads="1" noChangeShapeType="1" noTextEdit="1"/>
              </p:cNvSpPr>
              <p:nvPr/>
            </p:nvSpPr>
            <p:spPr>
              <a:xfrm>
                <a:off x="2360046" y="3815547"/>
                <a:ext cx="713786" cy="338619"/>
              </a:xfrm>
              <a:prstGeom prst="rect">
                <a:avLst/>
              </a:prstGeom>
              <a:blipFill>
                <a:blip r:embed="rId8"/>
                <a:stretch>
                  <a:fillRect b="-14545"/>
                </a:stretch>
              </a:blipFill>
            </p:spPr>
            <p:txBody>
              <a:bodyPr/>
              <a:lstStyle/>
              <a:p>
                <a:r>
                  <a:rPr lang="nb-NO">
                    <a:noFill/>
                  </a:rPr>
                  <a:t> </a:t>
                </a:r>
              </a:p>
            </p:txBody>
          </p:sp>
        </mc:Fallback>
      </mc:AlternateContent>
      <mc:AlternateContent xmlns:mc="http://schemas.openxmlformats.org/markup-compatibility/2006">
        <mc:Choice xmlns:am3d="http://schemas.microsoft.com/office/drawing/2017/model3d" Requires="am3d">
          <p:graphicFrame>
            <p:nvGraphicFramePr>
              <p:cNvPr id="18" name="3D-modell 17" descr="Light Gray Ellipsoid">
                <a:extLst>
                  <a:ext uri="{FF2B5EF4-FFF2-40B4-BE49-F238E27FC236}">
                    <a16:creationId xmlns:a16="http://schemas.microsoft.com/office/drawing/2014/main" id="{EB46A5B4-7279-448F-86F1-E5BBF905C087}"/>
                  </a:ext>
                </a:extLst>
              </p:cNvPr>
              <p:cNvGraphicFramePr>
                <a:graphicFrameLocks noChangeAspect="1"/>
              </p:cNvGraphicFramePr>
              <p:nvPr>
                <p:extLst>
                  <p:ext uri="{D42A27DB-BD31-4B8C-83A1-F6EECF244321}">
                    <p14:modId xmlns:p14="http://schemas.microsoft.com/office/powerpoint/2010/main" val="1729388701"/>
                  </p:ext>
                </p:extLst>
              </p:nvPr>
            </p:nvGraphicFramePr>
            <p:xfrm>
              <a:off x="881629" y="4126572"/>
              <a:ext cx="903786" cy="922813"/>
            </p:xfrm>
            <a:graphic>
              <a:graphicData uri="http://schemas.microsoft.com/office/drawing/2017/model3d">
                <am3d:model3d r:embed="rId15">
                  <am3d:spPr>
                    <a:xfrm>
                      <a:off x="0" y="0"/>
                      <a:ext cx="903786" cy="922813"/>
                    </a:xfrm>
                    <a:prstGeom prst="rect">
                      <a:avLst/>
                    </a:prstGeom>
                  </am3d:spPr>
                  <am3d:camera>
                    <am3d:pos x="0" y="0" z="70713994"/>
                    <am3d:up dx="0" dy="36000000" dz="0"/>
                    <am3d:lookAt x="0" y="0" z="0"/>
                    <am3d:perspective fov="2700000"/>
                  </am3d:camera>
                  <am3d:trans>
                    <am3d:meterPerModelUnit n="6438416" d="1000000"/>
                    <am3d:preTrans dx="0" dy="-9181623" dz="0"/>
                    <am3d:scale>
                      <am3d:sx n="1000000" d="1000000"/>
                      <am3d:sy n="1000000" d="1000000"/>
                      <am3d:sz n="1000000" d="1000000"/>
                    </am3d:scale>
                    <am3d:rot ax="-5844260" ay="-199855" az="-1445389"/>
                    <am3d:postTrans dx="0" dy="0" dz="0"/>
                  </am3d:trans>
                  <am3d:raster rName="Office3DRenderer" rVer="16.0.8326">
                    <am3d:blip r:embed="rId16"/>
                  </am3d:raster>
                  <am3d:objViewport viewportSz="134140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8" name="3D-modell 17" descr="Light Gray Ellipsoid">
                <a:extLst>
                  <a:ext uri="{FF2B5EF4-FFF2-40B4-BE49-F238E27FC236}">
                    <a16:creationId xmlns:a16="http://schemas.microsoft.com/office/drawing/2014/main" id="{EB46A5B4-7279-448F-86F1-E5BBF905C087}"/>
                  </a:ext>
                </a:extLst>
              </p:cNvPr>
              <p:cNvPicPr>
                <a:picLocks noGrp="1" noRot="1" noChangeAspect="1" noMove="1" noResize="1" noEditPoints="1" noAdjustHandles="1" noChangeArrowheads="1" noChangeShapeType="1" noCrop="1"/>
              </p:cNvPicPr>
              <p:nvPr/>
            </p:nvPicPr>
            <p:blipFill>
              <a:blip r:embed="rId16"/>
              <a:stretch>
                <a:fillRect/>
              </a:stretch>
            </p:blipFill>
            <p:spPr>
              <a:xfrm>
                <a:off x="881629" y="4126572"/>
                <a:ext cx="903786" cy="922813"/>
              </a:xfrm>
              <a:prstGeom prst="rect">
                <a:avLst/>
              </a:prstGeom>
            </p:spPr>
          </p:pic>
        </mc:Fallback>
      </mc:AlternateContent>
      <mc:AlternateContent xmlns:mc="http://schemas.openxmlformats.org/markup-compatibility/2006" xmlns:a14="http://schemas.microsoft.com/office/drawing/2010/main">
        <mc:Choice Requires="a14">
          <p:sp>
            <p:nvSpPr>
              <p:cNvPr id="19" name="Rektangel 18">
                <a:extLst>
                  <a:ext uri="{FF2B5EF4-FFF2-40B4-BE49-F238E27FC236}">
                    <a16:creationId xmlns:a16="http://schemas.microsoft.com/office/drawing/2014/main" id="{74CC46A9-1833-4674-9A32-179EFDC27FDC}"/>
                  </a:ext>
                </a:extLst>
              </p:cNvPr>
              <p:cNvSpPr/>
              <p:nvPr/>
            </p:nvSpPr>
            <p:spPr>
              <a:xfrm>
                <a:off x="1369783" y="4438902"/>
                <a:ext cx="28713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b-NO" sz="1100" b="0" i="1" smtClean="0">
                          <a:latin typeface="Cambria Math" panose="02040503050406030204" pitchFamily="18" charset="0"/>
                        </a:rPr>
                        <m:t>𝑟</m:t>
                      </m:r>
                    </m:oMath>
                  </m:oMathPara>
                </a14:m>
                <a:endParaRPr lang="nb-NO" sz="1100" dirty="0"/>
              </a:p>
            </p:txBody>
          </p:sp>
        </mc:Choice>
        <mc:Fallback xmlns="">
          <p:sp>
            <p:nvSpPr>
              <p:cNvPr id="19" name="Rektangel 18">
                <a:extLst>
                  <a:ext uri="{FF2B5EF4-FFF2-40B4-BE49-F238E27FC236}">
                    <a16:creationId xmlns:a16="http://schemas.microsoft.com/office/drawing/2014/main" id="{74CC46A9-1833-4674-9A32-179EFDC27FDC}"/>
                  </a:ext>
                </a:extLst>
              </p:cNvPr>
              <p:cNvSpPr>
                <a:spLocks noRot="1" noChangeAspect="1" noMove="1" noResize="1" noEditPoints="1" noAdjustHandles="1" noChangeArrowheads="1" noChangeShapeType="1" noTextEdit="1"/>
              </p:cNvSpPr>
              <p:nvPr/>
            </p:nvSpPr>
            <p:spPr>
              <a:xfrm>
                <a:off x="1369783" y="4438902"/>
                <a:ext cx="287130" cy="261610"/>
              </a:xfrm>
              <a:prstGeom prst="rect">
                <a:avLst/>
              </a:prstGeom>
              <a:blipFill>
                <a:blip r:embed="rId13"/>
                <a:stretch>
                  <a:fillRect/>
                </a:stretch>
              </a:blipFill>
            </p:spPr>
            <p:txBody>
              <a:bodyPr/>
              <a:lstStyle/>
              <a:p>
                <a:r>
                  <a:rPr lang="nb-NO">
                    <a:noFill/>
                  </a:rPr>
                  <a:t> </a:t>
                </a:r>
              </a:p>
            </p:txBody>
          </p:sp>
        </mc:Fallback>
      </mc:AlternateContent>
      <p:cxnSp>
        <p:nvCxnSpPr>
          <p:cNvPr id="20" name="Rett linje 19">
            <a:extLst>
              <a:ext uri="{FF2B5EF4-FFF2-40B4-BE49-F238E27FC236}">
                <a16:creationId xmlns:a16="http://schemas.microsoft.com/office/drawing/2014/main" id="{682493BC-8F6E-4B6D-83F2-FF6E2BF125DE}"/>
              </a:ext>
            </a:extLst>
          </p:cNvPr>
          <p:cNvCxnSpPr>
            <a:cxnSpLocks/>
          </p:cNvCxnSpPr>
          <p:nvPr/>
        </p:nvCxnSpPr>
        <p:spPr>
          <a:xfrm>
            <a:off x="1330820" y="4651489"/>
            <a:ext cx="41211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kstSylinder 20">
                <a:extLst>
                  <a:ext uri="{FF2B5EF4-FFF2-40B4-BE49-F238E27FC236}">
                    <a16:creationId xmlns:a16="http://schemas.microsoft.com/office/drawing/2014/main" id="{727F56F4-AB6E-46C4-872E-B0AE43A8C4DA}"/>
                  </a:ext>
                </a:extLst>
              </p:cNvPr>
              <p:cNvSpPr txBox="1"/>
              <p:nvPr/>
            </p:nvSpPr>
            <p:spPr>
              <a:xfrm>
                <a:off x="1012890" y="3996934"/>
                <a:ext cx="713786" cy="1692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nb-NO" sz="1100" b="0" i="1" smtClean="0">
                          <a:latin typeface="Cambria Math" panose="02040503050406030204" pitchFamily="18" charset="0"/>
                        </a:rPr>
                        <m:t>𝐴</m:t>
                      </m:r>
                      <m:r>
                        <a:rPr lang="nb-NO" sz="1100" b="0" i="1" smtClean="0">
                          <a:latin typeface="Cambria Math" panose="02040503050406030204" pitchFamily="18" charset="0"/>
                        </a:rPr>
                        <m:t>=4</m:t>
                      </m:r>
                      <m:r>
                        <a:rPr lang="nb-NO" sz="1100" b="0" i="1" smtClean="0">
                          <a:latin typeface="Cambria Math" panose="02040503050406030204" pitchFamily="18" charset="0"/>
                          <a:ea typeface="Cambria Math" panose="02040503050406030204" pitchFamily="18" charset="0"/>
                        </a:rPr>
                        <m:t>𝜋</m:t>
                      </m:r>
                      <m:sSup>
                        <m:sSupPr>
                          <m:ctrlPr>
                            <a:rPr lang="nb-NO" sz="1100" b="0" i="1" smtClean="0">
                              <a:latin typeface="Cambria Math" panose="02040503050406030204" pitchFamily="18" charset="0"/>
                              <a:ea typeface="Cambria Math" panose="02040503050406030204" pitchFamily="18" charset="0"/>
                            </a:rPr>
                          </m:ctrlPr>
                        </m:sSupPr>
                        <m:e>
                          <m:r>
                            <a:rPr lang="nb-NO" sz="1100" b="0" i="1" smtClean="0">
                              <a:latin typeface="Cambria Math" panose="02040503050406030204" pitchFamily="18" charset="0"/>
                              <a:ea typeface="Cambria Math" panose="02040503050406030204" pitchFamily="18" charset="0"/>
                            </a:rPr>
                            <m:t>𝑟</m:t>
                          </m:r>
                        </m:e>
                        <m:sup>
                          <m:r>
                            <a:rPr lang="nb-NO" sz="1100" b="0" i="1" smtClean="0">
                              <a:latin typeface="Cambria Math" panose="02040503050406030204" pitchFamily="18" charset="0"/>
                              <a:ea typeface="Cambria Math" panose="02040503050406030204" pitchFamily="18" charset="0"/>
                            </a:rPr>
                            <m:t>2</m:t>
                          </m:r>
                        </m:sup>
                      </m:sSup>
                    </m:oMath>
                  </m:oMathPara>
                </a14:m>
                <a:endParaRPr lang="nb-NO" sz="1100" dirty="0"/>
              </a:p>
            </p:txBody>
          </p:sp>
        </mc:Choice>
        <mc:Fallback xmlns="">
          <p:sp>
            <p:nvSpPr>
              <p:cNvPr id="21" name="TekstSylinder 20">
                <a:extLst>
                  <a:ext uri="{FF2B5EF4-FFF2-40B4-BE49-F238E27FC236}">
                    <a16:creationId xmlns:a16="http://schemas.microsoft.com/office/drawing/2014/main" id="{727F56F4-AB6E-46C4-872E-B0AE43A8C4DA}"/>
                  </a:ext>
                </a:extLst>
              </p:cNvPr>
              <p:cNvSpPr txBox="1">
                <a:spLocks noRot="1" noChangeAspect="1" noMove="1" noResize="1" noEditPoints="1" noAdjustHandles="1" noChangeArrowheads="1" noChangeShapeType="1" noTextEdit="1"/>
              </p:cNvSpPr>
              <p:nvPr/>
            </p:nvSpPr>
            <p:spPr>
              <a:xfrm>
                <a:off x="1012890" y="3996934"/>
                <a:ext cx="713786" cy="169277"/>
              </a:xfrm>
              <a:prstGeom prst="rect">
                <a:avLst/>
              </a:prstGeom>
              <a:blipFill>
                <a:blip r:embed="rId17"/>
                <a:stretch>
                  <a:fillRect t="-3704" b="-11111"/>
                </a:stretch>
              </a:blipFill>
            </p:spPr>
            <p:txBody>
              <a:bodyPr/>
              <a:lstStyle/>
              <a:p>
                <a:r>
                  <a:rPr lang="nb-NO">
                    <a:noFill/>
                  </a:rPr>
                  <a:t> </a:t>
                </a:r>
              </a:p>
            </p:txBody>
          </p:sp>
        </mc:Fallback>
      </mc:AlternateContent>
      <p:sp>
        <p:nvSpPr>
          <p:cNvPr id="22" name="Ellipse 21">
            <a:extLst>
              <a:ext uri="{FF2B5EF4-FFF2-40B4-BE49-F238E27FC236}">
                <a16:creationId xmlns:a16="http://schemas.microsoft.com/office/drawing/2014/main" id="{1B863CC8-B5B1-45F3-B5C4-10BBFA690EE4}"/>
              </a:ext>
            </a:extLst>
          </p:cNvPr>
          <p:cNvSpPr/>
          <p:nvPr/>
        </p:nvSpPr>
        <p:spPr>
          <a:xfrm>
            <a:off x="935142" y="2867501"/>
            <a:ext cx="804041" cy="760372"/>
          </a:xfrm>
          <a:prstGeom prst="ellipse">
            <a:avLst/>
          </a:prstGeom>
          <a:gradFill>
            <a:gsLst>
              <a:gs pos="0">
                <a:srgbClr val="00B050"/>
              </a:gs>
              <a:gs pos="100000">
                <a:srgbClr val="C1E0AE"/>
              </a:gs>
              <a:gs pos="100000">
                <a:schemeClr val="accent1">
                  <a:lumMod val="45000"/>
                  <a:lumOff val="55000"/>
                </a:schemeClr>
              </a:gs>
              <a:gs pos="100000">
                <a:schemeClr val="accent1">
                  <a:lumMod val="30000"/>
                  <a:lumOff val="70000"/>
                </a:schemeClr>
              </a:gs>
            </a:gsLst>
            <a:lin ang="5400000" scaled="1"/>
          </a:gra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mc:AlternateContent xmlns:mc="http://schemas.openxmlformats.org/markup-compatibility/2006" xmlns:a14="http://schemas.microsoft.com/office/drawing/2010/main">
        <mc:Choice Requires="a14">
          <p:sp>
            <p:nvSpPr>
              <p:cNvPr id="23" name="Rektangel 22">
                <a:extLst>
                  <a:ext uri="{FF2B5EF4-FFF2-40B4-BE49-F238E27FC236}">
                    <a16:creationId xmlns:a16="http://schemas.microsoft.com/office/drawing/2014/main" id="{9687B94E-05D8-4DDB-83B1-50B6FD9C7818}"/>
                  </a:ext>
                </a:extLst>
              </p:cNvPr>
              <p:cNvSpPr/>
              <p:nvPr/>
            </p:nvSpPr>
            <p:spPr>
              <a:xfrm>
                <a:off x="970746" y="2608041"/>
                <a:ext cx="732829"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b-NO" sz="1100" b="0" i="1" smtClean="0">
                          <a:latin typeface="Cambria Math" panose="02040503050406030204" pitchFamily="18" charset="0"/>
                        </a:rPr>
                        <m:t>𝑂</m:t>
                      </m:r>
                      <m:r>
                        <a:rPr lang="nb-NO" sz="1100" i="1" smtClean="0">
                          <a:latin typeface="Cambria Math" panose="02040503050406030204" pitchFamily="18" charset="0"/>
                        </a:rPr>
                        <m:t>=</m:t>
                      </m:r>
                      <m:r>
                        <a:rPr lang="nb-NO" sz="1100" b="0" i="1" smtClean="0">
                          <a:latin typeface="Cambria Math" panose="02040503050406030204" pitchFamily="18" charset="0"/>
                        </a:rPr>
                        <m:t>2</m:t>
                      </m:r>
                      <m:r>
                        <a:rPr lang="nb-NO" sz="1100" i="1">
                          <a:latin typeface="Cambria Math" panose="02040503050406030204" pitchFamily="18" charset="0"/>
                          <a:ea typeface="Cambria Math" panose="02040503050406030204" pitchFamily="18" charset="0"/>
                        </a:rPr>
                        <m:t>𝜋</m:t>
                      </m:r>
                      <m:r>
                        <a:rPr lang="nb-NO" sz="1100" i="1">
                          <a:latin typeface="Cambria Math" panose="02040503050406030204" pitchFamily="18" charset="0"/>
                          <a:ea typeface="Cambria Math" panose="02040503050406030204" pitchFamily="18" charset="0"/>
                        </a:rPr>
                        <m:t>𝑟</m:t>
                      </m:r>
                    </m:oMath>
                  </m:oMathPara>
                </a14:m>
                <a:endParaRPr lang="nb-NO" sz="1100" dirty="0"/>
              </a:p>
            </p:txBody>
          </p:sp>
        </mc:Choice>
        <mc:Fallback xmlns="">
          <p:sp>
            <p:nvSpPr>
              <p:cNvPr id="23" name="Rektangel 22">
                <a:extLst>
                  <a:ext uri="{FF2B5EF4-FFF2-40B4-BE49-F238E27FC236}">
                    <a16:creationId xmlns:a16="http://schemas.microsoft.com/office/drawing/2014/main" id="{9687B94E-05D8-4DDB-83B1-50B6FD9C7818}"/>
                  </a:ext>
                </a:extLst>
              </p:cNvPr>
              <p:cNvSpPr>
                <a:spLocks noRot="1" noChangeAspect="1" noMove="1" noResize="1" noEditPoints="1" noAdjustHandles="1" noChangeArrowheads="1" noChangeShapeType="1" noTextEdit="1"/>
              </p:cNvSpPr>
              <p:nvPr/>
            </p:nvSpPr>
            <p:spPr>
              <a:xfrm>
                <a:off x="970746" y="2608041"/>
                <a:ext cx="732829" cy="261610"/>
              </a:xfrm>
              <a:prstGeom prst="rect">
                <a:avLst/>
              </a:prstGeom>
              <a:blipFill>
                <a:blip r:embed="rId18"/>
                <a:stretch>
                  <a:fillRect/>
                </a:stretch>
              </a:blipFill>
            </p:spPr>
            <p:txBody>
              <a:bodyPr/>
              <a:lstStyle/>
              <a:p>
                <a:r>
                  <a:rPr lang="nb-NO">
                    <a:noFill/>
                  </a:rPr>
                  <a:t> </a:t>
                </a:r>
              </a:p>
            </p:txBody>
          </p:sp>
        </mc:Fallback>
      </mc:AlternateContent>
      <mc:AlternateContent xmlns:mc="http://schemas.openxmlformats.org/markup-compatibility/2006" xmlns:a14="http://schemas.microsoft.com/office/drawing/2010/main">
        <mc:Choice Requires="a14">
          <p:sp>
            <p:nvSpPr>
              <p:cNvPr id="24" name="Rektangel 23">
                <a:extLst>
                  <a:ext uri="{FF2B5EF4-FFF2-40B4-BE49-F238E27FC236}">
                    <a16:creationId xmlns:a16="http://schemas.microsoft.com/office/drawing/2014/main" id="{2182A5B7-EB75-4BED-96E0-D1A541689976}"/>
                  </a:ext>
                </a:extLst>
              </p:cNvPr>
              <p:cNvSpPr/>
              <p:nvPr/>
            </p:nvSpPr>
            <p:spPr>
              <a:xfrm>
                <a:off x="1362400" y="3035530"/>
                <a:ext cx="287130"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b-NO" sz="1100" b="0" i="1" smtClean="0">
                          <a:latin typeface="Cambria Math" panose="02040503050406030204" pitchFamily="18" charset="0"/>
                        </a:rPr>
                        <m:t>𝑟</m:t>
                      </m:r>
                    </m:oMath>
                  </m:oMathPara>
                </a14:m>
                <a:endParaRPr lang="nb-NO" sz="1100" dirty="0"/>
              </a:p>
            </p:txBody>
          </p:sp>
        </mc:Choice>
        <mc:Fallback xmlns="">
          <p:sp>
            <p:nvSpPr>
              <p:cNvPr id="24" name="Rektangel 23">
                <a:extLst>
                  <a:ext uri="{FF2B5EF4-FFF2-40B4-BE49-F238E27FC236}">
                    <a16:creationId xmlns:a16="http://schemas.microsoft.com/office/drawing/2014/main" id="{2182A5B7-EB75-4BED-96E0-D1A541689976}"/>
                  </a:ext>
                </a:extLst>
              </p:cNvPr>
              <p:cNvSpPr>
                <a:spLocks noRot="1" noChangeAspect="1" noMove="1" noResize="1" noEditPoints="1" noAdjustHandles="1" noChangeArrowheads="1" noChangeShapeType="1" noTextEdit="1"/>
              </p:cNvSpPr>
              <p:nvPr/>
            </p:nvSpPr>
            <p:spPr>
              <a:xfrm>
                <a:off x="1362400" y="3035530"/>
                <a:ext cx="287130" cy="261610"/>
              </a:xfrm>
              <a:prstGeom prst="rect">
                <a:avLst/>
              </a:prstGeom>
              <a:blipFill>
                <a:blip r:embed="rId19"/>
                <a:stretch>
                  <a:fillRect/>
                </a:stretch>
              </a:blipFill>
            </p:spPr>
            <p:txBody>
              <a:bodyPr/>
              <a:lstStyle/>
              <a:p>
                <a:r>
                  <a:rPr lang="nb-NO">
                    <a:noFill/>
                  </a:rPr>
                  <a:t> </a:t>
                </a:r>
              </a:p>
            </p:txBody>
          </p:sp>
        </mc:Fallback>
      </mc:AlternateContent>
      <p:cxnSp>
        <p:nvCxnSpPr>
          <p:cNvPr id="25" name="Rett linje 24">
            <a:extLst>
              <a:ext uri="{FF2B5EF4-FFF2-40B4-BE49-F238E27FC236}">
                <a16:creationId xmlns:a16="http://schemas.microsoft.com/office/drawing/2014/main" id="{C99FEC25-1E6F-41AE-A776-A18DBBC034ED}"/>
              </a:ext>
            </a:extLst>
          </p:cNvPr>
          <p:cNvCxnSpPr>
            <a:cxnSpLocks/>
            <a:endCxn id="22" idx="6"/>
          </p:cNvCxnSpPr>
          <p:nvPr/>
        </p:nvCxnSpPr>
        <p:spPr>
          <a:xfrm>
            <a:off x="1337161" y="3246537"/>
            <a:ext cx="402022" cy="1150"/>
          </a:xfrm>
          <a:prstGeom prst="line">
            <a:avLst/>
          </a:prstGeom>
          <a:ln w="12700">
            <a:solidFill>
              <a:srgbClr val="008080"/>
            </a:solidFill>
          </a:ln>
        </p:spPr>
        <p:style>
          <a:lnRef idx="1">
            <a:schemeClr val="accent1"/>
          </a:lnRef>
          <a:fillRef idx="0">
            <a:schemeClr val="accent1"/>
          </a:fillRef>
          <a:effectRef idx="0">
            <a:schemeClr val="accent1"/>
          </a:effectRef>
          <a:fontRef idx="minor">
            <a:schemeClr val="tx1"/>
          </a:fontRef>
        </p:style>
      </p:cxnSp>
      <p:sp>
        <p:nvSpPr>
          <p:cNvPr id="27" name="TekstSylinder 26">
            <a:extLst>
              <a:ext uri="{FF2B5EF4-FFF2-40B4-BE49-F238E27FC236}">
                <a16:creationId xmlns:a16="http://schemas.microsoft.com/office/drawing/2014/main" id="{D2A090EC-60D1-4DB7-9E0E-A2CEAE06219D}"/>
              </a:ext>
            </a:extLst>
          </p:cNvPr>
          <p:cNvSpPr txBox="1"/>
          <p:nvPr/>
        </p:nvSpPr>
        <p:spPr>
          <a:xfrm>
            <a:off x="464778" y="1463216"/>
            <a:ext cx="3230922" cy="938719"/>
          </a:xfrm>
          <a:prstGeom prst="rect">
            <a:avLst/>
          </a:prstGeom>
          <a:noFill/>
        </p:spPr>
        <p:txBody>
          <a:bodyPr wrap="square" rtlCol="0">
            <a:spAutoFit/>
          </a:bodyPr>
          <a:lstStyle/>
          <a:p>
            <a:r>
              <a:rPr lang="nb-NO" sz="1100" dirty="0"/>
              <a:t>Under vises figurer av to sirkler med samme radius, og to kuler med samme radius. En sirkel er to-dimensjonal, mens en kule er tre-dimensjonal. Det betyr at vi kan ikke regne ut volumet for en sirkel, for den er helt flat, den har ingen høyde.</a:t>
            </a:r>
          </a:p>
        </p:txBody>
      </p:sp>
      <p:sp>
        <p:nvSpPr>
          <p:cNvPr id="8" name="TekstSylinder 7">
            <a:extLst>
              <a:ext uri="{FF2B5EF4-FFF2-40B4-BE49-F238E27FC236}">
                <a16:creationId xmlns:a16="http://schemas.microsoft.com/office/drawing/2014/main" id="{4397C318-1974-449B-8DCD-A6AFD92ADADD}"/>
              </a:ext>
            </a:extLst>
          </p:cNvPr>
          <p:cNvSpPr txBox="1"/>
          <p:nvPr/>
        </p:nvSpPr>
        <p:spPr>
          <a:xfrm>
            <a:off x="464778" y="6942620"/>
            <a:ext cx="5755974" cy="2539157"/>
          </a:xfrm>
          <a:prstGeom prst="rect">
            <a:avLst/>
          </a:prstGeom>
          <a:noFill/>
          <a:ln>
            <a:solidFill>
              <a:schemeClr val="tx1"/>
            </a:solidFill>
          </a:ln>
        </p:spPr>
        <p:txBody>
          <a:bodyPr wrap="square" rtlCol="0">
            <a:spAutoFit/>
          </a:bodyPr>
          <a:lstStyle/>
          <a:p>
            <a:r>
              <a:rPr lang="nb-NO" sz="1100" b="1" dirty="0"/>
              <a:t>Diskuter</a:t>
            </a:r>
          </a:p>
          <a:p>
            <a:endParaRPr lang="nb-NO" sz="400" b="1" dirty="0"/>
          </a:p>
          <a:p>
            <a:pPr marL="228600" indent="-228600">
              <a:buFont typeface="+mj-lt"/>
              <a:buAutoNum type="arabicPeriod"/>
            </a:pPr>
            <a:r>
              <a:rPr lang="nb-NO" sz="1100" dirty="0"/>
              <a:t>Hva er mest miljøvennlig av et bomullsnett og et plastbasert handlenett, eller en plastpose?</a:t>
            </a:r>
          </a:p>
          <a:p>
            <a:pPr marL="228600" indent="-228600">
              <a:buFont typeface="+mj-lt"/>
              <a:buAutoNum type="arabicPeriod"/>
            </a:pPr>
            <a:endParaRPr lang="nb-NO" sz="400" dirty="0"/>
          </a:p>
          <a:p>
            <a:pPr marL="228600" indent="-228600">
              <a:buFont typeface="+mj-lt"/>
              <a:buAutoNum type="arabicPeriod"/>
            </a:pPr>
            <a:r>
              <a:rPr lang="nb-NO" sz="1100" dirty="0"/>
              <a:t>Hva menes med mest miljøvennlig? Se på noen av forslagene i lista og argumenter for hvilke perspektiver du mener er viktigst. Tenk gjerne ut flere perspektiver.</a:t>
            </a:r>
          </a:p>
          <a:p>
            <a:pPr marL="228600" indent="-228600">
              <a:buFont typeface="+mj-lt"/>
              <a:buAutoNum type="arabicPeriod"/>
            </a:pPr>
            <a:endParaRPr lang="nb-NO" sz="400" dirty="0"/>
          </a:p>
          <a:p>
            <a:pPr marL="685800" lvl="1" indent="-228600">
              <a:buFont typeface="Arial" panose="020B0604020202020204" pitchFamily="34" charset="0"/>
              <a:buChar char="•"/>
            </a:pPr>
            <a:r>
              <a:rPr lang="nb-NO" sz="1100" dirty="0"/>
              <a:t>CO</a:t>
            </a:r>
            <a:r>
              <a:rPr lang="nb-NO" sz="1100" baseline="-25000" dirty="0"/>
              <a:t>2</a:t>
            </a:r>
            <a:r>
              <a:rPr lang="nb-NO" sz="1100" dirty="0"/>
              <a:t>-utslipp</a:t>
            </a:r>
          </a:p>
          <a:p>
            <a:pPr marL="685800" lvl="1" indent="-228600">
              <a:buFont typeface="Arial" panose="020B0604020202020204" pitchFamily="34" charset="0"/>
              <a:buChar char="•"/>
            </a:pPr>
            <a:r>
              <a:rPr lang="nb-NO" sz="1100" dirty="0"/>
              <a:t>Dyrkingen/produksjonen påvirker dyre- og plantearter </a:t>
            </a:r>
          </a:p>
          <a:p>
            <a:pPr marL="685800" lvl="1" indent="-228600">
              <a:buFont typeface="Arial" panose="020B0604020202020204" pitchFamily="34" charset="0"/>
              <a:buChar char="•"/>
            </a:pPr>
            <a:r>
              <a:rPr lang="nb-NO" sz="1100" dirty="0"/>
              <a:t>Utslipp i naturen (forurensning)</a:t>
            </a:r>
          </a:p>
          <a:p>
            <a:pPr marL="685800" lvl="1" indent="-228600">
              <a:buFont typeface="Arial" panose="020B0604020202020204" pitchFamily="34" charset="0"/>
              <a:buChar char="•"/>
            </a:pPr>
            <a:r>
              <a:rPr lang="nb-NO" sz="1100" dirty="0"/>
              <a:t>Plast i havet</a:t>
            </a:r>
          </a:p>
          <a:p>
            <a:pPr marL="685800" lvl="1" indent="-228600">
              <a:buFont typeface="Arial" panose="020B0604020202020204" pitchFamily="34" charset="0"/>
              <a:buChar char="•"/>
            </a:pPr>
            <a:r>
              <a:rPr lang="nb-NO" sz="1100" dirty="0"/>
              <a:t>Bruk av dyrkingsareal (fortrenger dyrking av mat)</a:t>
            </a:r>
          </a:p>
          <a:p>
            <a:pPr marL="685800" lvl="1" indent="-228600">
              <a:buFont typeface="Arial" panose="020B0604020202020204" pitchFamily="34" charset="0"/>
              <a:buChar char="•"/>
            </a:pPr>
            <a:r>
              <a:rPr lang="nb-NO" sz="1100" dirty="0"/>
              <a:t>Vannforbruk</a:t>
            </a:r>
          </a:p>
          <a:p>
            <a:pPr marL="685800" lvl="1" indent="-228600">
              <a:buFont typeface="Arial" panose="020B0604020202020204" pitchFamily="34" charset="0"/>
              <a:buChar char="•"/>
            </a:pPr>
            <a:r>
              <a:rPr lang="nb-NO" sz="1100" dirty="0"/>
              <a:t>Mulighet for gjenbruk</a:t>
            </a:r>
          </a:p>
          <a:p>
            <a:pPr marL="228600" indent="-228600">
              <a:buFont typeface="+mj-lt"/>
              <a:buAutoNum type="arabicPeriod"/>
            </a:pPr>
            <a:endParaRPr lang="nb-NO" sz="400" dirty="0"/>
          </a:p>
          <a:p>
            <a:pPr marL="228600" indent="-228600">
              <a:buFont typeface="+mj-lt"/>
              <a:buAutoNum type="arabicPeriod"/>
            </a:pPr>
            <a:r>
              <a:rPr lang="nb-NO" sz="1100" dirty="0"/>
              <a:t>Påvirker valg av perspektivene i spørsmål 2 svaret på spørsmål 1? Hva bør være med i vurderingen? Finnes det noe fasitsvar?</a:t>
            </a:r>
          </a:p>
        </p:txBody>
      </p:sp>
      <p:sp>
        <p:nvSpPr>
          <p:cNvPr id="2" name="Plassholder for lysbildenummer 1">
            <a:extLst>
              <a:ext uri="{FF2B5EF4-FFF2-40B4-BE49-F238E27FC236}">
                <a16:creationId xmlns:a16="http://schemas.microsoft.com/office/drawing/2014/main" id="{F4071779-57AB-4FAF-AC7B-D246F62304E8}"/>
              </a:ext>
            </a:extLst>
          </p:cNvPr>
          <p:cNvSpPr>
            <a:spLocks noGrp="1"/>
          </p:cNvSpPr>
          <p:nvPr>
            <p:ph type="sldNum" sz="quarter" idx="12"/>
          </p:nvPr>
        </p:nvSpPr>
        <p:spPr>
          <a:xfrm>
            <a:off x="5033963" y="9200447"/>
            <a:ext cx="1543050" cy="527403"/>
          </a:xfrm>
        </p:spPr>
        <p:txBody>
          <a:bodyPr/>
          <a:lstStyle/>
          <a:p>
            <a:fld id="{8BCDA449-1FD9-4B7A-9E85-B244E6DC9C56}" type="slidenum">
              <a:rPr lang="nb-NO" smtClean="0"/>
              <a:t>1</a:t>
            </a:fld>
            <a:endParaRPr lang="nb-NO" dirty="0"/>
          </a:p>
        </p:txBody>
      </p:sp>
      <p:sp>
        <p:nvSpPr>
          <p:cNvPr id="28" name="TekstSylinder 27">
            <a:extLst>
              <a:ext uri="{FF2B5EF4-FFF2-40B4-BE49-F238E27FC236}">
                <a16:creationId xmlns:a16="http://schemas.microsoft.com/office/drawing/2014/main" id="{C0B17E96-99C4-4668-B46F-B7DDDB44C55F}"/>
              </a:ext>
            </a:extLst>
          </p:cNvPr>
          <p:cNvSpPr txBox="1"/>
          <p:nvPr/>
        </p:nvSpPr>
        <p:spPr>
          <a:xfrm>
            <a:off x="464778" y="5408327"/>
            <a:ext cx="2349379" cy="369332"/>
          </a:xfrm>
          <a:prstGeom prst="rect">
            <a:avLst/>
          </a:prstGeom>
          <a:noFill/>
        </p:spPr>
        <p:txBody>
          <a:bodyPr wrap="square" rtlCol="0">
            <a:spAutoFit/>
          </a:bodyPr>
          <a:lstStyle/>
          <a:p>
            <a:r>
              <a:rPr lang="nb-NO" b="1" dirty="0"/>
              <a:t>Naturressurser</a:t>
            </a:r>
          </a:p>
        </p:txBody>
      </p:sp>
      <p:pic>
        <p:nvPicPr>
          <p:cNvPr id="29" name="Bilde 28">
            <a:extLst>
              <a:ext uri="{FF2B5EF4-FFF2-40B4-BE49-F238E27FC236}">
                <a16:creationId xmlns:a16="http://schemas.microsoft.com/office/drawing/2014/main" id="{B2AD8188-C663-4E2F-9EF3-FBB5E95B9F4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0800000">
            <a:off x="4651715" y="249871"/>
            <a:ext cx="1734797" cy="1040878"/>
          </a:xfrm>
          <a:prstGeom prst="rect">
            <a:avLst/>
          </a:prstGeom>
        </p:spPr>
      </p:pic>
      <p:pic>
        <p:nvPicPr>
          <p:cNvPr id="33" name="Bilde 32" descr="Et bilde som inneholder tilbehør, eske&#10;&#10;Automatisk generert beskrivelse">
            <a:extLst>
              <a:ext uri="{FF2B5EF4-FFF2-40B4-BE49-F238E27FC236}">
                <a16:creationId xmlns:a16="http://schemas.microsoft.com/office/drawing/2014/main" id="{5EBE5157-CE16-4CE9-A78E-DF805B4679A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96496" y="7758300"/>
            <a:ext cx="1106222" cy="540928"/>
          </a:xfrm>
          <a:prstGeom prst="rect">
            <a:avLst/>
          </a:prstGeom>
        </p:spPr>
      </p:pic>
      <p:pic>
        <p:nvPicPr>
          <p:cNvPr id="35" name="Bilde 34" descr="Et bilde som inneholder tekst, tilbehør, eske, bag&#10;&#10;Automatisk generert beskrivelse">
            <a:extLst>
              <a:ext uri="{FF2B5EF4-FFF2-40B4-BE49-F238E27FC236}">
                <a16:creationId xmlns:a16="http://schemas.microsoft.com/office/drawing/2014/main" id="{8CC0C887-213C-4FAC-9DE1-39647073858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96496" y="8375016"/>
            <a:ext cx="1106223" cy="536055"/>
          </a:xfrm>
          <a:prstGeom prst="rect">
            <a:avLst/>
          </a:prstGeom>
        </p:spPr>
      </p:pic>
    </p:spTree>
    <p:extLst>
      <p:ext uri="{BB962C8B-B14F-4D97-AF65-F5344CB8AC3E}">
        <p14:creationId xmlns:p14="http://schemas.microsoft.com/office/powerpoint/2010/main" val="237966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38D843-C04E-48D5-BF3F-01AE3BAF2351}"/>
              </a:ext>
            </a:extLst>
          </p:cNvPr>
          <p:cNvSpPr>
            <a:spLocks noGrp="1"/>
          </p:cNvSpPr>
          <p:nvPr>
            <p:ph type="title"/>
          </p:nvPr>
        </p:nvSpPr>
        <p:spPr>
          <a:xfrm>
            <a:off x="471488" y="117966"/>
            <a:ext cx="5915025" cy="1308497"/>
          </a:xfrm>
        </p:spPr>
        <p:txBody>
          <a:bodyPr/>
          <a:lstStyle/>
          <a:p>
            <a:r>
              <a:rPr lang="nb-NO" dirty="0"/>
              <a:t>Tegning av sirkler til handlenett</a:t>
            </a:r>
            <a:br>
              <a:rPr lang="nb-NO" dirty="0"/>
            </a:br>
            <a:r>
              <a:rPr lang="nb-NO" sz="2000" dirty="0"/>
              <a:t>- Måling av diameter og omkrets</a:t>
            </a:r>
          </a:p>
        </p:txBody>
      </p:sp>
      <p:sp>
        <p:nvSpPr>
          <p:cNvPr id="4" name="TekstSylinder 3">
            <a:extLst>
              <a:ext uri="{FF2B5EF4-FFF2-40B4-BE49-F238E27FC236}">
                <a16:creationId xmlns:a16="http://schemas.microsoft.com/office/drawing/2014/main" id="{4CFC9043-3427-425C-A9BB-0C5A0CD2783C}"/>
              </a:ext>
            </a:extLst>
          </p:cNvPr>
          <p:cNvSpPr txBox="1"/>
          <p:nvPr/>
        </p:nvSpPr>
        <p:spPr>
          <a:xfrm>
            <a:off x="870904" y="1567512"/>
            <a:ext cx="5049047" cy="830997"/>
          </a:xfrm>
          <a:prstGeom prst="rect">
            <a:avLst/>
          </a:prstGeom>
          <a:noFill/>
          <a:ln>
            <a:solidFill>
              <a:schemeClr val="tx1"/>
            </a:solidFill>
          </a:ln>
        </p:spPr>
        <p:txBody>
          <a:bodyPr wrap="square" rtlCol="0">
            <a:spAutoFit/>
          </a:bodyPr>
          <a:lstStyle/>
          <a:p>
            <a:r>
              <a:rPr lang="nb-NO" sz="1100" b="1" dirty="0"/>
              <a:t>Oppgave</a:t>
            </a:r>
          </a:p>
          <a:p>
            <a:endParaRPr lang="nb-NO" sz="400" b="1" dirty="0"/>
          </a:p>
          <a:p>
            <a:r>
              <a:rPr lang="nb-NO" sz="1100" dirty="0"/>
              <a:t>Tegn minst 5 forskjellige sirkler ved hjelp av programmering, skriv dem ut, og mål diameter og omkrets. Bruk sirklene som mønster til dekorasjon på et handlenett. Finn en matematisk modell for sammenhengen mellom diameter og omkrets til sirklene.</a:t>
            </a:r>
          </a:p>
        </p:txBody>
      </p:sp>
      <p:sp>
        <p:nvSpPr>
          <p:cNvPr id="5" name="Plassholder for innhold 2">
            <a:extLst>
              <a:ext uri="{FF2B5EF4-FFF2-40B4-BE49-F238E27FC236}">
                <a16:creationId xmlns:a16="http://schemas.microsoft.com/office/drawing/2014/main" id="{4B88A76C-5000-4F34-AFC0-D70212E08432}"/>
              </a:ext>
            </a:extLst>
          </p:cNvPr>
          <p:cNvSpPr txBox="1">
            <a:spLocks/>
          </p:cNvSpPr>
          <p:nvPr/>
        </p:nvSpPr>
        <p:spPr>
          <a:xfrm>
            <a:off x="471488" y="2822713"/>
            <a:ext cx="5915025" cy="280629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b-NO" sz="1100" b="1" dirty="0"/>
              <a:t>Fase 1: </a:t>
            </a:r>
            <a:r>
              <a:rPr lang="nb-NO" sz="1100" dirty="0"/>
              <a:t>Er det noen begreper fra oppgaven du er usikker på, prøv å finne en forklaring.  </a:t>
            </a:r>
          </a:p>
          <a:p>
            <a:pPr marL="0" indent="0">
              <a:buNone/>
            </a:pPr>
            <a:r>
              <a:rPr lang="nb-NO" sz="1100" b="1" dirty="0"/>
              <a:t>Fase 2: </a:t>
            </a:r>
            <a:r>
              <a:rPr lang="nb-NO" sz="1100" dirty="0"/>
              <a:t>I denne oppgaven er det logisk å begynne på fase 2 i modellen, siden vi ikke trenger å finne ut så mye om sirkler på forhånd.</a:t>
            </a:r>
          </a:p>
          <a:p>
            <a:pPr marL="0" indent="0">
              <a:buFont typeface="Arial" panose="020B0604020202020204" pitchFamily="34" charset="0"/>
              <a:buNone/>
            </a:pPr>
            <a:r>
              <a:rPr lang="nb-NO" sz="1100" b="1" dirty="0"/>
              <a:t>Fase 3:</a:t>
            </a:r>
            <a:r>
              <a:rPr lang="nb-NO" sz="1100" dirty="0"/>
              <a:t> Tid for å lage sirklene, skrive dem ut, måle dem og bruke som mønster til stoffsirkler til handlenettet.</a:t>
            </a:r>
          </a:p>
          <a:p>
            <a:pPr marL="0" indent="0">
              <a:buNone/>
            </a:pPr>
            <a:r>
              <a:rPr lang="nb-NO" sz="1100" dirty="0"/>
              <a:t>Del oppgaven opp i flere små deler</a:t>
            </a:r>
          </a:p>
          <a:p>
            <a:pPr lvl="1"/>
            <a:r>
              <a:rPr lang="nb-NO" sz="1100" dirty="0"/>
              <a:t>Hvordan skal du lage minst 5 forskjellige sirkler?</a:t>
            </a:r>
          </a:p>
          <a:p>
            <a:pPr lvl="1"/>
            <a:r>
              <a:rPr lang="nb-NO" sz="1100" dirty="0"/>
              <a:t>Hvordan bruke programmering?</a:t>
            </a:r>
          </a:p>
          <a:p>
            <a:pPr lvl="1"/>
            <a:r>
              <a:rPr lang="nb-NO" sz="1100" dirty="0"/>
              <a:t>Har du noen lignende programmer fra før?</a:t>
            </a:r>
          </a:p>
          <a:p>
            <a:pPr lvl="1"/>
            <a:r>
              <a:rPr lang="nb-NO" sz="1100" dirty="0"/>
              <a:t>Hvordan skal du måle diameter og omkrets?</a:t>
            </a:r>
          </a:p>
          <a:p>
            <a:pPr lvl="1"/>
            <a:r>
              <a:rPr lang="nb-NO" sz="1100" dirty="0"/>
              <a:t>Trenger du noe utstyr for å gjennomføre målingene?</a:t>
            </a:r>
          </a:p>
        </p:txBody>
      </p:sp>
      <p:sp>
        <p:nvSpPr>
          <p:cNvPr id="14" name="Rektangel 13">
            <a:extLst>
              <a:ext uri="{FF2B5EF4-FFF2-40B4-BE49-F238E27FC236}">
                <a16:creationId xmlns:a16="http://schemas.microsoft.com/office/drawing/2014/main" id="{83253941-A992-4C68-B233-37DD4CD87EF8}"/>
              </a:ext>
            </a:extLst>
          </p:cNvPr>
          <p:cNvSpPr/>
          <p:nvPr/>
        </p:nvSpPr>
        <p:spPr>
          <a:xfrm>
            <a:off x="471487" y="6392075"/>
            <a:ext cx="2720180" cy="2800767"/>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100" b="1" dirty="0">
                <a:solidFill>
                  <a:prstClr val="black"/>
                </a:solidFill>
                <a:latin typeface="Calibri" panose="020F0502020204030204"/>
              </a:rPr>
              <a:t>O</a:t>
            </a:r>
            <a:r>
              <a:rPr kumimoji="0" lang="nb-NO" sz="1100" b="1" i="0" u="none" strike="noStrike" kern="1200" cap="none" spc="0" normalizeH="0" baseline="0" noProof="0" dirty="0" err="1">
                <a:ln>
                  <a:noFill/>
                </a:ln>
                <a:solidFill>
                  <a:prstClr val="black"/>
                </a:solidFill>
                <a:effectLst/>
                <a:uLnTx/>
                <a:uFillTx/>
                <a:latin typeface="Calibri" panose="020F0502020204030204"/>
                <a:ea typeface="+mn-ea"/>
                <a:cs typeface="+mn-cs"/>
              </a:rPr>
              <a:t>ppgaver</a:t>
            </a:r>
            <a:endPar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Mål diameter og omkrets for </a:t>
            </a:r>
            <a:r>
              <a:rPr lang="nb-NO" sz="1100" dirty="0">
                <a:solidFill>
                  <a:prstClr val="black"/>
                </a:solidFill>
                <a:latin typeface="Calibri" panose="020F0502020204030204"/>
              </a:rPr>
              <a:t>de</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forskjellige sirklene du tegnet ved hjelp av programmering.</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Plott alle de målte verdiene</a:t>
            </a:r>
            <a:r>
              <a:rPr lang="nb-NO" sz="1100" dirty="0">
                <a:solidFill>
                  <a:prstClr val="black"/>
                </a:solidFill>
                <a:latin typeface="Calibri" panose="020F0502020204030204"/>
              </a:rPr>
              <a:t> i</a:t>
            </a: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 Geogebra.</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rPr>
              <a:t>Finn en matematisk modell ved å foreta en regresjon for de målte dataene.</a:t>
            </a:r>
          </a:p>
          <a:p>
            <a:pPr marR="0" lvl="0" algn="l" defTabSz="457200" rtl="0" eaLnBrk="1" fontAlgn="auto" latinLnBrk="0" hangingPunct="1">
              <a:lnSpc>
                <a:spcPct val="100000"/>
              </a:lnSpc>
              <a:spcBef>
                <a:spcPts val="0"/>
              </a:spcBef>
              <a:spcAft>
                <a:spcPts val="0"/>
              </a:spcAft>
              <a:buClrTx/>
              <a:buSzTx/>
              <a:tabLst/>
              <a:defRPr/>
            </a:pP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4"/>
              <a:tabLst/>
              <a:defRPr/>
            </a:pPr>
            <a:r>
              <a:rPr lang="nb-NO" sz="1100" dirty="0">
                <a:solidFill>
                  <a:prstClr val="black"/>
                </a:solidFill>
                <a:latin typeface="Calibri" panose="020F0502020204030204"/>
              </a:rPr>
              <a:t>Hva er hovedforskjellen mellom andre modeller dere har laget tidligere og denne modellen?</a:t>
            </a:r>
            <a:endParaRPr kumimoji="0" lang="nb-N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Bilde 14">
            <a:extLst>
              <a:ext uri="{FF2B5EF4-FFF2-40B4-BE49-F238E27FC236}">
                <a16:creationId xmlns:a16="http://schemas.microsoft.com/office/drawing/2014/main" id="{74770062-6C61-4B6E-BC59-C6494E18B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276" y="7025260"/>
            <a:ext cx="2316237" cy="1783503"/>
          </a:xfrm>
          <a:prstGeom prst="rect">
            <a:avLst/>
          </a:prstGeom>
        </p:spPr>
      </p:pic>
      <p:sp>
        <p:nvSpPr>
          <p:cNvPr id="16" name="TekstSylinder 15">
            <a:extLst>
              <a:ext uri="{FF2B5EF4-FFF2-40B4-BE49-F238E27FC236}">
                <a16:creationId xmlns:a16="http://schemas.microsoft.com/office/drawing/2014/main" id="{C936A9DC-9C77-4A85-80E0-ED701FC0A366}"/>
              </a:ext>
            </a:extLst>
          </p:cNvPr>
          <p:cNvSpPr txBox="1"/>
          <p:nvPr/>
        </p:nvSpPr>
        <p:spPr>
          <a:xfrm>
            <a:off x="471487" y="5561503"/>
            <a:ext cx="1152361" cy="261610"/>
          </a:xfrm>
          <a:prstGeom prst="rect">
            <a:avLst/>
          </a:prstGeom>
          <a:noFill/>
          <a:ln>
            <a:solidFill>
              <a:schemeClr val="tx1"/>
            </a:solidFill>
          </a:ln>
        </p:spPr>
        <p:txBody>
          <a:bodyPr wrap="square" rtlCol="0">
            <a:spAutoFit/>
          </a:bodyPr>
          <a:lstStyle/>
          <a:p>
            <a:r>
              <a:rPr lang="nb-NO" sz="1100" b="1" dirty="0"/>
              <a:t>Gjør fase 4 – 7.</a:t>
            </a:r>
          </a:p>
        </p:txBody>
      </p:sp>
      <p:sp>
        <p:nvSpPr>
          <p:cNvPr id="3" name="Plassholder for lysbildenummer 2">
            <a:extLst>
              <a:ext uri="{FF2B5EF4-FFF2-40B4-BE49-F238E27FC236}">
                <a16:creationId xmlns:a16="http://schemas.microsoft.com/office/drawing/2014/main" id="{CF34929A-544A-4DAB-943F-27079792024E}"/>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7" name="Bilde 6">
            <a:extLst>
              <a:ext uri="{FF2B5EF4-FFF2-40B4-BE49-F238E27FC236}">
                <a16:creationId xmlns:a16="http://schemas.microsoft.com/office/drawing/2014/main" id="{6748B381-8A6B-4A31-A3A6-E0BB835FF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25" y="4083010"/>
            <a:ext cx="2276475" cy="2276475"/>
          </a:xfrm>
          <a:prstGeom prst="rect">
            <a:avLst/>
          </a:prstGeom>
        </p:spPr>
      </p:pic>
    </p:spTree>
    <p:extLst>
      <p:ext uri="{BB962C8B-B14F-4D97-AF65-F5344CB8AC3E}">
        <p14:creationId xmlns:p14="http://schemas.microsoft.com/office/powerpoint/2010/main" val="315434683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478155</TotalTime>
  <Words>615</Words>
  <Application>Microsoft Macintosh PowerPoint</Application>
  <PresentationFormat>A4 Paper (210x297 mm)</PresentationFormat>
  <Paragraphs>62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Office-tema</vt:lpstr>
      <vt:lpstr>PowerPoint Presentation</vt:lpstr>
      <vt:lpstr>Tegning av sirkler til handlenett - Måling av diameter og omkrets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1484</cp:revision>
  <dcterms:created xsi:type="dcterms:W3CDTF">2018-11-04T16:46:19Z</dcterms:created>
  <dcterms:modified xsi:type="dcterms:W3CDTF">2021-11-10T10:18:29Z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2021-08-29T11:45:57Z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53e74e7d-897b-4540-abb2-fb782f8b8563</vt:lpwstr>
  </property>
  <property fmtid="{D5CDD505-2E9C-101B-9397-08002B2CF9AE}" pid="9" name="MSIP_Label_531f9ef8-9444-4aee-b673-282240bf708b_ContentBits">
    <vt:lpwstr>0</vt:lpwstr>
  </property>
</Properties>
</file>