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359" r:id="rId5"/>
    <p:sldId id="358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8.png"/><Relationship Id="rId8" Type="http://schemas.openxmlformats.org/officeDocument/2006/relationships/image" Target="../media/image654.png"/><Relationship Id="rId18" Type="http://schemas.openxmlformats.org/officeDocument/2006/relationships/image" Target="../media/image675.png"/><Relationship Id="rId21" Type="http://schemas.openxmlformats.org/officeDocument/2006/relationships/image" Target="../media/image3.jpg"/><Relationship Id="rId17" Type="http://schemas.openxmlformats.org/officeDocument/2006/relationships/image" Target="../media/image674.png"/><Relationship Id="rId16" Type="http://schemas.openxmlformats.org/officeDocument/2006/relationships/image" Target="../media/image1.pn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15" Type="http://schemas.microsoft.com/office/2017/06/relationships/model3d" Target="../media/model3d1.glb"/><Relationship Id="rId19" Type="http://schemas.openxmlformats.org/officeDocument/2006/relationships/image" Target="../media/image676.png"/><Relationship Id="rId14" Type="http://schemas.openxmlformats.org/officeDocument/2006/relationships/image" Target="../media/image673.png"/><Relationship Id="rId2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62A1302A-A9A1-46E9-A3B2-51F94A76CAF1}"/>
              </a:ext>
            </a:extLst>
          </p:cNvPr>
          <p:cNvSpPr txBox="1">
            <a:spLocks/>
          </p:cNvSpPr>
          <p:nvPr/>
        </p:nvSpPr>
        <p:spPr>
          <a:xfrm>
            <a:off x="418413" y="201313"/>
            <a:ext cx="4233302" cy="1140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Opplegg 13 – </a:t>
            </a:r>
            <a:r>
              <a:rPr lang="nb-NO" dirty="0" err="1"/>
              <a:t>Sirklar</a:t>
            </a:r>
            <a:r>
              <a:rPr lang="nb-NO" dirty="0"/>
              <a:t>, kuler og </a:t>
            </a:r>
            <a:r>
              <a:rPr lang="nb-NO" dirty="0" err="1"/>
              <a:t>naturressursar</a:t>
            </a:r>
            <a:endParaRPr lang="nb-NO" sz="20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908973D-54EF-4E7D-A7AA-E641BF840235}"/>
              </a:ext>
            </a:extLst>
          </p:cNvPr>
          <p:cNvSpPr/>
          <p:nvPr/>
        </p:nvSpPr>
        <p:spPr>
          <a:xfrm>
            <a:off x="3995736" y="1497167"/>
            <a:ext cx="2390776" cy="3554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Diskusjonsoppgåve</a:t>
            </a: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Kan vi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samanlikne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arealet av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ein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sirkel med overflatearealet til ei kule? Korleis er denne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samanhengen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Dersom du har en sirkel med radius </a:t>
            </a: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Kva blir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formlane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omkrinsen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 arealet? Kva skjer med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formlane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dersom radiusen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doblast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altså at han er lik 2</a:t>
            </a: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nb-NO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 skjer ved ei dobling av radius for volumet av ei kule? HINT – sjå på formel for volum.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Samanlikne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kor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mykje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omkrins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og areal av sirkel og volum av ei kule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aukar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når radiusen blir dobbelt så stor. Kan de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seie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noko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om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kvirfor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dei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aukar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på akkurat den måten?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FF8F443-ADED-4764-A277-AA896729E302}"/>
              </a:ext>
            </a:extLst>
          </p:cNvPr>
          <p:cNvSpPr txBox="1"/>
          <p:nvPr/>
        </p:nvSpPr>
        <p:spPr>
          <a:xfrm>
            <a:off x="464778" y="5760984"/>
            <a:ext cx="5755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Jordkloden har mange </a:t>
            </a:r>
            <a:r>
              <a:rPr lang="nb-NO" sz="1100" dirty="0" err="1"/>
              <a:t>naturressursar</a:t>
            </a:r>
            <a:r>
              <a:rPr lang="nb-NO" sz="1100" dirty="0"/>
              <a:t> som menneske har bruk for på ulike </a:t>
            </a:r>
            <a:r>
              <a:rPr lang="nb-NO" sz="1100" dirty="0" err="1"/>
              <a:t>måtar</a:t>
            </a:r>
            <a:r>
              <a:rPr lang="nb-NO" sz="1100" dirty="0"/>
              <a:t>. Det kan til dømes </a:t>
            </a:r>
            <a:r>
              <a:rPr lang="nb-NO" sz="1100" dirty="0" err="1"/>
              <a:t>vere</a:t>
            </a:r>
            <a:r>
              <a:rPr lang="nb-NO" sz="1100" dirty="0"/>
              <a:t> </a:t>
            </a:r>
            <a:r>
              <a:rPr lang="nb-NO" sz="1100" dirty="0" err="1"/>
              <a:t>metallressursar</a:t>
            </a:r>
            <a:r>
              <a:rPr lang="nb-NO" sz="1100" dirty="0"/>
              <a:t>, drikkevatn eller </a:t>
            </a:r>
            <a:r>
              <a:rPr lang="nb-NO" sz="1100" dirty="0" err="1"/>
              <a:t>dyrkande</a:t>
            </a:r>
            <a:r>
              <a:rPr lang="nb-NO" sz="1100" dirty="0"/>
              <a:t> areal. Eller </a:t>
            </a:r>
            <a:r>
              <a:rPr lang="nb-NO" sz="1100" dirty="0" err="1"/>
              <a:t>oljeressursar</a:t>
            </a:r>
            <a:r>
              <a:rPr lang="nb-NO" sz="1100" dirty="0"/>
              <a:t> som kan </a:t>
            </a:r>
            <a:r>
              <a:rPr lang="nb-NO" sz="1100" dirty="0" err="1"/>
              <a:t>nyttast</a:t>
            </a:r>
            <a:r>
              <a:rPr lang="nb-NO" sz="1100" dirty="0"/>
              <a:t> til å lage plast eller bensin. Problemet er om menneske </a:t>
            </a:r>
            <a:r>
              <a:rPr lang="nb-NO" sz="1100" dirty="0" err="1"/>
              <a:t>nyttar</a:t>
            </a:r>
            <a:r>
              <a:rPr lang="nb-NO" sz="1100" dirty="0"/>
              <a:t> for </a:t>
            </a:r>
            <a:r>
              <a:rPr lang="nb-NO" sz="1100" dirty="0" err="1"/>
              <a:t>mykje</a:t>
            </a:r>
            <a:r>
              <a:rPr lang="nb-NO" sz="1100" dirty="0"/>
              <a:t> av </a:t>
            </a:r>
            <a:r>
              <a:rPr lang="nb-NO" sz="1100" dirty="0" err="1"/>
              <a:t>desse</a:t>
            </a:r>
            <a:r>
              <a:rPr lang="nb-NO" sz="1100" dirty="0"/>
              <a:t> </a:t>
            </a:r>
            <a:r>
              <a:rPr lang="nb-NO" sz="1100" dirty="0" err="1"/>
              <a:t>ressursane</a:t>
            </a:r>
            <a:r>
              <a:rPr lang="nb-NO" sz="1100" dirty="0"/>
              <a:t>, slik at </a:t>
            </a:r>
            <a:r>
              <a:rPr lang="nb-NO" sz="1100" dirty="0" err="1"/>
              <a:t>dei</a:t>
            </a:r>
            <a:r>
              <a:rPr lang="nb-NO" sz="1100" dirty="0"/>
              <a:t> blir oppbrukte, eller at bruken av </a:t>
            </a:r>
            <a:r>
              <a:rPr lang="nb-NO" sz="1100" dirty="0" err="1"/>
              <a:t>ressursane</a:t>
            </a:r>
            <a:r>
              <a:rPr lang="nb-NO" sz="1100" dirty="0"/>
              <a:t> </a:t>
            </a:r>
            <a:r>
              <a:rPr lang="nb-NO" sz="1100" dirty="0" err="1"/>
              <a:t>skapar</a:t>
            </a:r>
            <a:r>
              <a:rPr lang="nb-NO" sz="1100" dirty="0"/>
              <a:t> problem for naturen og menneske. Dette kan mellom anna føre til at dyre- og </a:t>
            </a:r>
            <a:r>
              <a:rPr lang="nb-NO" sz="1100" dirty="0" err="1"/>
              <a:t>planteartar</a:t>
            </a:r>
            <a:r>
              <a:rPr lang="nb-NO" sz="1100" dirty="0"/>
              <a:t> blir truga og </a:t>
            </a:r>
            <a:r>
              <a:rPr lang="nb-NO" sz="1100" dirty="0" err="1"/>
              <a:t>døyr</a:t>
            </a:r>
            <a:r>
              <a:rPr lang="nb-NO" sz="1100" dirty="0"/>
              <a:t> ut, da får vi </a:t>
            </a:r>
            <a:r>
              <a:rPr lang="nb-NO" sz="1100" dirty="0" err="1"/>
              <a:t>eit</a:t>
            </a:r>
            <a:r>
              <a:rPr lang="nb-NO" sz="1100" dirty="0"/>
              <a:t> tap av biologisk </a:t>
            </a:r>
            <a:r>
              <a:rPr lang="nb-NO" sz="1100" dirty="0" err="1"/>
              <a:t>mangfald</a:t>
            </a:r>
            <a:r>
              <a:rPr lang="nb-NO" sz="1100" dirty="0"/>
              <a:t>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41DAED5-9550-4436-B0A6-C28082509D09}"/>
              </a:ext>
            </a:extLst>
          </p:cNvPr>
          <p:cNvSpPr txBox="1"/>
          <p:nvPr/>
        </p:nvSpPr>
        <p:spPr>
          <a:xfrm>
            <a:off x="381216" y="5159903"/>
            <a:ext cx="6095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_____________________________________________________________________________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4D01800-B1D3-4CCE-8387-B680DCC55B84}"/>
              </a:ext>
            </a:extLst>
          </p:cNvPr>
          <p:cNvSpPr/>
          <p:nvPr/>
        </p:nvSpPr>
        <p:spPr>
          <a:xfrm>
            <a:off x="2279609" y="2862132"/>
            <a:ext cx="804041" cy="760372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1E0A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1CC6556E-8256-4E95-BDB0-26295A92091D}"/>
                  </a:ext>
                </a:extLst>
              </p:cNvPr>
              <p:cNvSpPr/>
              <p:nvPr/>
            </p:nvSpPr>
            <p:spPr>
              <a:xfrm>
                <a:off x="2271388" y="2591933"/>
                <a:ext cx="82048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nb-NO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1CC6556E-8256-4E95-BDB0-26295A920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388" y="2591933"/>
                <a:ext cx="820481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27B270F5-9902-486C-93AC-46E094476094}"/>
                  </a:ext>
                </a:extLst>
              </p:cNvPr>
              <p:cNvSpPr/>
              <p:nvPr/>
            </p:nvSpPr>
            <p:spPr>
              <a:xfrm>
                <a:off x="2706867" y="3030161"/>
                <a:ext cx="28713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27B270F5-9902-486C-93AC-46E094476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867" y="3030161"/>
                <a:ext cx="287130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092A024-5616-46AC-8A35-B11A87D0FDDB}"/>
              </a:ext>
            </a:extLst>
          </p:cNvPr>
          <p:cNvCxnSpPr>
            <a:cxnSpLocks/>
            <a:endCxn id="10" idx="6"/>
          </p:cNvCxnSpPr>
          <p:nvPr/>
        </p:nvCxnSpPr>
        <p:spPr>
          <a:xfrm>
            <a:off x="2681628" y="3241168"/>
            <a:ext cx="402022" cy="1150"/>
          </a:xfrm>
          <a:prstGeom prst="line">
            <a:avLst/>
          </a:prstGeom>
          <a:ln w="127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3D-modell 13" descr="Light Gray Ellipsoid">
                <a:extLst>
                  <a:ext uri="{FF2B5EF4-FFF2-40B4-BE49-F238E27FC236}">
                    <a16:creationId xmlns:a16="http://schemas.microsoft.com/office/drawing/2014/main" id="{5D3A77A0-7CB8-4C78-9A49-9913A4F9CCA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0861337"/>
                  </p:ext>
                </p:extLst>
              </p:nvPr>
            </p:nvGraphicFramePr>
            <p:xfrm>
              <a:off x="2267749" y="4126572"/>
              <a:ext cx="903786" cy="922813"/>
            </p:xfrm>
            <a:graphic>
              <a:graphicData uri="http://schemas.microsoft.com/office/drawing/2017/model3d">
                <am3d:model3d r:embed="rId15">
                  <am3d:spPr>
                    <a:xfrm>
                      <a:off x="0" y="0"/>
                      <a:ext cx="903786" cy="922813"/>
                    </a:xfrm>
                    <a:prstGeom prst="rect">
                      <a:avLst/>
                    </a:prstGeom>
                  </am3d:spPr>
                  <am3d:camera>
                    <am3d:pos x="0" y="0" z="7071399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438416" d="1000000"/>
                    <am3d:preTrans dx="0" dy="-918162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844260" ay="-199855" az="-1445389"/>
                    <am3d:postTrans dx="0" dy="0" dz="0"/>
                  </am3d:trans>
                  <am3d:raster rName="Office3DRenderer" rVer="16.0.8326">
                    <am3d:blip r:embed="rId16"/>
                  </am3d:raster>
                  <am3d:objViewport viewportSz="134140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3D-modell 13" descr="Light Gray Ellipsoid">
                <a:extLst>
                  <a:ext uri="{FF2B5EF4-FFF2-40B4-BE49-F238E27FC236}">
                    <a16:creationId xmlns:a16="http://schemas.microsoft.com/office/drawing/2014/main" id="{5D3A77A0-7CB8-4C78-9A49-9913A4F9CC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67749" y="4126572"/>
                <a:ext cx="903786" cy="922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FAD37AD-E238-44E7-8C06-F8E79BC8367F}"/>
                  </a:ext>
                </a:extLst>
              </p:cNvPr>
              <p:cNvSpPr/>
              <p:nvPr/>
            </p:nvSpPr>
            <p:spPr>
              <a:xfrm>
                <a:off x="2755903" y="4438902"/>
                <a:ext cx="28713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FAD37AD-E238-44E7-8C06-F8E79BC83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903" y="4438902"/>
                <a:ext cx="287130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65B666F9-37F1-4EE0-B897-D791899D22B2}"/>
              </a:ext>
            </a:extLst>
          </p:cNvPr>
          <p:cNvCxnSpPr>
            <a:cxnSpLocks/>
          </p:cNvCxnSpPr>
          <p:nvPr/>
        </p:nvCxnSpPr>
        <p:spPr>
          <a:xfrm>
            <a:off x="2716940" y="4651489"/>
            <a:ext cx="41211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2D32904B-68AA-4B24-9B7C-BCBAC3578DFE}"/>
                  </a:ext>
                </a:extLst>
              </p:cNvPr>
              <p:cNvSpPr txBox="1"/>
              <p:nvPr/>
            </p:nvSpPr>
            <p:spPr>
              <a:xfrm>
                <a:off x="2360046" y="3815547"/>
                <a:ext cx="713786" cy="3386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2D32904B-68AA-4B24-9B7C-BCBAC3578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046" y="3815547"/>
                <a:ext cx="713786" cy="338619"/>
              </a:xfrm>
              <a:prstGeom prst="rect">
                <a:avLst/>
              </a:prstGeom>
              <a:blipFill>
                <a:blip r:embed="rId8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3D-modell 17" descr="Light Gray Ellipsoid">
                <a:extLst>
                  <a:ext uri="{FF2B5EF4-FFF2-40B4-BE49-F238E27FC236}">
                    <a16:creationId xmlns:a16="http://schemas.microsoft.com/office/drawing/2014/main" id="{EB46A5B4-7279-448F-86F1-E5BBF905C0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9388701"/>
                  </p:ext>
                </p:extLst>
              </p:nvPr>
            </p:nvGraphicFramePr>
            <p:xfrm>
              <a:off x="881629" y="4126572"/>
              <a:ext cx="903786" cy="922813"/>
            </p:xfrm>
            <a:graphic>
              <a:graphicData uri="http://schemas.microsoft.com/office/drawing/2017/model3d">
                <am3d:model3d r:embed="rId15">
                  <am3d:spPr>
                    <a:xfrm>
                      <a:off x="0" y="0"/>
                      <a:ext cx="903786" cy="922813"/>
                    </a:xfrm>
                    <a:prstGeom prst="rect">
                      <a:avLst/>
                    </a:prstGeom>
                  </am3d:spPr>
                  <am3d:camera>
                    <am3d:pos x="0" y="0" z="7071399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438416" d="1000000"/>
                    <am3d:preTrans dx="0" dy="-918162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844260" ay="-199855" az="-1445389"/>
                    <am3d:postTrans dx="0" dy="0" dz="0"/>
                  </am3d:trans>
                  <am3d:raster rName="Office3DRenderer" rVer="16.0.8326">
                    <am3d:blip r:embed="rId16"/>
                  </am3d:raster>
                  <am3d:objViewport viewportSz="134140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3D-modell 17" descr="Light Gray Ellipsoid">
                <a:extLst>
                  <a:ext uri="{FF2B5EF4-FFF2-40B4-BE49-F238E27FC236}">
                    <a16:creationId xmlns:a16="http://schemas.microsoft.com/office/drawing/2014/main" id="{EB46A5B4-7279-448F-86F1-E5BBF905C0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1629" y="4126572"/>
                <a:ext cx="903786" cy="922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74CC46A9-1833-4674-9A32-179EFDC27FDC}"/>
                  </a:ext>
                </a:extLst>
              </p:cNvPr>
              <p:cNvSpPr/>
              <p:nvPr/>
            </p:nvSpPr>
            <p:spPr>
              <a:xfrm>
                <a:off x="1369783" y="4438902"/>
                <a:ext cx="28713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74CC46A9-1833-4674-9A32-179EFDC27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783" y="4438902"/>
                <a:ext cx="287130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682493BC-8F6E-4B6D-83F2-FF6E2BF125DE}"/>
              </a:ext>
            </a:extLst>
          </p:cNvPr>
          <p:cNvCxnSpPr>
            <a:cxnSpLocks/>
          </p:cNvCxnSpPr>
          <p:nvPr/>
        </p:nvCxnSpPr>
        <p:spPr>
          <a:xfrm>
            <a:off x="1330820" y="4651489"/>
            <a:ext cx="41211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Sylinder 20">
                <a:extLst>
                  <a:ext uri="{FF2B5EF4-FFF2-40B4-BE49-F238E27FC236}">
                    <a16:creationId xmlns:a16="http://schemas.microsoft.com/office/drawing/2014/main" id="{727F56F4-AB6E-46C4-872E-B0AE43A8C4DA}"/>
                  </a:ext>
                </a:extLst>
              </p:cNvPr>
              <p:cNvSpPr txBox="1"/>
              <p:nvPr/>
            </p:nvSpPr>
            <p:spPr>
              <a:xfrm>
                <a:off x="1012890" y="3996934"/>
                <a:ext cx="713786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21" name="TekstSylinder 20">
                <a:extLst>
                  <a:ext uri="{FF2B5EF4-FFF2-40B4-BE49-F238E27FC236}">
                    <a16:creationId xmlns:a16="http://schemas.microsoft.com/office/drawing/2014/main" id="{727F56F4-AB6E-46C4-872E-B0AE43A8C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90" y="3996934"/>
                <a:ext cx="713786" cy="169277"/>
              </a:xfrm>
              <a:prstGeom prst="rect">
                <a:avLst/>
              </a:prstGeom>
              <a:blipFill>
                <a:blip r:embed="rId17"/>
                <a:stretch>
                  <a:fillRect t="-3704" b="-111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21">
            <a:extLst>
              <a:ext uri="{FF2B5EF4-FFF2-40B4-BE49-F238E27FC236}">
                <a16:creationId xmlns:a16="http://schemas.microsoft.com/office/drawing/2014/main" id="{1B863CC8-B5B1-45F3-B5C4-10BBFA690EE4}"/>
              </a:ext>
            </a:extLst>
          </p:cNvPr>
          <p:cNvSpPr/>
          <p:nvPr/>
        </p:nvSpPr>
        <p:spPr>
          <a:xfrm>
            <a:off x="935142" y="2867501"/>
            <a:ext cx="804041" cy="760372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1E0A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9687B94E-05D8-4DDB-83B1-50B6FD9C7818}"/>
                  </a:ext>
                </a:extLst>
              </p:cNvPr>
              <p:cNvSpPr/>
              <p:nvPr/>
            </p:nvSpPr>
            <p:spPr>
              <a:xfrm>
                <a:off x="970746" y="2608041"/>
                <a:ext cx="73282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nb-NO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9687B94E-05D8-4DDB-83B1-50B6FD9C7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46" y="2608041"/>
                <a:ext cx="732829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182A5B7-EB75-4BED-96E0-D1A541689976}"/>
                  </a:ext>
                </a:extLst>
              </p:cNvPr>
              <p:cNvSpPr/>
              <p:nvPr/>
            </p:nvSpPr>
            <p:spPr>
              <a:xfrm>
                <a:off x="1362400" y="3035530"/>
                <a:ext cx="28713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182A5B7-EB75-4BED-96E0-D1A541689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00" y="3035530"/>
                <a:ext cx="287130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C99FEC25-1E6F-41AE-A776-A18DBBC034ED}"/>
              </a:ext>
            </a:extLst>
          </p:cNvPr>
          <p:cNvCxnSpPr>
            <a:cxnSpLocks/>
            <a:endCxn id="22" idx="6"/>
          </p:cNvCxnSpPr>
          <p:nvPr/>
        </p:nvCxnSpPr>
        <p:spPr>
          <a:xfrm>
            <a:off x="1337161" y="3246537"/>
            <a:ext cx="402022" cy="1150"/>
          </a:xfrm>
          <a:prstGeom prst="line">
            <a:avLst/>
          </a:prstGeom>
          <a:ln w="127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D2A090EC-60D1-4DB7-9E0E-A2CEAE06219D}"/>
              </a:ext>
            </a:extLst>
          </p:cNvPr>
          <p:cNvSpPr txBox="1"/>
          <p:nvPr/>
        </p:nvSpPr>
        <p:spPr>
          <a:xfrm>
            <a:off x="464778" y="1463216"/>
            <a:ext cx="32309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Under blir det vist </a:t>
            </a:r>
            <a:r>
              <a:rPr lang="nb-NO" sz="1100" dirty="0" err="1"/>
              <a:t>figurar</a:t>
            </a:r>
            <a:r>
              <a:rPr lang="nb-NO" sz="1100" dirty="0"/>
              <a:t> av to </a:t>
            </a:r>
            <a:r>
              <a:rPr lang="nb-NO" sz="1100" dirty="0" err="1"/>
              <a:t>sirklar</a:t>
            </a:r>
            <a:r>
              <a:rPr lang="nb-NO" sz="1100" dirty="0"/>
              <a:t> med same radius, og to kuler med same radius. </a:t>
            </a:r>
            <a:r>
              <a:rPr lang="nb-NO" sz="1100" dirty="0" err="1"/>
              <a:t>Ein</a:t>
            </a:r>
            <a:r>
              <a:rPr lang="nb-NO" sz="1100" dirty="0"/>
              <a:t> sirkel er to-dimensjonal, </a:t>
            </a:r>
            <a:r>
              <a:rPr lang="nb-NO" sz="1100" dirty="0" err="1"/>
              <a:t>medan</a:t>
            </a:r>
            <a:r>
              <a:rPr lang="nb-NO" sz="1100" dirty="0"/>
              <a:t> ei kule er tre-dimensjonal. Det tyder at vi </a:t>
            </a:r>
            <a:r>
              <a:rPr lang="nb-NO" sz="1100" dirty="0" err="1"/>
              <a:t>ikkje</a:t>
            </a:r>
            <a:r>
              <a:rPr lang="nb-NO" sz="1100" dirty="0"/>
              <a:t> kan </a:t>
            </a:r>
            <a:r>
              <a:rPr lang="nb-NO" sz="1100" dirty="0" err="1"/>
              <a:t>rekne</a:t>
            </a:r>
            <a:r>
              <a:rPr lang="nb-NO" sz="1100" dirty="0"/>
              <a:t> ut volumet av </a:t>
            </a:r>
            <a:r>
              <a:rPr lang="nb-NO" sz="1100" dirty="0" err="1"/>
              <a:t>ein</a:t>
            </a:r>
            <a:r>
              <a:rPr lang="nb-NO" sz="1100" dirty="0"/>
              <a:t> sirkel, for han er heilt flat, han har inga høgd.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397C318-1974-449B-8DCD-A6AFD92ADADD}"/>
              </a:ext>
            </a:extLst>
          </p:cNvPr>
          <p:cNvSpPr txBox="1"/>
          <p:nvPr/>
        </p:nvSpPr>
        <p:spPr>
          <a:xfrm>
            <a:off x="464778" y="6942620"/>
            <a:ext cx="5755974" cy="2539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Diskuter</a:t>
            </a:r>
          </a:p>
          <a:p>
            <a:endParaRPr lang="nb-NO" sz="400" b="1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Kva er mest </a:t>
            </a:r>
            <a:r>
              <a:rPr lang="nb-NO" sz="1100" dirty="0" err="1"/>
              <a:t>miljøvenleg</a:t>
            </a:r>
            <a:r>
              <a:rPr lang="nb-NO" sz="1100" dirty="0"/>
              <a:t> av </a:t>
            </a:r>
            <a:r>
              <a:rPr lang="nb-NO" sz="1100" dirty="0" err="1"/>
              <a:t>eit</a:t>
            </a:r>
            <a:r>
              <a:rPr lang="nb-NO" sz="1100" dirty="0"/>
              <a:t> bomullsnett, </a:t>
            </a:r>
            <a:r>
              <a:rPr lang="nb-NO" sz="1100" dirty="0" err="1"/>
              <a:t>eit</a:t>
            </a:r>
            <a:r>
              <a:rPr lang="nb-NO" sz="1100" dirty="0"/>
              <a:t>  plastbasert handlenett  eller </a:t>
            </a:r>
            <a:r>
              <a:rPr lang="nb-NO" sz="1100" dirty="0" err="1"/>
              <a:t>ein</a:t>
            </a:r>
            <a:r>
              <a:rPr lang="nb-NO" sz="1100" dirty="0"/>
              <a:t> plastpose?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Kva </a:t>
            </a:r>
            <a:r>
              <a:rPr lang="nb-NO" sz="1100" dirty="0" err="1"/>
              <a:t>meinest</a:t>
            </a:r>
            <a:r>
              <a:rPr lang="nb-NO" sz="1100" dirty="0"/>
              <a:t> med mest </a:t>
            </a:r>
            <a:r>
              <a:rPr lang="nb-NO" sz="1100" dirty="0" err="1"/>
              <a:t>miljøvenleg</a:t>
            </a:r>
            <a:r>
              <a:rPr lang="nb-NO" sz="1100" dirty="0"/>
              <a:t>? Sjå på </a:t>
            </a:r>
            <a:r>
              <a:rPr lang="nb-NO" sz="1100" dirty="0" err="1"/>
              <a:t>nokon</a:t>
            </a:r>
            <a:r>
              <a:rPr lang="nb-NO" sz="1100" dirty="0"/>
              <a:t> av framlegga i lista og argumenter for kva for </a:t>
            </a:r>
            <a:r>
              <a:rPr lang="nb-NO" sz="1100" dirty="0" err="1"/>
              <a:t>nokre</a:t>
            </a:r>
            <a:r>
              <a:rPr lang="nb-NO" sz="1100" dirty="0"/>
              <a:t> perspektiv du meiner er </a:t>
            </a:r>
            <a:r>
              <a:rPr lang="nb-NO" sz="1100" dirty="0" err="1"/>
              <a:t>viktigast</a:t>
            </a:r>
            <a:r>
              <a:rPr lang="nb-NO" sz="1100" dirty="0"/>
              <a:t>. Tenk gjerne ut </a:t>
            </a:r>
            <a:r>
              <a:rPr lang="nb-NO" sz="1100" dirty="0" err="1"/>
              <a:t>fleire</a:t>
            </a:r>
            <a:r>
              <a:rPr lang="nb-NO" sz="1100" dirty="0"/>
              <a:t> perspektiv.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100" dirty="0"/>
              <a:t>CO</a:t>
            </a:r>
            <a:r>
              <a:rPr lang="nb-NO" sz="1100" baseline="-25000" dirty="0"/>
              <a:t>2</a:t>
            </a:r>
            <a:r>
              <a:rPr lang="nb-NO" sz="1100" dirty="0"/>
              <a:t>-utslepp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100" dirty="0"/>
              <a:t>Dyrkinga/produksjonen </a:t>
            </a:r>
            <a:r>
              <a:rPr lang="nb-NO" sz="1100" dirty="0" err="1"/>
              <a:t>påverker</a:t>
            </a:r>
            <a:r>
              <a:rPr lang="nb-NO" sz="1100" dirty="0"/>
              <a:t> dyre- og </a:t>
            </a:r>
            <a:r>
              <a:rPr lang="nb-NO" sz="1100" dirty="0" err="1"/>
              <a:t>planteartar</a:t>
            </a:r>
            <a:r>
              <a:rPr lang="nb-NO" sz="1100" dirty="0"/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100" dirty="0"/>
              <a:t>Utslepp i naturen (</a:t>
            </a:r>
            <a:r>
              <a:rPr lang="nb-NO" sz="1100" dirty="0" err="1"/>
              <a:t>forureining</a:t>
            </a:r>
            <a:r>
              <a:rPr lang="nb-NO" sz="1100" dirty="0"/>
              <a:t>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100" dirty="0"/>
              <a:t>Plast i havet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100" dirty="0"/>
              <a:t>Bruk av dyrkingsareal (fortrenger dyrking av mat)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100" dirty="0"/>
              <a:t>Vassforbruk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100" dirty="0" err="1"/>
              <a:t>Moglegheit</a:t>
            </a:r>
            <a:r>
              <a:rPr lang="nb-NO" sz="1100" dirty="0"/>
              <a:t> for gjenbruk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Påverkar val av perspektiva i spørsmål 2 svaret på spørsmål 1? Kva bør </a:t>
            </a:r>
            <a:r>
              <a:rPr lang="nb-NO" sz="1100" dirty="0" err="1"/>
              <a:t>vere</a:t>
            </a:r>
            <a:r>
              <a:rPr lang="nb-NO" sz="1100" dirty="0"/>
              <a:t> med i vurderinga? </a:t>
            </a:r>
            <a:r>
              <a:rPr lang="nb-NO" sz="1100" dirty="0" err="1"/>
              <a:t>Finst</a:t>
            </a:r>
            <a:r>
              <a:rPr lang="nb-NO" sz="1100" dirty="0"/>
              <a:t> det </a:t>
            </a:r>
            <a:r>
              <a:rPr lang="nb-NO" sz="1100" dirty="0" err="1"/>
              <a:t>noko</a:t>
            </a:r>
            <a:r>
              <a:rPr lang="nb-NO" sz="1100" dirty="0"/>
              <a:t> fasitsvar?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4071779-57AB-4FAF-AC7B-D246F6230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33963" y="9200447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 dirty="0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0B17E96-99C4-4668-B46F-B7DDDB44C55F}"/>
              </a:ext>
            </a:extLst>
          </p:cNvPr>
          <p:cNvSpPr txBox="1"/>
          <p:nvPr/>
        </p:nvSpPr>
        <p:spPr>
          <a:xfrm>
            <a:off x="464778" y="5408327"/>
            <a:ext cx="234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/>
              <a:t>Naturressursar</a:t>
            </a:r>
            <a:endParaRPr lang="nb-NO" b="1" dirty="0"/>
          </a:p>
        </p:txBody>
      </p:sp>
      <p:pic>
        <p:nvPicPr>
          <p:cNvPr id="29" name="Bilde 28">
            <a:extLst>
              <a:ext uri="{FF2B5EF4-FFF2-40B4-BE49-F238E27FC236}">
                <a16:creationId xmlns:a16="http://schemas.microsoft.com/office/drawing/2014/main" id="{B2AD8188-C663-4E2F-9EF3-FBB5E95B9F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1715" y="249871"/>
            <a:ext cx="1734797" cy="1040878"/>
          </a:xfrm>
          <a:prstGeom prst="rect">
            <a:avLst/>
          </a:prstGeom>
        </p:spPr>
      </p:pic>
      <p:pic>
        <p:nvPicPr>
          <p:cNvPr id="33" name="Bilde 32" descr="Et bilde som inneholder tilbehør, eske&#10;&#10;Automatisk generert beskrivelse">
            <a:extLst>
              <a:ext uri="{FF2B5EF4-FFF2-40B4-BE49-F238E27FC236}">
                <a16:creationId xmlns:a16="http://schemas.microsoft.com/office/drawing/2014/main" id="{5EBE5157-CE16-4CE9-A78E-DF805B4679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96" y="7758300"/>
            <a:ext cx="1106222" cy="540928"/>
          </a:xfrm>
          <a:prstGeom prst="rect">
            <a:avLst/>
          </a:prstGeom>
        </p:spPr>
      </p:pic>
      <p:pic>
        <p:nvPicPr>
          <p:cNvPr id="35" name="Bilde 34" descr="Et bilde som inneholder tekst, tilbehør, eske, bag&#10;&#10;Automatisk generert beskrivelse">
            <a:extLst>
              <a:ext uri="{FF2B5EF4-FFF2-40B4-BE49-F238E27FC236}">
                <a16:creationId xmlns:a16="http://schemas.microsoft.com/office/drawing/2014/main" id="{8CC0C887-213C-4FAC-9DE1-39647073858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96" y="8375016"/>
            <a:ext cx="1106223" cy="5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38D843-C04E-48D5-BF3F-01AE3BAF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17966"/>
            <a:ext cx="5915025" cy="1308497"/>
          </a:xfrm>
        </p:spPr>
        <p:txBody>
          <a:bodyPr/>
          <a:lstStyle/>
          <a:p>
            <a:r>
              <a:rPr lang="nb-NO" dirty="0" err="1"/>
              <a:t>Teikning</a:t>
            </a:r>
            <a:r>
              <a:rPr lang="nb-NO" dirty="0"/>
              <a:t> av </a:t>
            </a:r>
            <a:r>
              <a:rPr lang="nb-NO" dirty="0" err="1"/>
              <a:t>sirklar</a:t>
            </a:r>
            <a:r>
              <a:rPr lang="nb-NO" dirty="0"/>
              <a:t> til handlenett</a:t>
            </a:r>
            <a:br>
              <a:rPr lang="nb-NO" dirty="0"/>
            </a:br>
            <a:r>
              <a:rPr lang="nb-NO" sz="2000" dirty="0"/>
              <a:t>- Måling av diameter og </a:t>
            </a:r>
            <a:r>
              <a:rPr lang="nb-NO" sz="2000" dirty="0" err="1"/>
              <a:t>omkrins</a:t>
            </a:r>
            <a:endParaRPr lang="nb-NO" sz="20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CFC9043-3427-425C-A9BB-0C5A0CD2783C}"/>
              </a:ext>
            </a:extLst>
          </p:cNvPr>
          <p:cNvSpPr txBox="1"/>
          <p:nvPr/>
        </p:nvSpPr>
        <p:spPr>
          <a:xfrm>
            <a:off x="870904" y="1567512"/>
            <a:ext cx="504904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endParaRPr lang="nb-NO" sz="1100" b="1" dirty="0"/>
          </a:p>
          <a:p>
            <a:endParaRPr lang="nb-NO" sz="400" b="1" dirty="0"/>
          </a:p>
          <a:p>
            <a:r>
              <a:rPr lang="nb-NO" sz="1100" dirty="0" err="1"/>
              <a:t>Teikn</a:t>
            </a:r>
            <a:r>
              <a:rPr lang="nb-NO" sz="1100" dirty="0"/>
              <a:t> minst 5 ulike </a:t>
            </a:r>
            <a:r>
              <a:rPr lang="nb-NO" sz="1100" dirty="0" err="1"/>
              <a:t>sirklar</a:t>
            </a:r>
            <a:r>
              <a:rPr lang="nb-NO" sz="1100" dirty="0"/>
              <a:t> med hjelp av programmering, skriv </a:t>
            </a:r>
            <a:r>
              <a:rPr lang="nb-NO" sz="1100" dirty="0" err="1"/>
              <a:t>dei</a:t>
            </a:r>
            <a:r>
              <a:rPr lang="nb-NO" sz="1100" dirty="0"/>
              <a:t> ut, og mål diameter og </a:t>
            </a:r>
            <a:r>
              <a:rPr lang="nb-NO" sz="1100" dirty="0" err="1"/>
              <a:t>omkrins</a:t>
            </a:r>
            <a:r>
              <a:rPr lang="nb-NO" sz="1100" dirty="0"/>
              <a:t>. Bruk </a:t>
            </a:r>
            <a:r>
              <a:rPr lang="nb-NO" sz="1100" dirty="0" err="1"/>
              <a:t>sirklane</a:t>
            </a:r>
            <a:r>
              <a:rPr lang="nb-NO" sz="1100" dirty="0"/>
              <a:t> som mønster til dekorasjon på </a:t>
            </a:r>
            <a:r>
              <a:rPr lang="nb-NO" sz="1100" dirty="0" err="1"/>
              <a:t>eit</a:t>
            </a:r>
            <a:r>
              <a:rPr lang="nb-NO" sz="1100" dirty="0"/>
              <a:t> handlenett. Finn </a:t>
            </a:r>
            <a:r>
              <a:rPr lang="nb-NO" sz="1100" dirty="0" err="1"/>
              <a:t>ein</a:t>
            </a:r>
            <a:r>
              <a:rPr lang="nb-NO" sz="1100" dirty="0"/>
              <a:t> matematisk modell for </a:t>
            </a:r>
            <a:r>
              <a:rPr lang="nb-NO" sz="1100" dirty="0" err="1"/>
              <a:t>samanhengen</a:t>
            </a:r>
            <a:r>
              <a:rPr lang="nb-NO" sz="1100" dirty="0"/>
              <a:t> mellom diameter og </a:t>
            </a:r>
            <a:r>
              <a:rPr lang="nb-NO" sz="1100" dirty="0" err="1"/>
              <a:t>omkrins</a:t>
            </a:r>
            <a:r>
              <a:rPr lang="nb-NO" sz="1100" dirty="0"/>
              <a:t> til </a:t>
            </a:r>
            <a:r>
              <a:rPr lang="nb-NO" sz="1100" dirty="0" err="1"/>
              <a:t>sirklane</a:t>
            </a:r>
            <a:r>
              <a:rPr lang="nb-NO" sz="1100" dirty="0"/>
              <a:t>.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B88A76C-5000-4F34-AFC0-D70212E08432}"/>
              </a:ext>
            </a:extLst>
          </p:cNvPr>
          <p:cNvSpPr txBox="1">
            <a:spLocks/>
          </p:cNvSpPr>
          <p:nvPr/>
        </p:nvSpPr>
        <p:spPr>
          <a:xfrm>
            <a:off x="471488" y="2822713"/>
            <a:ext cx="5915025" cy="2806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100" b="1" dirty="0"/>
              <a:t>Fase 1: </a:t>
            </a:r>
            <a:r>
              <a:rPr lang="nb-NO" sz="1100" dirty="0"/>
              <a:t>Er det </a:t>
            </a:r>
            <a:r>
              <a:rPr lang="nb-NO" sz="1100" dirty="0" err="1"/>
              <a:t>nokon</a:t>
            </a:r>
            <a:r>
              <a:rPr lang="nb-NO" sz="1100" dirty="0"/>
              <a:t> </a:t>
            </a:r>
            <a:r>
              <a:rPr lang="nb-NO" sz="1100" dirty="0" err="1"/>
              <a:t>idear</a:t>
            </a:r>
            <a:r>
              <a:rPr lang="nb-NO" sz="1100" dirty="0"/>
              <a:t> </a:t>
            </a:r>
            <a:r>
              <a:rPr lang="nb-NO" sz="1100" dirty="0" err="1"/>
              <a:t>frå</a:t>
            </a:r>
            <a:r>
              <a:rPr lang="nb-NO" sz="1100" dirty="0"/>
              <a:t> </a:t>
            </a:r>
            <a:r>
              <a:rPr lang="nb-NO" sz="1100" dirty="0" err="1"/>
              <a:t>oppgåva</a:t>
            </a:r>
            <a:r>
              <a:rPr lang="nb-NO" sz="1100" dirty="0"/>
              <a:t> du er usikker på, prøv å finne ei forklaring.  </a:t>
            </a:r>
          </a:p>
          <a:p>
            <a:pPr marL="0" indent="0">
              <a:buNone/>
            </a:pPr>
            <a:r>
              <a:rPr lang="nb-NO" sz="1100" b="1" dirty="0"/>
              <a:t>Fase 2: </a:t>
            </a:r>
            <a:r>
              <a:rPr lang="nb-NO" sz="1100" dirty="0"/>
              <a:t>I denne </a:t>
            </a:r>
            <a:r>
              <a:rPr lang="nb-NO" sz="1100" dirty="0" err="1"/>
              <a:t>oppgåva</a:t>
            </a:r>
            <a:r>
              <a:rPr lang="nb-NO" sz="1100" dirty="0"/>
              <a:t> er det logisk å ta til med fase 2 i modellen, </a:t>
            </a:r>
            <a:r>
              <a:rPr lang="nb-NO" sz="1100" dirty="0" err="1"/>
              <a:t>sidan</a:t>
            </a:r>
            <a:r>
              <a:rPr lang="nb-NO" sz="1100" dirty="0"/>
              <a:t> vi </a:t>
            </a:r>
            <a:r>
              <a:rPr lang="nb-NO" sz="1100" dirty="0" err="1"/>
              <a:t>ikkje</a:t>
            </a:r>
            <a:r>
              <a:rPr lang="nb-NO" sz="1100" dirty="0"/>
              <a:t> treng å finne ut så </a:t>
            </a:r>
            <a:r>
              <a:rPr lang="nb-NO" sz="1100" dirty="0" err="1"/>
              <a:t>mykje</a:t>
            </a:r>
            <a:r>
              <a:rPr lang="nb-NO" sz="1100" dirty="0"/>
              <a:t> om </a:t>
            </a:r>
            <a:r>
              <a:rPr lang="nb-NO" sz="1100" dirty="0" err="1"/>
              <a:t>sirklar</a:t>
            </a:r>
            <a:r>
              <a:rPr lang="nb-NO" sz="1100" dirty="0"/>
              <a:t> på førehand.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100" b="1" dirty="0"/>
              <a:t>Fase 3:</a:t>
            </a:r>
            <a:r>
              <a:rPr lang="nb-NO" sz="1100" dirty="0"/>
              <a:t> Tid for å lage </a:t>
            </a:r>
            <a:r>
              <a:rPr lang="nb-NO" sz="1100" dirty="0" err="1"/>
              <a:t>sirklane</a:t>
            </a:r>
            <a:r>
              <a:rPr lang="nb-NO" sz="1100" dirty="0"/>
              <a:t>, skrive </a:t>
            </a:r>
            <a:r>
              <a:rPr lang="nb-NO" sz="1100" dirty="0" err="1"/>
              <a:t>dei</a:t>
            </a:r>
            <a:r>
              <a:rPr lang="nb-NO" sz="1100" dirty="0"/>
              <a:t> ut, måle </a:t>
            </a:r>
            <a:r>
              <a:rPr lang="nb-NO" sz="1100" dirty="0" err="1"/>
              <a:t>dei</a:t>
            </a:r>
            <a:r>
              <a:rPr lang="nb-NO" sz="1100" dirty="0"/>
              <a:t> og bruke som mønster til </a:t>
            </a:r>
            <a:r>
              <a:rPr lang="nb-NO" sz="1100" dirty="0" err="1"/>
              <a:t>stoffsirklar</a:t>
            </a:r>
            <a:r>
              <a:rPr lang="nb-NO" sz="1100" dirty="0"/>
              <a:t> til handlenettet.</a:t>
            </a:r>
          </a:p>
          <a:p>
            <a:pPr marL="0" indent="0">
              <a:buNone/>
            </a:pPr>
            <a:r>
              <a:rPr lang="nb-NO" sz="1100" dirty="0"/>
              <a:t>Del </a:t>
            </a:r>
            <a:r>
              <a:rPr lang="nb-NO" sz="1100" dirty="0" err="1"/>
              <a:t>oppgåva</a:t>
            </a:r>
            <a:r>
              <a:rPr lang="nb-NO" sz="1100" dirty="0"/>
              <a:t> opp i </a:t>
            </a:r>
            <a:r>
              <a:rPr lang="nb-NO" sz="1100" dirty="0" err="1"/>
              <a:t>fleire</a:t>
            </a:r>
            <a:r>
              <a:rPr lang="nb-NO" sz="1100" dirty="0"/>
              <a:t> små </a:t>
            </a:r>
            <a:r>
              <a:rPr lang="nb-NO" sz="1100" dirty="0" err="1"/>
              <a:t>delar</a:t>
            </a:r>
            <a:endParaRPr lang="nb-NO" sz="1100" dirty="0"/>
          </a:p>
          <a:p>
            <a:pPr lvl="1"/>
            <a:r>
              <a:rPr lang="nb-NO" sz="1100" dirty="0"/>
              <a:t>Korleis skal du lage minst 5 ulike </a:t>
            </a:r>
            <a:r>
              <a:rPr lang="nb-NO" sz="1100" dirty="0" err="1"/>
              <a:t>sirklar</a:t>
            </a:r>
            <a:r>
              <a:rPr lang="nb-NO" sz="1100" dirty="0"/>
              <a:t>?</a:t>
            </a:r>
          </a:p>
          <a:p>
            <a:pPr lvl="1"/>
            <a:r>
              <a:rPr lang="nb-NO" sz="1100" dirty="0"/>
              <a:t>Korleis bruke programmering?</a:t>
            </a:r>
          </a:p>
          <a:p>
            <a:pPr lvl="1"/>
            <a:r>
              <a:rPr lang="nb-NO" sz="1100" dirty="0"/>
              <a:t>Har du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liknande</a:t>
            </a:r>
            <a:r>
              <a:rPr lang="nb-NO" sz="1100" dirty="0"/>
              <a:t> program </a:t>
            </a:r>
            <a:r>
              <a:rPr lang="nb-NO" sz="1100" dirty="0" err="1"/>
              <a:t>frå</a:t>
            </a:r>
            <a:r>
              <a:rPr lang="nb-NO" sz="1100" dirty="0"/>
              <a:t> før?</a:t>
            </a:r>
          </a:p>
          <a:p>
            <a:pPr lvl="1"/>
            <a:r>
              <a:rPr lang="nb-NO" sz="1100" dirty="0"/>
              <a:t>Korleis skal du måle diameter og </a:t>
            </a:r>
            <a:r>
              <a:rPr lang="nb-NO" sz="1100" dirty="0" err="1"/>
              <a:t>omkrins</a:t>
            </a:r>
            <a:r>
              <a:rPr lang="nb-NO" sz="1100" dirty="0"/>
              <a:t>?</a:t>
            </a:r>
          </a:p>
          <a:p>
            <a:pPr lvl="1"/>
            <a:r>
              <a:rPr lang="nb-NO" sz="1100" dirty="0"/>
              <a:t>Treng du </a:t>
            </a:r>
            <a:r>
              <a:rPr lang="nb-NO" sz="1100" dirty="0" err="1"/>
              <a:t>noko</a:t>
            </a:r>
            <a:r>
              <a:rPr lang="nb-NO" sz="1100" dirty="0"/>
              <a:t> utstyr for å gjennomføre </a:t>
            </a:r>
            <a:r>
              <a:rPr lang="nb-NO" sz="1100" dirty="0" err="1"/>
              <a:t>målingane</a:t>
            </a:r>
            <a:r>
              <a:rPr lang="nb-NO" sz="1100" dirty="0"/>
              <a:t>?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3253941-A992-4C68-B233-37DD4CD87EF8}"/>
              </a:ext>
            </a:extLst>
          </p:cNvPr>
          <p:cNvSpPr/>
          <p:nvPr/>
        </p:nvSpPr>
        <p:spPr>
          <a:xfrm>
            <a:off x="471487" y="6392075"/>
            <a:ext cx="2720180" cy="2800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kumimoji="0" lang="nb-NO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ppgåver</a:t>
            </a: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 diameter og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omkrins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dei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ulike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sirklane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teikna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 hjelp av programmering.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Plott alle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målte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verdiane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i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Geogebra.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matematisk modell, ved å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gjere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regresjon for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målte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dataa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Kva er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hovudskilnaden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mellom andre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modellar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de har laga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tidlegare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og denne modellen?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4770062-6C61-4B6E-BC59-C6494E18B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76" y="7025260"/>
            <a:ext cx="2316237" cy="1783503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936A9DC-9C77-4A85-80E0-ED701FC0A366}"/>
              </a:ext>
            </a:extLst>
          </p:cNvPr>
          <p:cNvSpPr txBox="1"/>
          <p:nvPr/>
        </p:nvSpPr>
        <p:spPr>
          <a:xfrm>
            <a:off x="471487" y="5561503"/>
            <a:ext cx="115236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Gjer</a:t>
            </a:r>
            <a:r>
              <a:rPr lang="nb-NO" sz="1100" b="1" dirty="0"/>
              <a:t> fase 4 – 7.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F34929A-544A-4DAB-943F-27079792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748B381-8A6B-4A31-A3A6-E0BB835FF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4083010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4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478386</TotalTime>
  <Words>619</Words>
  <Application>Microsoft Macintosh PowerPoint</Application>
  <PresentationFormat>A4 Paper (210x297 mm)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Office-tema</vt:lpstr>
      <vt:lpstr>PowerPoint Presentation</vt:lpstr>
      <vt:lpstr>Teikning av sirklar til handlenett - Måling av diameter og omkrins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1492</cp:revision>
  <dcterms:created xsi:type="dcterms:W3CDTF">2018-11-04T16:46:19Z</dcterms:created>
  <dcterms:modified xsi:type="dcterms:W3CDTF">2021-11-10T10:57:08Z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