
<file path=[Content_Types].xml><?xml version="1.0" encoding="utf-8"?>
<Types xmlns="http://schemas.openxmlformats.org/package/2006/content-types">
  <Default Extension="glb" ContentType="model/gltf.binary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7"/>
  </p:notesMasterIdLst>
  <p:sldIdLst>
    <p:sldId id="430" r:id="rId5"/>
    <p:sldId id="42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len Egeland Flø" initials="EEF" lastIdx="1" clrIdx="0">
    <p:extLst>
      <p:ext uri="{19B8F6BF-5375-455C-9EA6-DF929625EA0E}">
        <p15:presenceInfo xmlns:p15="http://schemas.microsoft.com/office/powerpoint/2012/main" userId="Ellen Egeland Flø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0AE"/>
    <a:srgbClr val="74E392"/>
    <a:srgbClr val="008080"/>
    <a:srgbClr val="03AA74"/>
    <a:srgbClr val="5EAA80"/>
    <a:srgbClr val="ECF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20AAA-71AC-4A1D-B3A0-288BC45B5EF0}" type="datetimeFigureOut">
              <a:rPr lang="nb-NO" smtClean="0"/>
              <a:t>10.11.2021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68D05-0525-4061-82E5-5DFEF8E54F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2938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FC603-7401-4A32-82F0-8813D1F68362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13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44717-8912-4BD0-901C-539D32409BB9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25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75A3-C966-421D-A058-9597AF80017B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2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A7A6-8F18-4A2B-AB95-01174CA087C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97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F4C0-F006-477E-9969-BD308BDBF7E7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97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738D-0748-4DF6-9385-02C30FADB6B1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946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DFB6-812E-4855-8CBD-F502418EB257}" type="datetime1">
              <a:rPr lang="nb-NO" smtClean="0"/>
              <a:t>10.11.2021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594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D9ED0-2390-4A20-865F-D260A12F872E}" type="datetime1">
              <a:rPr lang="nb-NO" smtClean="0"/>
              <a:t>10.11.2021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7844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AC629-7052-4F6D-AB30-13A06FED4062}" type="datetime1">
              <a:rPr lang="nb-NO" smtClean="0"/>
              <a:t>10.11.2021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641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1E48-A005-48CA-BC11-8A1B79F79ED9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925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55CE-444A-462B-B545-D05FD5A80EA7}" type="datetime1">
              <a:rPr lang="nb-NO" smtClean="0"/>
              <a:t>10.11.2021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49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829CD-4287-478E-BC9B-33B488E248AF}" type="datetime1">
              <a:rPr lang="nb-NO" smtClean="0"/>
              <a:t>10.11.2021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A449-1FD9-4B7A-9E85-B244E6DC9C5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38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0" Type="http://schemas.openxmlformats.org/officeDocument/2006/relationships/image" Target="../media/image648.png"/><Relationship Id="rId63" Type="http://schemas.openxmlformats.org/officeDocument/2006/relationships/image" Target="../media/image1.png"/><Relationship Id="rId68" Type="http://schemas.microsoft.com/office/2017/06/relationships/model3d" Target="../media/model3d4.glb"/><Relationship Id="rId47" Type="http://schemas.openxmlformats.org/officeDocument/2006/relationships/image" Target="../media/image645.png"/><Relationship Id="rId76" Type="http://schemas.openxmlformats.org/officeDocument/2006/relationships/image" Target="../media/image666.png"/><Relationship Id="rId59" Type="http://schemas.openxmlformats.org/officeDocument/2006/relationships/image" Target="../media/image657.png"/><Relationship Id="rId67" Type="http://schemas.openxmlformats.org/officeDocument/2006/relationships/image" Target="../media/image3.png"/><Relationship Id="rId71" Type="http://schemas.openxmlformats.org/officeDocument/2006/relationships/image" Target="../media/image5.png"/><Relationship Id="rId46" Type="http://schemas.openxmlformats.org/officeDocument/2006/relationships/image" Target="../media/image644.png"/><Relationship Id="rId17" Type="http://schemas.openxmlformats.org/officeDocument/2006/relationships/image" Target="../media/image621.png"/><Relationship Id="rId16" Type="http://schemas.openxmlformats.org/officeDocument/2006/relationships/image" Target="../media/image620.png"/><Relationship Id="rId62" Type="http://schemas.microsoft.com/office/2017/06/relationships/model3d" Target="../media/model3d1.glb"/><Relationship Id="rId70" Type="http://schemas.microsoft.com/office/2017/06/relationships/model3d" Target="../media/model3d5.glb"/><Relationship Id="rId75" Type="http://schemas.openxmlformats.org/officeDocument/2006/relationships/image" Target="../media/image6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615.png"/><Relationship Id="rId66" Type="http://schemas.microsoft.com/office/2017/06/relationships/model3d" Target="../media/model3d3.glb"/><Relationship Id="rId37" Type="http://schemas.openxmlformats.org/officeDocument/2006/relationships/image" Target="../media/image635.png"/><Relationship Id="rId74" Type="http://schemas.openxmlformats.org/officeDocument/2006/relationships/image" Target="../media/image661.png"/><Relationship Id="rId58" Type="http://schemas.openxmlformats.org/officeDocument/2006/relationships/image" Target="../media/image656.png"/><Relationship Id="rId61" Type="http://schemas.openxmlformats.org/officeDocument/2006/relationships/image" Target="../media/image659.png"/><Relationship Id="rId57" Type="http://schemas.openxmlformats.org/officeDocument/2006/relationships/image" Target="../media/image655.png"/><Relationship Id="rId60" Type="http://schemas.openxmlformats.org/officeDocument/2006/relationships/image" Target="../media/image658.png"/><Relationship Id="rId44" Type="http://schemas.openxmlformats.org/officeDocument/2006/relationships/image" Target="../media/image642.png"/><Relationship Id="rId52" Type="http://schemas.openxmlformats.org/officeDocument/2006/relationships/image" Target="../media/image650.png"/><Relationship Id="rId65" Type="http://schemas.openxmlformats.org/officeDocument/2006/relationships/image" Target="../media/image2.png"/><Relationship Id="rId73" Type="http://schemas.openxmlformats.org/officeDocument/2006/relationships/image" Target="../media/image6.png"/><Relationship Id="rId78" Type="http://schemas.openxmlformats.org/officeDocument/2006/relationships/image" Target="../media/image664.png"/><Relationship Id="rId9" Type="http://schemas.openxmlformats.org/officeDocument/2006/relationships/image" Target="../media/image613.png"/><Relationship Id="rId14" Type="http://schemas.openxmlformats.org/officeDocument/2006/relationships/image" Target="../media/image618.png"/><Relationship Id="rId64" Type="http://schemas.microsoft.com/office/2017/06/relationships/model3d" Target="../media/model3d2.glb"/><Relationship Id="rId69" Type="http://schemas.openxmlformats.org/officeDocument/2006/relationships/image" Target="../media/image4.png"/><Relationship Id="rId48" Type="http://schemas.openxmlformats.org/officeDocument/2006/relationships/image" Target="../media/image646.png"/><Relationship Id="rId56" Type="http://schemas.openxmlformats.org/officeDocument/2006/relationships/image" Target="../media/image654.png"/><Relationship Id="rId77" Type="http://schemas.openxmlformats.org/officeDocument/2006/relationships/image" Target="../media/image668.png"/><Relationship Id="rId72" Type="http://schemas.microsoft.com/office/2017/06/relationships/model3d" Target="../media/model3d6.glb"/><Relationship Id="rId51" Type="http://schemas.openxmlformats.org/officeDocument/2006/relationships/image" Target="../media/image64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671695-397D-469C-A28B-B34686156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97201"/>
            <a:ext cx="5915025" cy="1120416"/>
          </a:xfrm>
        </p:spPr>
        <p:txBody>
          <a:bodyPr>
            <a:normAutofit/>
          </a:bodyPr>
          <a:lstStyle/>
          <a:p>
            <a:r>
              <a:rPr lang="nb-NO" dirty="0"/>
              <a:t>Opplegg 14 - Volum for ulike geometriske former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A821908-48A5-4A1D-9CAE-F89F4123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1</a:t>
            </a:fld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BAEB9B4E-559A-4E37-B49E-468D5A4B23B0}"/>
              </a:ext>
            </a:extLst>
          </p:cNvPr>
          <p:cNvSpPr txBox="1"/>
          <p:nvPr/>
        </p:nvSpPr>
        <p:spPr>
          <a:xfrm>
            <a:off x="471488" y="1403132"/>
            <a:ext cx="59150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Lengd</a:t>
            </a:r>
            <a:r>
              <a:rPr lang="nb-NO" sz="1100" dirty="0"/>
              <a:t> </a:t>
            </a:r>
            <a:r>
              <a:rPr lang="nb-NO" sz="1100" dirty="0" err="1"/>
              <a:t>fortel</a:t>
            </a:r>
            <a:r>
              <a:rPr lang="nb-NO" sz="1100" dirty="0"/>
              <a:t> oss kor stor avstanden er mellom to punkt. Lengda er </a:t>
            </a:r>
            <a:r>
              <a:rPr lang="nb-NO" sz="1100" dirty="0" err="1"/>
              <a:t>eindimensjonal</a:t>
            </a:r>
            <a:r>
              <a:rPr lang="nb-NO" sz="1100" dirty="0"/>
              <a:t>, og </a:t>
            </a:r>
            <a:r>
              <a:rPr lang="nb-NO" sz="1100" dirty="0" err="1"/>
              <a:t>målest</a:t>
            </a:r>
            <a:r>
              <a:rPr lang="nb-NO" sz="1100" dirty="0"/>
              <a:t> i til dømes </a:t>
            </a:r>
            <a:r>
              <a:rPr lang="nb-NO" sz="1100" dirty="0" err="1"/>
              <a:t>einingane</a:t>
            </a:r>
            <a:r>
              <a:rPr lang="nb-NO" sz="1100" dirty="0"/>
              <a:t> cm eller meter. </a:t>
            </a:r>
          </a:p>
          <a:p>
            <a:endParaRPr lang="nb-NO" sz="400" dirty="0"/>
          </a:p>
          <a:p>
            <a:r>
              <a:rPr lang="nb-NO" sz="1100" dirty="0"/>
              <a:t>Areal gir oss informasjon om kor stor ei flate er, slik at vi kan </a:t>
            </a:r>
            <a:r>
              <a:rPr lang="nb-NO" sz="1100" dirty="0" err="1"/>
              <a:t>samanlikne</a:t>
            </a:r>
            <a:r>
              <a:rPr lang="nb-NO" sz="1100" dirty="0"/>
              <a:t> storleiken på grunnflata til ulike </a:t>
            </a:r>
            <a:r>
              <a:rPr lang="nb-NO" sz="1100" dirty="0" err="1"/>
              <a:t>figurar</a:t>
            </a:r>
            <a:r>
              <a:rPr lang="nb-NO" sz="1100" dirty="0"/>
              <a:t>, til dømes om </a:t>
            </a:r>
            <a:r>
              <a:rPr lang="nb-NO" sz="1100" dirty="0" err="1"/>
              <a:t>ein</a:t>
            </a:r>
            <a:r>
              <a:rPr lang="nb-NO" sz="1100" dirty="0"/>
              <a:t> skal kjøpe </a:t>
            </a:r>
            <a:r>
              <a:rPr lang="nb-NO" sz="1100" dirty="0" err="1"/>
              <a:t>eit</a:t>
            </a:r>
            <a:r>
              <a:rPr lang="nb-NO" sz="1100" dirty="0"/>
              <a:t> hus. Areal er todimensjonalt, det vil </a:t>
            </a:r>
            <a:r>
              <a:rPr lang="nb-NO" sz="1100" dirty="0" err="1"/>
              <a:t>seie</a:t>
            </a:r>
            <a:r>
              <a:rPr lang="nb-NO" sz="1100" dirty="0"/>
              <a:t> at det er samansett av to lengder. Men som regel </a:t>
            </a:r>
            <a:r>
              <a:rPr lang="nb-NO" sz="1100" dirty="0" err="1"/>
              <a:t>kallar</a:t>
            </a:r>
            <a:r>
              <a:rPr lang="nb-NO" sz="1100" dirty="0"/>
              <a:t> vi det </a:t>
            </a:r>
            <a:r>
              <a:rPr lang="nb-NO" sz="1100" dirty="0" err="1"/>
              <a:t>lengd</a:t>
            </a:r>
            <a:r>
              <a:rPr lang="nb-NO" sz="1100" dirty="0"/>
              <a:t> og </a:t>
            </a:r>
            <a:r>
              <a:rPr lang="nb-NO" sz="1100" dirty="0" err="1"/>
              <a:t>breidd</a:t>
            </a:r>
            <a:r>
              <a:rPr lang="nb-NO" sz="1100" dirty="0"/>
              <a:t>, eller grunnlinje og høgd. </a:t>
            </a:r>
            <a:r>
              <a:rPr lang="nb-NO" sz="1100" dirty="0" err="1"/>
              <a:t>Desse</a:t>
            </a:r>
            <a:r>
              <a:rPr lang="nb-NO" sz="1100" dirty="0"/>
              <a:t> to </a:t>
            </a:r>
            <a:r>
              <a:rPr lang="nb-NO" sz="1100" dirty="0" err="1"/>
              <a:t>avstandane</a:t>
            </a:r>
            <a:r>
              <a:rPr lang="nb-NO" sz="1100" dirty="0"/>
              <a:t> må </a:t>
            </a:r>
            <a:r>
              <a:rPr lang="nb-NO" sz="1100" dirty="0" err="1"/>
              <a:t>multipliserast</a:t>
            </a:r>
            <a:r>
              <a:rPr lang="nb-NO" sz="1100" dirty="0"/>
              <a:t> for å få </a:t>
            </a:r>
            <a:r>
              <a:rPr lang="nb-NO" sz="1100" dirty="0" err="1"/>
              <a:t>eit</a:t>
            </a:r>
            <a:r>
              <a:rPr lang="nb-NO" sz="1100" dirty="0"/>
              <a:t> areal, dermed blir eininga for areal alltid ei </a:t>
            </a:r>
            <a:r>
              <a:rPr lang="nb-NO" sz="1100" dirty="0" err="1"/>
              <a:t>lengd</a:t>
            </a:r>
            <a:r>
              <a:rPr lang="nb-NO" sz="1100" dirty="0"/>
              <a:t> </a:t>
            </a:r>
            <a:r>
              <a:rPr lang="nb-NO" sz="1100" dirty="0" err="1"/>
              <a:t>opphøgd</a:t>
            </a:r>
            <a:r>
              <a:rPr lang="nb-NO" sz="1100" dirty="0"/>
              <a:t> i andre, for eksempel cm</a:t>
            </a:r>
            <a:r>
              <a:rPr lang="nb-NO" sz="1100" baseline="30000" dirty="0"/>
              <a:t>2</a:t>
            </a:r>
            <a:r>
              <a:rPr lang="nb-NO" sz="1100" dirty="0"/>
              <a:t> eller m</a:t>
            </a:r>
            <a:r>
              <a:rPr lang="nb-NO" sz="1100" baseline="30000" dirty="0"/>
              <a:t>2</a:t>
            </a:r>
            <a:r>
              <a:rPr lang="nb-NO" sz="1100" dirty="0"/>
              <a:t>. 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E3FEDC44-19C9-4936-AAE0-612E145E4FE6}"/>
              </a:ext>
            </a:extLst>
          </p:cNvPr>
          <p:cNvSpPr txBox="1"/>
          <p:nvPr/>
        </p:nvSpPr>
        <p:spPr>
          <a:xfrm>
            <a:off x="471488" y="4395561"/>
            <a:ext cx="59150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/>
              <a:t>På same måten gir volum informasjon om kor stor plass </a:t>
            </a:r>
            <a:r>
              <a:rPr lang="nb-NO" sz="1100" dirty="0" err="1"/>
              <a:t>noko</a:t>
            </a:r>
            <a:r>
              <a:rPr lang="nb-NO" sz="1100" dirty="0"/>
              <a:t> tek, eller kor stor plass det er inni </a:t>
            </a:r>
            <a:r>
              <a:rPr lang="nb-NO" sz="1100" dirty="0" err="1"/>
              <a:t>noko</a:t>
            </a:r>
            <a:r>
              <a:rPr lang="nb-NO" sz="1100" dirty="0"/>
              <a:t>. Volum er </a:t>
            </a:r>
            <a:r>
              <a:rPr lang="nb-NO" sz="1100" dirty="0" err="1"/>
              <a:t>ein</a:t>
            </a:r>
            <a:r>
              <a:rPr lang="nb-NO" sz="1100" dirty="0"/>
              <a:t> 3-dimensjonal storleik, og vi får </a:t>
            </a:r>
            <a:r>
              <a:rPr lang="nb-NO" sz="1100" dirty="0" err="1"/>
              <a:t>difor</a:t>
            </a:r>
            <a:r>
              <a:rPr lang="nb-NO" sz="1100" dirty="0"/>
              <a:t> </a:t>
            </a:r>
            <a:r>
              <a:rPr lang="nb-NO" sz="1100" dirty="0" err="1"/>
              <a:t>ikkje</a:t>
            </a:r>
            <a:r>
              <a:rPr lang="nb-NO" sz="1100" dirty="0"/>
              <a:t> </a:t>
            </a:r>
            <a:r>
              <a:rPr lang="nb-NO" sz="1100" dirty="0" err="1"/>
              <a:t>teikna</a:t>
            </a:r>
            <a:r>
              <a:rPr lang="nb-NO" sz="1100" dirty="0"/>
              <a:t> han </a:t>
            </a:r>
            <a:r>
              <a:rPr lang="nb-NO" sz="1100" dirty="0" err="1"/>
              <a:t>skikkeleg</a:t>
            </a:r>
            <a:r>
              <a:rPr lang="nb-NO" sz="1100" dirty="0"/>
              <a:t> på ei 2-dimensjonal flate slik som i ei bok.</a:t>
            </a:r>
          </a:p>
          <a:p>
            <a:endParaRPr lang="nb-NO" sz="400" dirty="0"/>
          </a:p>
          <a:p>
            <a:r>
              <a:rPr lang="nb-NO" sz="1100" dirty="0"/>
              <a:t>For å </a:t>
            </a:r>
            <a:r>
              <a:rPr lang="nb-NO" sz="1100" dirty="0" err="1"/>
              <a:t>rekne</a:t>
            </a:r>
            <a:r>
              <a:rPr lang="nb-NO" sz="1100" dirty="0"/>
              <a:t> ut volum må vi alltid multiplisere tre lengder med </a:t>
            </a:r>
            <a:r>
              <a:rPr lang="nb-NO" sz="1100" dirty="0" err="1"/>
              <a:t>kvarandre</a:t>
            </a:r>
            <a:r>
              <a:rPr lang="nb-NO" sz="1100" dirty="0"/>
              <a:t>. Sjekk gjerne med </a:t>
            </a:r>
            <a:r>
              <a:rPr lang="nb-NO" sz="1100" dirty="0" err="1"/>
              <a:t>formlane</a:t>
            </a:r>
            <a:r>
              <a:rPr lang="nb-NO" sz="1100" dirty="0"/>
              <a:t> under! Da blir eininga for volum alltid ei </a:t>
            </a:r>
            <a:r>
              <a:rPr lang="nb-NO" sz="1100" dirty="0" err="1"/>
              <a:t>lengd</a:t>
            </a:r>
            <a:r>
              <a:rPr lang="nb-NO" sz="1100" dirty="0"/>
              <a:t> </a:t>
            </a:r>
            <a:r>
              <a:rPr lang="nb-NO" sz="1100" dirty="0" err="1"/>
              <a:t>opphøgd</a:t>
            </a:r>
            <a:r>
              <a:rPr lang="nb-NO" sz="1100" dirty="0"/>
              <a:t> i tredje, slik som cm</a:t>
            </a:r>
            <a:r>
              <a:rPr lang="nb-NO" sz="1100" baseline="30000" dirty="0"/>
              <a:t>3</a:t>
            </a:r>
            <a:r>
              <a:rPr lang="nb-NO" sz="1100" dirty="0"/>
              <a:t> eller m</a:t>
            </a:r>
            <a:r>
              <a:rPr lang="nb-NO" sz="1100" baseline="30000" dirty="0"/>
              <a:t>3</a:t>
            </a:r>
            <a:r>
              <a:rPr lang="nb-NO" sz="1100" dirty="0"/>
              <a:t>. Alle fysiske </a:t>
            </a:r>
            <a:r>
              <a:rPr lang="nb-NO" sz="1100" dirty="0" err="1"/>
              <a:t>gjenstandar</a:t>
            </a:r>
            <a:r>
              <a:rPr lang="nb-NO" sz="1100" dirty="0"/>
              <a:t> har tre </a:t>
            </a:r>
            <a:r>
              <a:rPr lang="nb-NO" sz="1100" dirty="0" err="1"/>
              <a:t>dimensjonar</a:t>
            </a:r>
            <a:r>
              <a:rPr lang="nb-NO" sz="1100" dirty="0"/>
              <a:t>, men </a:t>
            </a:r>
            <a:r>
              <a:rPr lang="nb-NO" sz="1100" dirty="0" err="1"/>
              <a:t>nokon</a:t>
            </a:r>
            <a:r>
              <a:rPr lang="nb-NO" sz="1100" dirty="0"/>
              <a:t> eller alle lengdene kan </a:t>
            </a:r>
            <a:r>
              <a:rPr lang="nb-NO" sz="1100" dirty="0" err="1"/>
              <a:t>vere</a:t>
            </a:r>
            <a:r>
              <a:rPr lang="nb-NO" sz="1100" dirty="0"/>
              <a:t> veldig korte slik at volumet blir veldig lite. Dette gjeld til dømes </a:t>
            </a:r>
            <a:r>
              <a:rPr lang="nb-NO" sz="1100" dirty="0" err="1"/>
              <a:t>eit</a:t>
            </a:r>
            <a:r>
              <a:rPr lang="nb-NO" sz="1100" dirty="0"/>
              <a:t> hårstrå eller </a:t>
            </a:r>
            <a:r>
              <a:rPr lang="nb-NO" sz="1100" dirty="0" err="1"/>
              <a:t>eit</a:t>
            </a:r>
            <a:r>
              <a:rPr lang="nb-NO" sz="1100" dirty="0"/>
              <a:t> ark silkepapir eller bladgull.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310AB2C-BFB0-4624-BB2B-81A47D04C022}"/>
              </a:ext>
            </a:extLst>
          </p:cNvPr>
          <p:cNvSpPr/>
          <p:nvPr/>
        </p:nvSpPr>
        <p:spPr>
          <a:xfrm>
            <a:off x="718887" y="3276844"/>
            <a:ext cx="1258284" cy="693682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C1E0AE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B97DE1B5-B865-4597-9E1C-3CDBCE81B6EC}"/>
              </a:ext>
            </a:extLst>
          </p:cNvPr>
          <p:cNvSpPr/>
          <p:nvPr/>
        </p:nvSpPr>
        <p:spPr>
          <a:xfrm>
            <a:off x="2532597" y="3272040"/>
            <a:ext cx="804041" cy="693682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C1E0AE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1EE3B19-6733-4C9B-982D-65E052ECF496}"/>
              </a:ext>
            </a:extLst>
          </p:cNvPr>
          <p:cNvSpPr/>
          <p:nvPr/>
        </p:nvSpPr>
        <p:spPr>
          <a:xfrm>
            <a:off x="3892064" y="3222176"/>
            <a:ext cx="804041" cy="760372"/>
          </a:xfrm>
          <a:prstGeom prst="ellipse">
            <a:avLst/>
          </a:prstGeom>
          <a:gradFill>
            <a:gsLst>
              <a:gs pos="0">
                <a:srgbClr val="00B050"/>
              </a:gs>
              <a:gs pos="100000">
                <a:srgbClr val="C1E0AE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Likebent trekant 17">
            <a:extLst>
              <a:ext uri="{FF2B5EF4-FFF2-40B4-BE49-F238E27FC236}">
                <a16:creationId xmlns:a16="http://schemas.microsoft.com/office/drawing/2014/main" id="{DCF27B33-1447-4CB3-839D-78A00733E7D9}"/>
              </a:ext>
            </a:extLst>
          </p:cNvPr>
          <p:cNvSpPr/>
          <p:nvPr/>
        </p:nvSpPr>
        <p:spPr>
          <a:xfrm>
            <a:off x="5074365" y="3205350"/>
            <a:ext cx="804041" cy="760372"/>
          </a:xfrm>
          <a:prstGeom prst="triangle">
            <a:avLst/>
          </a:prstGeom>
          <a:gradFill>
            <a:gsLst>
              <a:gs pos="0">
                <a:srgbClr val="00B050"/>
              </a:gs>
              <a:gs pos="100000">
                <a:srgbClr val="C1E0AE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96CE5906-259D-45E1-9C20-376BE31EAE29}"/>
                  </a:ext>
                </a:extLst>
              </p:cNvPr>
              <p:cNvSpPr txBox="1"/>
              <p:nvPr/>
            </p:nvSpPr>
            <p:spPr>
              <a:xfrm>
                <a:off x="1079077" y="2960057"/>
                <a:ext cx="537904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1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96CE5906-259D-45E1-9C20-376BE31EA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77" y="2960057"/>
                <a:ext cx="537904" cy="169277"/>
              </a:xfrm>
              <a:prstGeom prst="rect">
                <a:avLst/>
              </a:prstGeom>
              <a:blipFill>
                <a:blip r:embed="rId6"/>
                <a:stretch>
                  <a:fillRect l="-5682" r="-5682" b="-1111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D87F3269-74EB-4553-85A1-39630F46D6DB}"/>
                  </a:ext>
                </a:extLst>
              </p:cNvPr>
              <p:cNvSpPr/>
              <p:nvPr/>
            </p:nvSpPr>
            <p:spPr>
              <a:xfrm>
                <a:off x="5052982" y="2729855"/>
                <a:ext cx="764761" cy="4126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D87F3269-74EB-4553-85A1-39630F46D6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982" y="2729855"/>
                <a:ext cx="764761" cy="41261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5EF0AC6-5A06-4638-B8EE-5AF0BE41B1D7}"/>
                  </a:ext>
                </a:extLst>
              </p:cNvPr>
              <p:cNvSpPr/>
              <p:nvPr/>
            </p:nvSpPr>
            <p:spPr>
              <a:xfrm>
                <a:off x="2619851" y="2907835"/>
                <a:ext cx="62953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5EF0AC6-5A06-4638-B8EE-5AF0BE41B1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851" y="2907835"/>
                <a:ext cx="629531" cy="261610"/>
              </a:xfrm>
              <a:prstGeom prst="rect">
                <a:avLst/>
              </a:prstGeom>
              <a:blipFill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CA224AC-A92F-4757-B231-AFAAF71F0EB3}"/>
                  </a:ext>
                </a:extLst>
              </p:cNvPr>
              <p:cNvSpPr/>
              <p:nvPr/>
            </p:nvSpPr>
            <p:spPr>
              <a:xfrm>
                <a:off x="3883843" y="2907835"/>
                <a:ext cx="820481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nb-NO" sz="11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sz="1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nb-NO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3CA224AC-A92F-4757-B231-AFAAF71F0E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843" y="2907835"/>
                <a:ext cx="820481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1C47EC76-7ACA-42CC-A74C-266F7C0E2478}"/>
                  </a:ext>
                </a:extLst>
              </p:cNvPr>
              <p:cNvSpPr txBox="1"/>
              <p:nvPr/>
            </p:nvSpPr>
            <p:spPr>
              <a:xfrm>
                <a:off x="1307312" y="3991483"/>
                <a:ext cx="8143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i="1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1C47EC76-7ACA-42CC-A74C-266F7C0E24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312" y="3991483"/>
                <a:ext cx="81433" cy="169277"/>
              </a:xfrm>
              <a:prstGeom prst="rect">
                <a:avLst/>
              </a:prstGeom>
              <a:blipFill>
                <a:blip r:embed="rId60"/>
                <a:stretch>
                  <a:fillRect l="-35714" r="-35714" b="-71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6EC59E7C-578B-4C8F-B4C9-0123ADD3259B}"/>
                  </a:ext>
                </a:extLst>
              </p:cNvPr>
              <p:cNvSpPr txBox="1"/>
              <p:nvPr/>
            </p:nvSpPr>
            <p:spPr>
              <a:xfrm>
                <a:off x="556458" y="3534242"/>
                <a:ext cx="110478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6EC59E7C-578B-4C8F-B4C9-0123ADD32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58" y="3534242"/>
                <a:ext cx="110478" cy="169277"/>
              </a:xfrm>
              <a:prstGeom prst="rect">
                <a:avLst/>
              </a:prstGeom>
              <a:blipFill>
                <a:blip r:embed="rId14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B2863262-C9AA-4E6E-8F92-69A32078E146}"/>
                  </a:ext>
                </a:extLst>
              </p:cNvPr>
              <p:cNvSpPr/>
              <p:nvPr/>
            </p:nvSpPr>
            <p:spPr>
              <a:xfrm>
                <a:off x="3283292" y="3488075"/>
                <a:ext cx="28533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B2863262-C9AA-4E6E-8F92-69A32078E1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3292" y="3488075"/>
                <a:ext cx="285335" cy="26161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E17CDD9D-1429-48C2-ACE9-F9F16C6A29A9}"/>
                  </a:ext>
                </a:extLst>
              </p:cNvPr>
              <p:cNvSpPr/>
              <p:nvPr/>
            </p:nvSpPr>
            <p:spPr>
              <a:xfrm>
                <a:off x="2791948" y="3949753"/>
                <a:ext cx="28533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E17CDD9D-1429-48C2-ACE9-F9F16C6A29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948" y="3949753"/>
                <a:ext cx="285335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5A72BC42-60A9-4A9E-A29C-8BEAA6E21DD3}"/>
                  </a:ext>
                </a:extLst>
              </p:cNvPr>
              <p:cNvSpPr/>
              <p:nvPr/>
            </p:nvSpPr>
            <p:spPr>
              <a:xfrm>
                <a:off x="4319322" y="3390205"/>
                <a:ext cx="28713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5A72BC42-60A9-4A9E-A29C-8BEAA6E21D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322" y="3390205"/>
                <a:ext cx="287130" cy="26161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Rett linje 29">
            <a:extLst>
              <a:ext uri="{FF2B5EF4-FFF2-40B4-BE49-F238E27FC236}">
                <a16:creationId xmlns:a16="http://schemas.microsoft.com/office/drawing/2014/main" id="{986D0B2E-3A99-4483-91B4-6AE1B79EF116}"/>
              </a:ext>
            </a:extLst>
          </p:cNvPr>
          <p:cNvCxnSpPr>
            <a:cxnSpLocks/>
            <a:endCxn id="17" idx="6"/>
          </p:cNvCxnSpPr>
          <p:nvPr/>
        </p:nvCxnSpPr>
        <p:spPr>
          <a:xfrm>
            <a:off x="4294083" y="3601212"/>
            <a:ext cx="402022" cy="1150"/>
          </a:xfrm>
          <a:prstGeom prst="line">
            <a:avLst/>
          </a:prstGeom>
          <a:ln w="127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2BA75777-609A-4AE5-BF6A-FDA090FF6706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5476386" y="3212334"/>
            <a:ext cx="1" cy="753388"/>
          </a:xfrm>
          <a:prstGeom prst="line">
            <a:avLst/>
          </a:prstGeom>
          <a:ln w="12700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DC02D3E1-5444-4C0E-B26F-BAC04F4B9FA8}"/>
                  </a:ext>
                </a:extLst>
              </p:cNvPr>
              <p:cNvSpPr/>
              <p:nvPr/>
            </p:nvSpPr>
            <p:spPr>
              <a:xfrm>
                <a:off x="5397262" y="3470407"/>
                <a:ext cx="297709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DC02D3E1-5444-4C0E-B26F-BAC04F4B9F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262" y="3470407"/>
                <a:ext cx="297709" cy="261610"/>
              </a:xfrm>
              <a:prstGeom prst="rect">
                <a:avLst/>
              </a:prstGeom>
              <a:blipFill>
                <a:blip r:embed="rId5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4F87BF7-57C3-4E72-ABE9-B93E7D1C8854}"/>
                  </a:ext>
                </a:extLst>
              </p:cNvPr>
              <p:cNvSpPr/>
              <p:nvPr/>
            </p:nvSpPr>
            <p:spPr>
              <a:xfrm>
                <a:off x="5323522" y="3897799"/>
                <a:ext cx="30572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4F87BF7-57C3-4E72-ABE9-B93E7D1C88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3522" y="3897799"/>
                <a:ext cx="305725" cy="261610"/>
              </a:xfrm>
              <a:prstGeom prst="rect">
                <a:avLst/>
              </a:prstGeom>
              <a:blipFill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29" name="3D-modell 9228" descr="Light Gray Ellipsoid">
                <a:extLst>
                  <a:ext uri="{FF2B5EF4-FFF2-40B4-BE49-F238E27FC236}">
                    <a16:creationId xmlns:a16="http://schemas.microsoft.com/office/drawing/2014/main" id="{1A22ABC6-1DA8-47C5-9B34-E7F7193B5A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19740512"/>
                  </p:ext>
                </p:extLst>
              </p:nvPr>
            </p:nvGraphicFramePr>
            <p:xfrm>
              <a:off x="1840549" y="7383616"/>
              <a:ext cx="903786" cy="922813"/>
            </p:xfrm>
            <a:graphic>
              <a:graphicData uri="http://schemas.microsoft.com/office/drawing/2017/model3d">
                <am3d:model3d r:embed="rId62">
                  <am3d:spPr>
                    <a:xfrm>
                      <a:off x="0" y="0"/>
                      <a:ext cx="903786" cy="922813"/>
                    </a:xfrm>
                    <a:prstGeom prst="rect">
                      <a:avLst/>
                    </a:prstGeom>
                  </am3d:spPr>
                  <am3d:camera>
                    <am3d:pos x="0" y="0" z="70713994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438416" d="1000000"/>
                    <am3d:preTrans dx="0" dy="-9181623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-5844260" ay="-199855" az="-1445389"/>
                    <am3d:postTrans dx="0" dy="0" dz="0"/>
                  </am3d:trans>
                  <am3d:raster rName="Office3DRenderer" rVer="16.0.8326">
                    <am3d:blip r:embed="rId63"/>
                  </am3d:raster>
                  <am3d:objViewport viewportSz="1341409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29" name="3D-modell 9228" descr="Light Gray Ellipsoid">
                <a:extLst>
                  <a:ext uri="{FF2B5EF4-FFF2-40B4-BE49-F238E27FC236}">
                    <a16:creationId xmlns:a16="http://schemas.microsoft.com/office/drawing/2014/main" id="{1A22ABC6-1DA8-47C5-9B34-E7F7193B5A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840549" y="7383616"/>
                <a:ext cx="903786" cy="9228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30" name="3D-modell 9229" descr="Light Gray Cube">
                <a:extLst>
                  <a:ext uri="{FF2B5EF4-FFF2-40B4-BE49-F238E27FC236}">
                    <a16:creationId xmlns:a16="http://schemas.microsoft.com/office/drawing/2014/main" id="{B8046843-F5A1-45A0-9BCB-ED2A6428940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7450114"/>
                  </p:ext>
                </p:extLst>
              </p:nvPr>
            </p:nvGraphicFramePr>
            <p:xfrm>
              <a:off x="3043988" y="6018298"/>
              <a:ext cx="988762" cy="1086216"/>
            </p:xfrm>
            <a:graphic>
              <a:graphicData uri="http://schemas.microsoft.com/office/drawing/2017/model3d">
                <am3d:model3d r:embed="rId64">
                  <am3d:spPr>
                    <a:xfrm>
                      <a:off x="0" y="0"/>
                      <a:ext cx="988762" cy="1086216"/>
                    </a:xfrm>
                    <a:prstGeom prst="rect">
                      <a:avLst/>
                    </a:prstGeom>
                  </am3d:spPr>
                  <am3d:camera>
                    <am3d:pos x="0" y="0" z="81469193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7140529" d="1000000"/>
                    <am3d:preTrans dx="0" dy="-17999995" dz="5866"/>
                    <am3d:scale>
                      <am3d:sx n="1000000" d="1000000"/>
                      <am3d:sy n="1000000" d="1000000"/>
                      <am3d:sz n="1000000" d="1000000"/>
                    </am3d:scale>
                    <am3d:rot ax="1537159" ay="-1573403" az="-717812"/>
                    <am3d:postTrans dx="0" dy="0" dz="0"/>
                  </am3d:trans>
                  <am3d:raster rName="Office3DRenderer" rVer="16.0.8326">
                    <am3d:blip r:embed="rId65"/>
                  </am3d:raster>
                  <am3d:objViewport viewportSz="113818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30" name="3D-modell 9229" descr="Light Gray Cube">
                <a:extLst>
                  <a:ext uri="{FF2B5EF4-FFF2-40B4-BE49-F238E27FC236}">
                    <a16:creationId xmlns:a16="http://schemas.microsoft.com/office/drawing/2014/main" id="{B8046843-F5A1-45A0-9BCB-ED2A6428940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043988" y="6018298"/>
                <a:ext cx="988762" cy="10862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31" name="3D-modell 9230" descr="Light Gray Cone">
                <a:extLst>
                  <a:ext uri="{FF2B5EF4-FFF2-40B4-BE49-F238E27FC236}">
                    <a16:creationId xmlns:a16="http://schemas.microsoft.com/office/drawing/2014/main" id="{45C57A1B-7AAC-4C1F-80DF-CCBDB81FB0F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95096383"/>
                  </p:ext>
                </p:extLst>
              </p:nvPr>
            </p:nvGraphicFramePr>
            <p:xfrm>
              <a:off x="2631752" y="8562481"/>
              <a:ext cx="1114381" cy="1023724"/>
            </p:xfrm>
            <a:graphic>
              <a:graphicData uri="http://schemas.microsoft.com/office/drawing/2017/model3d">
                <am3d:model3d r:embed="rId66">
                  <am3d:spPr>
                    <a:xfrm>
                      <a:off x="0" y="0"/>
                      <a:ext cx="1114381" cy="1023724"/>
                    </a:xfrm>
                    <a:prstGeom prst="rect">
                      <a:avLst/>
                    </a:prstGeom>
                  </am3d:spPr>
                  <am3d:camera>
                    <am3d:pos x="0" y="0" z="79877068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6704480" d="1000000"/>
                    <am3d:preTrans dx="2" dy="-16922770" dz="-2"/>
                    <am3d:scale>
                      <am3d:sx n="1000000" d="1000000"/>
                      <am3d:sy n="1000000" d="1000000"/>
                      <am3d:sz n="1000000" d="1000000"/>
                    </am3d:scale>
                    <am3d:rot ax="-1273817" ay="-394770" az="152935"/>
                    <am3d:postTrans dx="0" dy="0" dz="0"/>
                  </am3d:trans>
                  <am3d:raster rName="Office3DRenderer" rVer="16.0.8326">
                    <am3d:blip r:embed="rId67"/>
                  </am3d:raster>
                  <am3d:objViewport viewportSz="1704908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31" name="3D-modell 9230" descr="Light Gray Cone">
                <a:extLst>
                  <a:ext uri="{FF2B5EF4-FFF2-40B4-BE49-F238E27FC236}">
                    <a16:creationId xmlns:a16="http://schemas.microsoft.com/office/drawing/2014/main" id="{45C57A1B-7AAC-4C1F-80DF-CCBDB81FB0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631752" y="8562481"/>
                <a:ext cx="1114381" cy="1023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32" name="3D-modell 9231" descr="Light Gray Pyramid">
                <a:extLst>
                  <a:ext uri="{FF2B5EF4-FFF2-40B4-BE49-F238E27FC236}">
                    <a16:creationId xmlns:a16="http://schemas.microsoft.com/office/drawing/2014/main" id="{2DA8738F-D5E9-47A3-8794-576D38C6F4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70880504"/>
                  </p:ext>
                </p:extLst>
              </p:nvPr>
            </p:nvGraphicFramePr>
            <p:xfrm>
              <a:off x="4539063" y="8777354"/>
              <a:ext cx="1155908" cy="778445"/>
            </p:xfrm>
            <a:graphic>
              <a:graphicData uri="http://schemas.microsoft.com/office/drawing/2017/model3d">
                <am3d:model3d r:embed="rId68">
                  <am3d:spPr>
                    <a:xfrm>
                      <a:off x="0" y="0"/>
                      <a:ext cx="1155908" cy="778445"/>
                    </a:xfrm>
                    <a:prstGeom prst="rect">
                      <a:avLst/>
                    </a:prstGeom>
                  </am3d:spPr>
                  <am3d:camera>
                    <am3d:pos x="0" y="0" z="70960676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134103" d="1000000"/>
                    <am3d:preTrans dx="0" dy="-10695087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-3541592" ay="-4186809" az="3443704"/>
                    <am3d:postTrans dx="0" dy="0" dz="0"/>
                  </am3d:trans>
                  <am3d:raster rName="Office3DRenderer" rVer="16.0.8326">
                    <am3d:blip r:embed="rId69"/>
                  </am3d:raster>
                  <am3d:objViewport viewportSz="1724386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32" name="3D-modell 9231" descr="Light Gray Pyramid">
                <a:extLst>
                  <a:ext uri="{FF2B5EF4-FFF2-40B4-BE49-F238E27FC236}">
                    <a16:creationId xmlns:a16="http://schemas.microsoft.com/office/drawing/2014/main" id="{2DA8738F-D5E9-47A3-8794-576D38C6F4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4539063" y="8777354"/>
                <a:ext cx="1155908" cy="7784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33" name="3D-modell 9232" descr="Light Gray Cuboid">
                <a:extLst>
                  <a:ext uri="{FF2B5EF4-FFF2-40B4-BE49-F238E27FC236}">
                    <a16:creationId xmlns:a16="http://schemas.microsoft.com/office/drawing/2014/main" id="{C4164F99-BFF5-411D-9C59-543DC2F5953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1895038"/>
                  </p:ext>
                </p:extLst>
              </p:nvPr>
            </p:nvGraphicFramePr>
            <p:xfrm>
              <a:off x="694025" y="6049975"/>
              <a:ext cx="1274373" cy="853342"/>
            </p:xfrm>
            <a:graphic>
              <a:graphicData uri="http://schemas.microsoft.com/office/drawing/2017/model3d">
                <am3d:model3d r:embed="rId70">
                  <am3d:spPr>
                    <a:xfrm>
                      <a:off x="0" y="0"/>
                      <a:ext cx="1274373" cy="853342"/>
                    </a:xfrm>
                    <a:prstGeom prst="rect">
                      <a:avLst/>
                    </a:prstGeom>
                  </am3d:spPr>
                  <am3d:camera>
                    <am3d:pos x="0" y="0" z="57664451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4361393" d="1000000"/>
                    <am3d:preTrans dx="0" dy="-6493603" dz="0"/>
                    <am3d:scale>
                      <am3d:sx n="1000000" d="1000000"/>
                      <am3d:sy n="1000000" d="1000000"/>
                      <am3d:sz n="1000000" d="1000000"/>
                    </am3d:scale>
                    <am3d:rot ax="1074216" ay="2990433" az="832122"/>
                    <am3d:postTrans dx="0" dy="0" dz="0"/>
                  </am3d:trans>
                  <am3d:raster rName="Office3DRenderer" rVer="16.0.8326">
                    <am3d:blip r:embed="rId71"/>
                  </am3d:raster>
                  <am3d:objViewport viewportSz="1355967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33" name="3D-modell 9232" descr="Light Gray Cuboid">
                <a:extLst>
                  <a:ext uri="{FF2B5EF4-FFF2-40B4-BE49-F238E27FC236}">
                    <a16:creationId xmlns:a16="http://schemas.microsoft.com/office/drawing/2014/main" id="{C4164F99-BFF5-411D-9C59-543DC2F595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94025" y="6049975"/>
                <a:ext cx="1274373" cy="853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9234" name="3D-modell 9233" descr="Light Gray Cylinder">
                <a:extLst>
                  <a:ext uri="{FF2B5EF4-FFF2-40B4-BE49-F238E27FC236}">
                    <a16:creationId xmlns:a16="http://schemas.microsoft.com/office/drawing/2014/main" id="{7074DB0C-DEEE-4F01-A547-3B61C0C6759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17881186"/>
                  </p:ext>
                </p:extLst>
              </p:nvPr>
            </p:nvGraphicFramePr>
            <p:xfrm>
              <a:off x="812953" y="8514022"/>
              <a:ext cx="713786" cy="1073246"/>
            </p:xfrm>
            <a:graphic>
              <a:graphicData uri="http://schemas.microsoft.com/office/drawing/2017/model3d">
                <am3d:model3d r:embed="rId72">
                  <am3d:spPr>
                    <a:xfrm>
                      <a:off x="0" y="0"/>
                      <a:ext cx="713786" cy="1073246"/>
                    </a:xfrm>
                    <a:prstGeom prst="rect">
                      <a:avLst/>
                    </a:prstGeom>
                  </am3d:spPr>
                  <am3d:camera>
                    <am3d:pos x="0" y="0" z="62782805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7159681" d="1000000"/>
                    <am3d:preTrans dx="22" dy="-18000000" dz="6"/>
                    <am3d:scale>
                      <am3d:sx n="1000000" d="1000000"/>
                      <am3d:sy n="1000000" d="1000000"/>
                      <am3d:sz n="1000000" d="1000000"/>
                    </am3d:scale>
                    <am3d:rot ax="-2000008" ay="-312222" az="204830"/>
                    <am3d:postTrans dx="0" dy="0" dz="0"/>
                  </am3d:trans>
                  <am3d:raster rName="Office3DRenderer" rVer="16.0.8326">
                    <am3d:blip r:embed="rId73"/>
                  </am3d:raster>
                  <am3d:objViewport viewportSz="1278652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9234" name="3D-modell 9233" descr="Light Gray Cylinder">
                <a:extLst>
                  <a:ext uri="{FF2B5EF4-FFF2-40B4-BE49-F238E27FC236}">
                    <a16:creationId xmlns:a16="http://schemas.microsoft.com/office/drawing/2014/main" id="{7074DB0C-DEEE-4F01-A547-3B61C0C6759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12953" y="8514022"/>
                <a:ext cx="713786" cy="10732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805B4FF9-16B8-435F-9690-183A5262A58C}"/>
                  </a:ext>
                </a:extLst>
              </p:cNvPr>
              <p:cNvSpPr/>
              <p:nvPr/>
            </p:nvSpPr>
            <p:spPr>
              <a:xfrm>
                <a:off x="3197895" y="6940037"/>
                <a:ext cx="28533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805B4FF9-16B8-435F-9690-183A5262A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7895" y="6940037"/>
                <a:ext cx="285335" cy="261610"/>
              </a:xfrm>
              <a:prstGeom prst="rect">
                <a:avLst/>
              </a:prstGeom>
              <a:blipFill>
                <a:blip r:embed="rId4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5F3773B7-2254-4462-80FA-1FA4E66745CF}"/>
                  </a:ext>
                </a:extLst>
              </p:cNvPr>
              <p:cNvSpPr/>
              <p:nvPr/>
            </p:nvSpPr>
            <p:spPr>
              <a:xfrm>
                <a:off x="2897011" y="6505246"/>
                <a:ext cx="28533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5F3773B7-2254-4462-80FA-1FA4E66745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011" y="6505246"/>
                <a:ext cx="285335" cy="26161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1A7E8D4-02AB-4EBF-A320-6C19F6353A8D}"/>
                  </a:ext>
                </a:extLst>
              </p:cNvPr>
              <p:cNvSpPr/>
              <p:nvPr/>
            </p:nvSpPr>
            <p:spPr>
              <a:xfrm>
                <a:off x="5224671" y="9465666"/>
                <a:ext cx="29514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1A7E8D4-02AB-4EBF-A320-6C19F6353A8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4671" y="9465666"/>
                <a:ext cx="295145" cy="261610"/>
              </a:xfrm>
              <a:prstGeom prst="rect">
                <a:avLst/>
              </a:prstGeom>
              <a:blipFill>
                <a:blip r:embed="rId7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6FB550CA-0EB2-429D-8750-7F8E5ADD8A3A}"/>
                  </a:ext>
                </a:extLst>
              </p:cNvPr>
              <p:cNvSpPr/>
              <p:nvPr/>
            </p:nvSpPr>
            <p:spPr>
              <a:xfrm>
                <a:off x="3719138" y="6783559"/>
                <a:ext cx="28533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6FB550CA-0EB2-429D-8750-7F8E5ADD8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38" y="6783559"/>
                <a:ext cx="285335" cy="2616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5705656-8F8C-49A5-A53A-95EF16445BC4}"/>
                  </a:ext>
                </a:extLst>
              </p:cNvPr>
              <p:cNvSpPr/>
              <p:nvPr/>
            </p:nvSpPr>
            <p:spPr>
              <a:xfrm>
                <a:off x="553334" y="6332778"/>
                <a:ext cx="29771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5705656-8F8C-49A5-A53A-95EF16445B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34" y="6332778"/>
                <a:ext cx="297710" cy="26161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8B59F3AB-E16B-4BDA-9732-CF6F7FA22089}"/>
                  </a:ext>
                </a:extLst>
              </p:cNvPr>
              <p:cNvSpPr/>
              <p:nvPr/>
            </p:nvSpPr>
            <p:spPr>
              <a:xfrm>
                <a:off x="1688105" y="6724472"/>
                <a:ext cx="295145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8B59F3AB-E16B-4BDA-9732-CF6F7FA220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05" y="6724472"/>
                <a:ext cx="295145" cy="261610"/>
              </a:xfrm>
              <a:prstGeom prst="rect">
                <a:avLst/>
              </a:prstGeom>
              <a:blipFill>
                <a:blip r:embed="rId4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AFC34EE8-61E6-436E-B318-C868E302C810}"/>
                  </a:ext>
                </a:extLst>
              </p:cNvPr>
              <p:cNvSpPr/>
              <p:nvPr/>
            </p:nvSpPr>
            <p:spPr>
              <a:xfrm>
                <a:off x="942302" y="6682096"/>
                <a:ext cx="26609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AFC34EE8-61E6-436E-B318-C868E302C8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302" y="6682096"/>
                <a:ext cx="266098" cy="261610"/>
              </a:xfrm>
              <a:prstGeom prst="rect">
                <a:avLst/>
              </a:prstGeom>
              <a:blipFill>
                <a:blip r:embed="rId4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09EFC90F-50C8-4E57-ADA7-674EDF3ACB28}"/>
                  </a:ext>
                </a:extLst>
              </p:cNvPr>
              <p:cNvSpPr/>
              <p:nvPr/>
            </p:nvSpPr>
            <p:spPr>
              <a:xfrm>
                <a:off x="689680" y="8832017"/>
                <a:ext cx="29771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09EFC90F-50C8-4E57-ADA7-674EDF3ACB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80" y="8832017"/>
                <a:ext cx="297710" cy="26161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94B9A166-8F32-4DDD-AC73-93DD08D9BAF6}"/>
                  </a:ext>
                </a:extLst>
              </p:cNvPr>
              <p:cNvSpPr/>
              <p:nvPr/>
            </p:nvSpPr>
            <p:spPr>
              <a:xfrm>
                <a:off x="4669815" y="9450513"/>
                <a:ext cx="26609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𝑙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94B9A166-8F32-4DDD-AC73-93DD08D9BA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815" y="9450513"/>
                <a:ext cx="266098" cy="261610"/>
              </a:xfrm>
              <a:prstGeom prst="rect">
                <a:avLst/>
              </a:prstGeom>
              <a:blipFill>
                <a:blip r:embed="rId7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F3402B5-6680-4DA3-9751-3613FFE323CA}"/>
                  </a:ext>
                </a:extLst>
              </p:cNvPr>
              <p:cNvSpPr/>
              <p:nvPr/>
            </p:nvSpPr>
            <p:spPr>
              <a:xfrm>
                <a:off x="2328703" y="7695946"/>
                <a:ext cx="28713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F3402B5-6680-4DA3-9751-3613FFE323C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8703" y="7695946"/>
                <a:ext cx="287130" cy="26161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Rett linje 65">
            <a:extLst>
              <a:ext uri="{FF2B5EF4-FFF2-40B4-BE49-F238E27FC236}">
                <a16:creationId xmlns:a16="http://schemas.microsoft.com/office/drawing/2014/main" id="{5D6408D5-6D05-4658-BC03-D5C99FC25763}"/>
              </a:ext>
            </a:extLst>
          </p:cNvPr>
          <p:cNvCxnSpPr>
            <a:cxnSpLocks/>
          </p:cNvCxnSpPr>
          <p:nvPr/>
        </p:nvCxnSpPr>
        <p:spPr>
          <a:xfrm>
            <a:off x="2289740" y="7908533"/>
            <a:ext cx="412114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ktangel 67">
                <a:extLst>
                  <a:ext uri="{FF2B5EF4-FFF2-40B4-BE49-F238E27FC236}">
                    <a16:creationId xmlns:a16="http://schemas.microsoft.com/office/drawing/2014/main" id="{4D4FC426-0FEA-404B-8018-CA88501F4277}"/>
                  </a:ext>
                </a:extLst>
              </p:cNvPr>
              <p:cNvSpPr/>
              <p:nvPr/>
            </p:nvSpPr>
            <p:spPr>
              <a:xfrm>
                <a:off x="3301861" y="9292294"/>
                <a:ext cx="28713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68" name="Rektangel 67">
                <a:extLst>
                  <a:ext uri="{FF2B5EF4-FFF2-40B4-BE49-F238E27FC236}">
                    <a16:creationId xmlns:a16="http://schemas.microsoft.com/office/drawing/2014/main" id="{4D4FC426-0FEA-404B-8018-CA88501F4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861" y="9292294"/>
                <a:ext cx="287130" cy="261610"/>
              </a:xfrm>
              <a:prstGeom prst="rect">
                <a:avLst/>
              </a:prstGeom>
              <a:blipFill>
                <a:blip r:embed="rId5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Rett linje 68">
            <a:extLst>
              <a:ext uri="{FF2B5EF4-FFF2-40B4-BE49-F238E27FC236}">
                <a16:creationId xmlns:a16="http://schemas.microsoft.com/office/drawing/2014/main" id="{823024BE-6504-4BDA-9321-CCDEEF7B709B}"/>
              </a:ext>
            </a:extLst>
          </p:cNvPr>
          <p:cNvCxnSpPr>
            <a:cxnSpLocks/>
          </p:cNvCxnSpPr>
          <p:nvPr/>
        </p:nvCxnSpPr>
        <p:spPr>
          <a:xfrm>
            <a:off x="3189073" y="9488890"/>
            <a:ext cx="514338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ktangel 69">
                <a:extLst>
                  <a:ext uri="{FF2B5EF4-FFF2-40B4-BE49-F238E27FC236}">
                    <a16:creationId xmlns:a16="http://schemas.microsoft.com/office/drawing/2014/main" id="{DB96CE9F-9530-43B9-BF5F-AA5E7B976749}"/>
                  </a:ext>
                </a:extLst>
              </p:cNvPr>
              <p:cNvSpPr/>
              <p:nvPr/>
            </p:nvSpPr>
            <p:spPr>
              <a:xfrm>
                <a:off x="1169846" y="9270807"/>
                <a:ext cx="28713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70" name="Rektangel 69">
                <a:extLst>
                  <a:ext uri="{FF2B5EF4-FFF2-40B4-BE49-F238E27FC236}">
                    <a16:creationId xmlns:a16="http://schemas.microsoft.com/office/drawing/2014/main" id="{DB96CE9F-9530-43B9-BF5F-AA5E7B9767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846" y="9270807"/>
                <a:ext cx="287130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Rett linje 70">
            <a:extLst>
              <a:ext uri="{FF2B5EF4-FFF2-40B4-BE49-F238E27FC236}">
                <a16:creationId xmlns:a16="http://schemas.microsoft.com/office/drawing/2014/main" id="{C2D485DD-8611-4A3B-A09D-3156A5B7C96B}"/>
              </a:ext>
            </a:extLst>
          </p:cNvPr>
          <p:cNvCxnSpPr>
            <a:cxnSpLocks/>
          </p:cNvCxnSpPr>
          <p:nvPr/>
        </p:nvCxnSpPr>
        <p:spPr>
          <a:xfrm>
            <a:off x="1159436" y="9462754"/>
            <a:ext cx="339896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ktangel 71">
                <a:extLst>
                  <a:ext uri="{FF2B5EF4-FFF2-40B4-BE49-F238E27FC236}">
                    <a16:creationId xmlns:a16="http://schemas.microsoft.com/office/drawing/2014/main" id="{7B4C45CF-3CE7-41BB-8862-90572EF986AF}"/>
                  </a:ext>
                </a:extLst>
              </p:cNvPr>
              <p:cNvSpPr/>
              <p:nvPr/>
            </p:nvSpPr>
            <p:spPr>
              <a:xfrm>
                <a:off x="3110910" y="9008443"/>
                <a:ext cx="244588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72" name="Rektangel 71">
                <a:extLst>
                  <a:ext uri="{FF2B5EF4-FFF2-40B4-BE49-F238E27FC236}">
                    <a16:creationId xmlns:a16="http://schemas.microsoft.com/office/drawing/2014/main" id="{7B4C45CF-3CE7-41BB-8862-90572EF986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910" y="9008443"/>
                <a:ext cx="244588" cy="261610"/>
              </a:xfrm>
              <a:prstGeom prst="rect">
                <a:avLst/>
              </a:prstGeom>
              <a:blipFill>
                <a:blip r:embed="rId5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5D75C6F2-42D2-42B9-8F75-5989C08C405D}"/>
                  </a:ext>
                </a:extLst>
              </p:cNvPr>
              <p:cNvSpPr/>
              <p:nvPr/>
            </p:nvSpPr>
            <p:spPr>
              <a:xfrm>
                <a:off x="4917444" y="9033256"/>
                <a:ext cx="297710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5D75C6F2-42D2-42B9-8F75-5989C08C40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444" y="9033256"/>
                <a:ext cx="297710" cy="261610"/>
              </a:xfrm>
              <a:prstGeom prst="rect">
                <a:avLst/>
              </a:prstGeom>
              <a:blipFill>
                <a:blip r:embed="rId4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4" name="Rett linje 73">
            <a:extLst>
              <a:ext uri="{FF2B5EF4-FFF2-40B4-BE49-F238E27FC236}">
                <a16:creationId xmlns:a16="http://schemas.microsoft.com/office/drawing/2014/main" id="{67E4E3A4-18A3-486F-B98C-AA9F69848FD6}"/>
              </a:ext>
            </a:extLst>
          </p:cNvPr>
          <p:cNvCxnSpPr>
            <a:cxnSpLocks/>
          </p:cNvCxnSpPr>
          <p:nvPr/>
        </p:nvCxnSpPr>
        <p:spPr>
          <a:xfrm flipH="1" flipV="1">
            <a:off x="3245434" y="9427995"/>
            <a:ext cx="194" cy="6453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>
            <a:extLst>
              <a:ext uri="{FF2B5EF4-FFF2-40B4-BE49-F238E27FC236}">
                <a16:creationId xmlns:a16="http://schemas.microsoft.com/office/drawing/2014/main" id="{003B2375-9F65-4CBE-8710-8191697DEA29}"/>
              </a:ext>
            </a:extLst>
          </p:cNvPr>
          <p:cNvCxnSpPr>
            <a:cxnSpLocks/>
          </p:cNvCxnSpPr>
          <p:nvPr/>
        </p:nvCxnSpPr>
        <p:spPr>
          <a:xfrm flipH="1" flipV="1">
            <a:off x="3190895" y="9431354"/>
            <a:ext cx="59303" cy="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>
            <a:extLst>
              <a:ext uri="{FF2B5EF4-FFF2-40B4-BE49-F238E27FC236}">
                <a16:creationId xmlns:a16="http://schemas.microsoft.com/office/drawing/2014/main" id="{F1C8DD6F-5D0F-43D1-9C25-F1F4CAE6E9C8}"/>
              </a:ext>
            </a:extLst>
          </p:cNvPr>
          <p:cNvCxnSpPr>
            <a:cxnSpLocks/>
          </p:cNvCxnSpPr>
          <p:nvPr/>
        </p:nvCxnSpPr>
        <p:spPr>
          <a:xfrm flipH="1" flipV="1">
            <a:off x="3192676" y="8701104"/>
            <a:ext cx="1" cy="79143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>
            <a:extLst>
              <a:ext uri="{FF2B5EF4-FFF2-40B4-BE49-F238E27FC236}">
                <a16:creationId xmlns:a16="http://schemas.microsoft.com/office/drawing/2014/main" id="{A6E8FEFA-822D-46D2-BB0C-BEB2D7B64D70}"/>
              </a:ext>
            </a:extLst>
          </p:cNvPr>
          <p:cNvCxnSpPr>
            <a:cxnSpLocks/>
          </p:cNvCxnSpPr>
          <p:nvPr/>
        </p:nvCxnSpPr>
        <p:spPr>
          <a:xfrm flipV="1">
            <a:off x="5117018" y="8887891"/>
            <a:ext cx="0" cy="506504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>
            <a:extLst>
              <a:ext uri="{FF2B5EF4-FFF2-40B4-BE49-F238E27FC236}">
                <a16:creationId xmlns:a16="http://schemas.microsoft.com/office/drawing/2014/main" id="{81C0FCEB-A25A-4B70-8E16-ADC29F75BFF6}"/>
              </a:ext>
            </a:extLst>
          </p:cNvPr>
          <p:cNvCxnSpPr>
            <a:cxnSpLocks/>
          </p:cNvCxnSpPr>
          <p:nvPr/>
        </p:nvCxnSpPr>
        <p:spPr>
          <a:xfrm flipH="1" flipV="1">
            <a:off x="5176409" y="9328524"/>
            <a:ext cx="194" cy="6453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tt linje 93">
            <a:extLst>
              <a:ext uri="{FF2B5EF4-FFF2-40B4-BE49-F238E27FC236}">
                <a16:creationId xmlns:a16="http://schemas.microsoft.com/office/drawing/2014/main" id="{4FC07CC1-C166-4CF9-8EEC-A24A8F0F982C}"/>
              </a:ext>
            </a:extLst>
          </p:cNvPr>
          <p:cNvCxnSpPr>
            <a:cxnSpLocks/>
          </p:cNvCxnSpPr>
          <p:nvPr/>
        </p:nvCxnSpPr>
        <p:spPr>
          <a:xfrm flipH="1" flipV="1">
            <a:off x="5121870" y="9331883"/>
            <a:ext cx="59303" cy="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kstSylinder 101">
                <a:extLst>
                  <a:ext uri="{FF2B5EF4-FFF2-40B4-BE49-F238E27FC236}">
                    <a16:creationId xmlns:a16="http://schemas.microsoft.com/office/drawing/2014/main" id="{300756AC-C893-4A36-8838-2E339CB7FF8D}"/>
                  </a:ext>
                </a:extLst>
              </p:cNvPr>
              <p:cNvSpPr txBox="1"/>
              <p:nvPr/>
            </p:nvSpPr>
            <p:spPr>
              <a:xfrm>
                <a:off x="753101" y="8350860"/>
                <a:ext cx="834408" cy="1692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2" name="TekstSylinder 101">
                <a:extLst>
                  <a:ext uri="{FF2B5EF4-FFF2-40B4-BE49-F238E27FC236}">
                    <a16:creationId xmlns:a16="http://schemas.microsoft.com/office/drawing/2014/main" id="{300756AC-C893-4A36-8838-2E339CB7F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01" y="8350860"/>
                <a:ext cx="834408" cy="169277"/>
              </a:xfrm>
              <a:prstGeom prst="rect">
                <a:avLst/>
              </a:prstGeom>
              <a:blipFill>
                <a:blip r:embed="rId76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kstSylinder 102">
                <a:extLst>
                  <a:ext uri="{FF2B5EF4-FFF2-40B4-BE49-F238E27FC236}">
                    <a16:creationId xmlns:a16="http://schemas.microsoft.com/office/drawing/2014/main" id="{BB776EAB-168E-4173-9FDA-D117C676030D}"/>
                  </a:ext>
                </a:extLst>
              </p:cNvPr>
              <p:cNvSpPr txBox="1"/>
              <p:nvPr/>
            </p:nvSpPr>
            <p:spPr>
              <a:xfrm>
                <a:off x="1932846" y="7072591"/>
                <a:ext cx="713786" cy="3386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nb-NO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nb-NO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3" name="TekstSylinder 102">
                <a:extLst>
                  <a:ext uri="{FF2B5EF4-FFF2-40B4-BE49-F238E27FC236}">
                    <a16:creationId xmlns:a16="http://schemas.microsoft.com/office/drawing/2014/main" id="{BB776EAB-168E-4173-9FDA-D117C6760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2846" y="7072591"/>
                <a:ext cx="713786" cy="338619"/>
              </a:xfrm>
              <a:prstGeom prst="rect">
                <a:avLst/>
              </a:prstGeom>
              <a:blipFill>
                <a:blip r:embed="rId56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kstSylinder 103">
                <a:extLst>
                  <a:ext uri="{FF2B5EF4-FFF2-40B4-BE49-F238E27FC236}">
                    <a16:creationId xmlns:a16="http://schemas.microsoft.com/office/drawing/2014/main" id="{046B5453-821C-4278-98AF-495D93A0A3DC}"/>
                  </a:ext>
                </a:extLst>
              </p:cNvPr>
              <p:cNvSpPr txBox="1"/>
              <p:nvPr/>
            </p:nvSpPr>
            <p:spPr>
              <a:xfrm>
                <a:off x="957593" y="6018298"/>
                <a:ext cx="723211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100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4" name="TekstSylinder 103">
                <a:extLst>
                  <a:ext uri="{FF2B5EF4-FFF2-40B4-BE49-F238E27FC236}">
                    <a16:creationId xmlns:a16="http://schemas.microsoft.com/office/drawing/2014/main" id="{046B5453-821C-4278-98AF-495D93A0A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593" y="6018298"/>
                <a:ext cx="723211" cy="169277"/>
              </a:xfrm>
              <a:prstGeom prst="rect">
                <a:avLst/>
              </a:prstGeom>
              <a:blipFill>
                <a:blip r:embed="rId57"/>
                <a:stretch>
                  <a:fillRect l="-4202" r="-4202" b="-1071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kstSylinder 104">
                <a:extLst>
                  <a:ext uri="{FF2B5EF4-FFF2-40B4-BE49-F238E27FC236}">
                    <a16:creationId xmlns:a16="http://schemas.microsoft.com/office/drawing/2014/main" id="{67273B93-BBC1-4967-A161-474539056210}"/>
                  </a:ext>
                </a:extLst>
              </p:cNvPr>
              <p:cNvSpPr txBox="1"/>
              <p:nvPr/>
            </p:nvSpPr>
            <p:spPr>
              <a:xfrm>
                <a:off x="3305203" y="6012799"/>
                <a:ext cx="446404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b-NO" sz="11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nb-NO" sz="11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5" name="TekstSylinder 104">
                <a:extLst>
                  <a:ext uri="{FF2B5EF4-FFF2-40B4-BE49-F238E27FC236}">
                    <a16:creationId xmlns:a16="http://schemas.microsoft.com/office/drawing/2014/main" id="{67273B93-BBC1-4967-A161-474539056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203" y="6012799"/>
                <a:ext cx="446404" cy="169277"/>
              </a:xfrm>
              <a:prstGeom prst="rect">
                <a:avLst/>
              </a:prstGeom>
              <a:blipFill>
                <a:blip r:embed="rId58"/>
                <a:stretch>
                  <a:fillRect l="-6849" r="-4110" b="-71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kstSylinder 105">
                <a:extLst>
                  <a:ext uri="{FF2B5EF4-FFF2-40B4-BE49-F238E27FC236}">
                    <a16:creationId xmlns:a16="http://schemas.microsoft.com/office/drawing/2014/main" id="{4F5794EB-4854-4BEA-B78C-E25659D06B28}"/>
                  </a:ext>
                </a:extLst>
              </p:cNvPr>
              <p:cNvSpPr txBox="1"/>
              <p:nvPr/>
            </p:nvSpPr>
            <p:spPr>
              <a:xfrm>
                <a:off x="4764147" y="8517496"/>
                <a:ext cx="774747" cy="33150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6" name="TekstSylinder 105">
                <a:extLst>
                  <a:ext uri="{FF2B5EF4-FFF2-40B4-BE49-F238E27FC236}">
                    <a16:creationId xmlns:a16="http://schemas.microsoft.com/office/drawing/2014/main" id="{4F5794EB-4854-4BEA-B78C-E25659D06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147" y="8517496"/>
                <a:ext cx="774747" cy="331501"/>
              </a:xfrm>
              <a:prstGeom prst="rect">
                <a:avLst/>
              </a:prstGeom>
              <a:blipFill>
                <a:blip r:embed="rId77"/>
                <a:stretch>
                  <a:fillRect l="-787" r="-787" b="-909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kstSylinder 106">
                <a:extLst>
                  <a:ext uri="{FF2B5EF4-FFF2-40B4-BE49-F238E27FC236}">
                    <a16:creationId xmlns:a16="http://schemas.microsoft.com/office/drawing/2014/main" id="{439B68DB-6756-4CC1-81A1-494A5039D13D}"/>
                  </a:ext>
                </a:extLst>
              </p:cNvPr>
              <p:cNvSpPr txBox="1"/>
              <p:nvPr/>
            </p:nvSpPr>
            <p:spPr>
              <a:xfrm>
                <a:off x="2762973" y="8299455"/>
                <a:ext cx="834408" cy="3397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nb-NO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nb-NO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nb-NO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nb-NO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nb-NO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lang="nb-NO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nb-NO" sz="1100" dirty="0"/>
              </a:p>
            </p:txBody>
          </p:sp>
        </mc:Choice>
        <mc:Fallback xmlns="">
          <p:sp>
            <p:nvSpPr>
              <p:cNvPr id="107" name="TekstSylinder 106">
                <a:extLst>
                  <a:ext uri="{FF2B5EF4-FFF2-40B4-BE49-F238E27FC236}">
                    <a16:creationId xmlns:a16="http://schemas.microsoft.com/office/drawing/2014/main" id="{439B68DB-6756-4CC1-81A1-494A5039D1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973" y="8299455"/>
                <a:ext cx="834408" cy="339773"/>
              </a:xfrm>
              <a:prstGeom prst="rect">
                <a:avLst/>
              </a:prstGeom>
              <a:blipFill>
                <a:blip r:embed="rId78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kstSylinder 41">
            <a:extLst>
              <a:ext uri="{FF2B5EF4-FFF2-40B4-BE49-F238E27FC236}">
                <a16:creationId xmlns:a16="http://schemas.microsoft.com/office/drawing/2014/main" id="{C5BE2779-C5BF-47FA-B1CD-6AA992A18A50}"/>
              </a:ext>
            </a:extLst>
          </p:cNvPr>
          <p:cNvSpPr txBox="1"/>
          <p:nvPr/>
        </p:nvSpPr>
        <p:spPr>
          <a:xfrm>
            <a:off x="4462887" y="6056419"/>
            <a:ext cx="1875895" cy="1969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/>
              <a:t>Diskuter</a:t>
            </a:r>
          </a:p>
          <a:p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Har </a:t>
            </a:r>
            <a:r>
              <a:rPr lang="nb-NO" sz="1100" dirty="0" err="1"/>
              <a:t>nokon</a:t>
            </a:r>
            <a:r>
              <a:rPr lang="nb-NO" sz="1100" dirty="0"/>
              <a:t> av 3D-figurane </a:t>
            </a:r>
            <a:r>
              <a:rPr lang="nb-NO" sz="1100" dirty="0" err="1"/>
              <a:t>noko</a:t>
            </a:r>
            <a:r>
              <a:rPr lang="nb-NO" sz="1100" dirty="0"/>
              <a:t> til felles? 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Korleis vil de dele </a:t>
            </a:r>
            <a:r>
              <a:rPr lang="nb-NO" sz="1100" dirty="0" err="1"/>
              <a:t>figurane</a:t>
            </a:r>
            <a:r>
              <a:rPr lang="nb-NO" sz="1100" dirty="0"/>
              <a:t> inn i grupper? Er det </a:t>
            </a:r>
            <a:r>
              <a:rPr lang="nb-NO" sz="1100" dirty="0" err="1"/>
              <a:t>nokon</a:t>
            </a:r>
            <a:r>
              <a:rPr lang="nb-NO" sz="1100" dirty="0"/>
              <a:t> </a:t>
            </a:r>
            <a:r>
              <a:rPr lang="nb-NO" sz="1100" dirty="0" err="1"/>
              <a:t>figurar</a:t>
            </a:r>
            <a:r>
              <a:rPr lang="nb-NO" sz="1100" dirty="0"/>
              <a:t> som </a:t>
            </a:r>
            <a:r>
              <a:rPr lang="nb-NO" sz="1100" dirty="0" err="1"/>
              <a:t>passar</a:t>
            </a:r>
            <a:r>
              <a:rPr lang="nb-NO" sz="1100" dirty="0"/>
              <a:t> i </a:t>
            </a:r>
            <a:r>
              <a:rPr lang="nb-NO" sz="1100" dirty="0" err="1"/>
              <a:t>fleire</a:t>
            </a:r>
            <a:r>
              <a:rPr lang="nb-NO" sz="1100" dirty="0"/>
              <a:t> grupper?</a:t>
            </a:r>
          </a:p>
          <a:p>
            <a:pPr marL="228600" indent="-228600">
              <a:buFont typeface="+mj-lt"/>
              <a:buAutoNum type="arabicPeriod"/>
            </a:pPr>
            <a:endParaRPr lang="nb-NO" sz="400" dirty="0"/>
          </a:p>
          <a:p>
            <a:pPr marL="228600" indent="-228600">
              <a:buFont typeface="+mj-lt"/>
              <a:buAutoNum type="arabicPeriod"/>
            </a:pPr>
            <a:r>
              <a:rPr lang="nb-NO" sz="1100" dirty="0"/>
              <a:t>Kan de sjå </a:t>
            </a:r>
            <a:r>
              <a:rPr lang="nb-NO" sz="1100" dirty="0" err="1"/>
              <a:t>noko</a:t>
            </a:r>
            <a:r>
              <a:rPr lang="nb-NO" sz="1100" dirty="0"/>
              <a:t> felles for </a:t>
            </a:r>
            <a:r>
              <a:rPr lang="nb-NO" sz="1100" dirty="0" err="1"/>
              <a:t>volumformlane</a:t>
            </a:r>
            <a:r>
              <a:rPr lang="nb-NO" sz="1100" dirty="0"/>
              <a:t> for </a:t>
            </a:r>
            <a:r>
              <a:rPr lang="nb-NO" sz="1100" dirty="0" err="1"/>
              <a:t>dei</a:t>
            </a:r>
            <a:r>
              <a:rPr lang="nb-NO" sz="1100" dirty="0"/>
              <a:t> ulike gruppene?</a:t>
            </a:r>
          </a:p>
        </p:txBody>
      </p:sp>
    </p:spTree>
    <p:extLst>
      <p:ext uri="{BB962C8B-B14F-4D97-AF65-F5344CB8AC3E}">
        <p14:creationId xmlns:p14="http://schemas.microsoft.com/office/powerpoint/2010/main" val="3375123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A8CAB3-52A2-422A-A080-84DD0E63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34309"/>
            <a:ext cx="5915025" cy="648252"/>
          </a:xfrm>
        </p:spPr>
        <p:txBody>
          <a:bodyPr>
            <a:normAutofit fontScale="90000"/>
          </a:bodyPr>
          <a:lstStyle/>
          <a:p>
            <a:r>
              <a:rPr lang="nb-NO" dirty="0"/>
              <a:t>Utforsk volum med </a:t>
            </a:r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volummålar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EC29321A-2117-45BC-8A3B-77A2F5208B0A}"/>
              </a:ext>
            </a:extLst>
          </p:cNvPr>
          <p:cNvSpPr txBox="1"/>
          <p:nvPr/>
        </p:nvSpPr>
        <p:spPr>
          <a:xfrm>
            <a:off x="471487" y="2283467"/>
            <a:ext cx="5924261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1:</a:t>
            </a:r>
            <a:r>
              <a:rPr lang="nb-NO" sz="1100" dirty="0"/>
              <a:t> Finn kva for </a:t>
            </a:r>
            <a:r>
              <a:rPr lang="nb-NO" sz="1100" dirty="0" err="1"/>
              <a:t>nokre</a:t>
            </a:r>
            <a:r>
              <a:rPr lang="nb-NO" sz="1100" dirty="0"/>
              <a:t> former det kan </a:t>
            </a:r>
            <a:r>
              <a:rPr lang="nb-NO" sz="1100" dirty="0" err="1"/>
              <a:t>vere</a:t>
            </a:r>
            <a:r>
              <a:rPr lang="nb-NO" sz="1100" dirty="0"/>
              <a:t> lurt å lage? HINT: Det er ei stor </a:t>
            </a:r>
            <a:r>
              <a:rPr lang="nb-NO" sz="1100" dirty="0" err="1"/>
              <a:t>føremon</a:t>
            </a:r>
            <a:r>
              <a:rPr lang="nb-NO" sz="1100" dirty="0"/>
              <a:t> med </a:t>
            </a:r>
            <a:r>
              <a:rPr lang="nb-NO" sz="1100" dirty="0" err="1"/>
              <a:t>berre</a:t>
            </a:r>
            <a:r>
              <a:rPr lang="nb-NO" sz="1100" dirty="0"/>
              <a:t> </a:t>
            </a:r>
            <a:r>
              <a:rPr lang="nb-NO" sz="1100" dirty="0" err="1"/>
              <a:t>éin</a:t>
            </a:r>
            <a:r>
              <a:rPr lang="nb-NO" sz="1100" dirty="0"/>
              <a:t> variabel. Spør gjerne </a:t>
            </a:r>
            <a:r>
              <a:rPr lang="nb-NO" sz="1100" dirty="0" err="1"/>
              <a:t>lærar</a:t>
            </a:r>
            <a:r>
              <a:rPr lang="nb-NO" sz="1100" dirty="0"/>
              <a:t> om tips.</a:t>
            </a:r>
          </a:p>
          <a:p>
            <a:endParaRPr lang="nb-NO" sz="400" dirty="0"/>
          </a:p>
          <a:p>
            <a:r>
              <a:rPr lang="nb-NO" sz="1100" b="1" dirty="0"/>
              <a:t>Fase 2:</a:t>
            </a:r>
            <a:r>
              <a:rPr lang="nb-NO" sz="1100" dirty="0"/>
              <a:t> Ha ei idémyldring for deg </a:t>
            </a:r>
            <a:r>
              <a:rPr lang="nb-NO" sz="1100" dirty="0" err="1"/>
              <a:t>sjølv</a:t>
            </a:r>
            <a:r>
              <a:rPr lang="nb-NO" sz="1100" dirty="0"/>
              <a:t>. </a:t>
            </a:r>
            <a:r>
              <a:rPr lang="nb-NO" sz="1100" dirty="0" err="1"/>
              <a:t>Teikne</a:t>
            </a:r>
            <a:r>
              <a:rPr lang="nb-NO" sz="1100" dirty="0"/>
              <a:t> gjerne ei skisse før du diskuterer med </a:t>
            </a:r>
            <a:r>
              <a:rPr lang="nb-NO" sz="1100" dirty="0" err="1"/>
              <a:t>dei</a:t>
            </a:r>
            <a:r>
              <a:rPr lang="nb-NO" sz="1100" dirty="0"/>
              <a:t> andre. 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F4CA3886-B5AA-446F-ACD3-701B8652B600}"/>
              </a:ext>
            </a:extLst>
          </p:cNvPr>
          <p:cNvSpPr txBox="1"/>
          <p:nvPr/>
        </p:nvSpPr>
        <p:spPr>
          <a:xfrm>
            <a:off x="595350" y="947515"/>
            <a:ext cx="5398196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Oppgåve</a:t>
            </a:r>
            <a:r>
              <a:rPr lang="nb-NO" sz="1100" b="1" dirty="0"/>
              <a:t> </a:t>
            </a:r>
          </a:p>
          <a:p>
            <a:endParaRPr lang="nb-NO" sz="400" b="1" dirty="0"/>
          </a:p>
          <a:p>
            <a:r>
              <a:rPr lang="nb-NO" sz="1100" dirty="0"/>
              <a:t>Lag ei geometrisk form i minst 5 forskjellige </a:t>
            </a:r>
            <a:r>
              <a:rPr lang="nb-NO" sz="1100" dirty="0" err="1"/>
              <a:t>storleikar</a:t>
            </a:r>
            <a:r>
              <a:rPr lang="nb-NO" sz="1100" dirty="0"/>
              <a:t>. Dei skal </a:t>
            </a:r>
            <a:r>
              <a:rPr lang="nb-NO" sz="1100" dirty="0" err="1"/>
              <a:t>nyttast</a:t>
            </a:r>
            <a:r>
              <a:rPr lang="nb-NO" sz="1100" dirty="0"/>
              <a:t> i </a:t>
            </a:r>
            <a:r>
              <a:rPr lang="nb-NO" sz="1100" dirty="0" err="1"/>
              <a:t>ein</a:t>
            </a:r>
            <a:r>
              <a:rPr lang="nb-NO" sz="1100" dirty="0"/>
              <a:t> målesylinder, for å måle volumet på </a:t>
            </a:r>
            <a:r>
              <a:rPr lang="nb-NO" sz="1100" dirty="0" err="1"/>
              <a:t>dei</a:t>
            </a:r>
            <a:r>
              <a:rPr lang="nb-NO" sz="1100" dirty="0"/>
              <a:t>. Så skal de bruke målinga for volum til å finne formelen for volum med hjelp av regresjon i geogebra. Til slutt skal de lage </a:t>
            </a:r>
            <a:r>
              <a:rPr lang="nb-NO" sz="1100" dirty="0" err="1"/>
              <a:t>eit</a:t>
            </a:r>
            <a:r>
              <a:rPr lang="nb-NO" sz="1100" dirty="0"/>
              <a:t> program som de kan bruke til å utforske kva som skjer med volumet til figuren dersom du </a:t>
            </a:r>
            <a:r>
              <a:rPr lang="nb-NO" sz="1100" dirty="0" err="1"/>
              <a:t>doblar</a:t>
            </a:r>
            <a:r>
              <a:rPr lang="nb-NO" sz="1100" dirty="0"/>
              <a:t> sidelengda, radius eller høgda.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A74355C9-1FF6-45F0-8682-6407B5B6E867}"/>
              </a:ext>
            </a:extLst>
          </p:cNvPr>
          <p:cNvSpPr txBox="1"/>
          <p:nvPr/>
        </p:nvSpPr>
        <p:spPr>
          <a:xfrm>
            <a:off x="471487" y="2904967"/>
            <a:ext cx="5924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Fase 3: </a:t>
            </a:r>
            <a:r>
              <a:rPr lang="nb-NO" sz="1100" dirty="0"/>
              <a:t>Tid for å lage </a:t>
            </a:r>
            <a:r>
              <a:rPr lang="nb-NO" sz="1100" dirty="0" err="1"/>
              <a:t>figurane</a:t>
            </a:r>
            <a:r>
              <a:rPr lang="nb-NO" sz="1100" dirty="0"/>
              <a:t>, og måle volum og den </a:t>
            </a:r>
            <a:r>
              <a:rPr lang="nb-NO" sz="1100" dirty="0" err="1"/>
              <a:t>eine</a:t>
            </a:r>
            <a:r>
              <a:rPr lang="nb-NO" sz="1100" dirty="0"/>
              <a:t> variabelen (</a:t>
            </a:r>
            <a:r>
              <a:rPr lang="nb-NO" sz="1100" dirty="0" err="1"/>
              <a:t>sidelengd</a:t>
            </a:r>
            <a:r>
              <a:rPr lang="nb-NO" sz="1100" dirty="0"/>
              <a:t>, radius eller høgd). Regresjonen og programmeringen må vi </a:t>
            </a:r>
            <a:r>
              <a:rPr lang="nb-NO" sz="1100" dirty="0" err="1"/>
              <a:t>gjere</a:t>
            </a:r>
            <a:r>
              <a:rPr lang="nb-NO" sz="1100" dirty="0"/>
              <a:t> til slutt, for vi må ha alle </a:t>
            </a:r>
            <a:r>
              <a:rPr lang="nb-NO" sz="1100" dirty="0" err="1"/>
              <a:t>målingane</a:t>
            </a:r>
            <a:r>
              <a:rPr lang="nb-NO" sz="1100" dirty="0"/>
              <a:t> klare først.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6A3FB93-67B7-4375-AE47-4815E885D2B2}"/>
              </a:ext>
            </a:extLst>
          </p:cNvPr>
          <p:cNvSpPr/>
          <p:nvPr/>
        </p:nvSpPr>
        <p:spPr>
          <a:xfrm>
            <a:off x="523240" y="4453254"/>
            <a:ext cx="2905760" cy="14619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100" b="1" dirty="0">
                <a:solidFill>
                  <a:prstClr val="black"/>
                </a:solidFill>
                <a:latin typeface="Calibri" panose="020F0502020204030204"/>
              </a:rPr>
              <a:t>Regresjon – vise </a:t>
            </a:r>
            <a:r>
              <a:rPr lang="nb-NO" sz="1100" b="1" dirty="0" err="1">
                <a:solidFill>
                  <a:prstClr val="black"/>
                </a:solidFill>
                <a:latin typeface="Calibri" panose="020F0502020204030204"/>
              </a:rPr>
              <a:t>volumformlar</a:t>
            </a:r>
            <a:endParaRPr kumimoji="0" lang="nb-NO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Mål volum og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sidelengd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radius eller høgd.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Plott alle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målte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verdiane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Geogebra.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Finn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matematisk modell med å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gjere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regresjon for </a:t>
            </a:r>
            <a:r>
              <a:rPr kumimoji="0" lang="nb-NO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dei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målte data.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Kva  form trur du grafen vil ha?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049E4359-A73C-46FC-9AA1-9F974DB3E58F}"/>
              </a:ext>
            </a:extLst>
          </p:cNvPr>
          <p:cNvSpPr txBox="1"/>
          <p:nvPr/>
        </p:nvSpPr>
        <p:spPr>
          <a:xfrm>
            <a:off x="471487" y="3401642"/>
            <a:ext cx="115236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Gjer</a:t>
            </a:r>
            <a:r>
              <a:rPr lang="nb-NO" sz="1100" b="1" dirty="0"/>
              <a:t> fase 4 – 7.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2B48C7A-523C-45F8-A62A-7D15D97C0636}"/>
              </a:ext>
            </a:extLst>
          </p:cNvPr>
          <p:cNvSpPr/>
          <p:nvPr/>
        </p:nvSpPr>
        <p:spPr>
          <a:xfrm>
            <a:off x="337477" y="6673864"/>
            <a:ext cx="2445139" cy="22929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100" b="1" dirty="0">
                <a:solidFill>
                  <a:prstClr val="black"/>
                </a:solidFill>
                <a:latin typeface="Calibri" panose="020F0502020204030204"/>
              </a:rPr>
              <a:t>Programmering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Bruk volumformelen de kom fram til i regresjonen, og sjekk om han stemmer med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biletet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på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førre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side.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sz="1100" dirty="0">
              <a:solidFill>
                <a:prstClr val="black"/>
              </a:solidFill>
              <a:latin typeface="Calibri" panose="020F0502020204030204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Lag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eit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program der de skriv inn kor stor variabelen skal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vere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sidelengd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, radius eller høgd) og som </a:t>
            </a:r>
            <a:r>
              <a:rPr lang="nb-NO" sz="1100" dirty="0" err="1">
                <a:solidFill>
                  <a:prstClr val="black"/>
                </a:solidFill>
                <a:latin typeface="Calibri" panose="020F0502020204030204"/>
              </a:rPr>
              <a:t>reknar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 ut kor stort volumet blir i det høvet.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sz="1100" dirty="0">
              <a:solidFill>
                <a:prstClr val="black"/>
              </a:solidFill>
              <a:latin typeface="Calibri" panose="020F0502020204030204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Kva </a:t>
            </a:r>
            <a:r>
              <a:rPr kumimoji="0" lang="nb-NO" sz="11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meir</a:t>
            </a:r>
            <a:r>
              <a:rPr kumimoji="0" lang="nb-NO" sz="11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kan du utforske m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ed å forandre litt på programmet?</a:t>
            </a:r>
            <a:endParaRPr kumimoji="0" lang="nb-NO" sz="11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BD3007A4-956B-4288-8E55-BEE4D1D66FDC}"/>
              </a:ext>
            </a:extLst>
          </p:cNvPr>
          <p:cNvSpPr txBox="1"/>
          <p:nvPr/>
        </p:nvSpPr>
        <p:spPr>
          <a:xfrm>
            <a:off x="523239" y="5857568"/>
            <a:ext cx="27293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 startAt="4"/>
              <a:defRPr/>
            </a:pPr>
            <a:r>
              <a:rPr lang="nb-NO" sz="1100" dirty="0">
                <a:solidFill>
                  <a:prstClr val="black"/>
                </a:solidFill>
              </a:rPr>
              <a:t>Kva er </a:t>
            </a:r>
            <a:r>
              <a:rPr lang="nb-NO" sz="1100" dirty="0" err="1">
                <a:solidFill>
                  <a:prstClr val="black"/>
                </a:solidFill>
              </a:rPr>
              <a:t>hovudskilnaden</a:t>
            </a:r>
            <a:r>
              <a:rPr lang="nb-NO" sz="1100" dirty="0">
                <a:solidFill>
                  <a:prstClr val="black"/>
                </a:solidFill>
              </a:rPr>
              <a:t> mellom andre </a:t>
            </a:r>
            <a:r>
              <a:rPr lang="nb-NO" sz="1100" dirty="0" err="1">
                <a:solidFill>
                  <a:prstClr val="black"/>
                </a:solidFill>
              </a:rPr>
              <a:t>modellar</a:t>
            </a:r>
            <a:r>
              <a:rPr lang="nb-NO" sz="1100" dirty="0">
                <a:solidFill>
                  <a:prstClr val="black"/>
                </a:solidFill>
              </a:rPr>
              <a:t> de har laga og denne modellen?</a:t>
            </a:r>
          </a:p>
        </p:txBody>
      </p:sp>
      <p:pic>
        <p:nvPicPr>
          <p:cNvPr id="47" name="Bilde 46">
            <a:extLst>
              <a:ext uri="{FF2B5EF4-FFF2-40B4-BE49-F238E27FC236}">
                <a16:creationId xmlns:a16="http://schemas.microsoft.com/office/drawing/2014/main" id="{F1475639-E52C-4EC3-913B-3A1C9ED80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237" y="8528565"/>
            <a:ext cx="3743359" cy="518882"/>
          </a:xfrm>
          <a:prstGeom prst="rect">
            <a:avLst/>
          </a:prstGeom>
        </p:spPr>
      </p:pic>
      <p:sp>
        <p:nvSpPr>
          <p:cNvPr id="48" name="TekstSylinder 47">
            <a:extLst>
              <a:ext uri="{FF2B5EF4-FFF2-40B4-BE49-F238E27FC236}">
                <a16:creationId xmlns:a16="http://schemas.microsoft.com/office/drawing/2014/main" id="{A6941636-4762-4EDD-88CD-471964925C5A}"/>
              </a:ext>
            </a:extLst>
          </p:cNvPr>
          <p:cNvSpPr txBox="1"/>
          <p:nvPr/>
        </p:nvSpPr>
        <p:spPr>
          <a:xfrm>
            <a:off x="2895237" y="7836067"/>
            <a:ext cx="3743359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100" b="1" dirty="0" err="1"/>
              <a:t>Programmeringtips</a:t>
            </a:r>
            <a:endParaRPr lang="nb-NO" sz="1100" b="1" dirty="0"/>
          </a:p>
          <a:p>
            <a:r>
              <a:rPr lang="nb-NO" sz="1100" dirty="0"/>
              <a:t>For å </a:t>
            </a:r>
            <a:r>
              <a:rPr lang="nb-NO" sz="1100" dirty="0" err="1"/>
              <a:t>rekne</a:t>
            </a:r>
            <a:r>
              <a:rPr lang="nb-NO" sz="1100" dirty="0"/>
              <a:t> ut volumet til ei kule vil de trenge </a:t>
            </a:r>
            <a:r>
              <a:rPr lang="nb-NO" sz="1100" dirty="0" err="1"/>
              <a:t>ein</a:t>
            </a:r>
            <a:r>
              <a:rPr lang="nb-NO" sz="1100" dirty="0"/>
              <a:t> kloss som er samansett på denne måten.</a:t>
            </a:r>
          </a:p>
          <a:p>
            <a:endParaRPr lang="nb-NO" sz="1100" dirty="0"/>
          </a:p>
          <a:p>
            <a:endParaRPr lang="nb-NO" sz="1100" dirty="0"/>
          </a:p>
          <a:p>
            <a:endParaRPr lang="nb-NO" sz="1100" dirty="0"/>
          </a:p>
          <a:p>
            <a:endParaRPr lang="nb-NO" sz="1200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058D54D7-92D4-414D-8B64-F080C205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A449-1FD9-4B7A-9E85-B244E6DC9C56}" type="slidenum">
              <a:rPr lang="nb-NO" smtClean="0"/>
              <a:t>2</a:t>
            </a:fld>
            <a:endParaRPr lang="nb-NO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8D895827-FFF7-470E-91D0-BF129FBA01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817" y="4562580"/>
            <a:ext cx="3181706" cy="2804389"/>
          </a:xfrm>
          <a:prstGeom prst="rect">
            <a:avLst/>
          </a:prstGeom>
        </p:spPr>
      </p:pic>
      <p:sp>
        <p:nvSpPr>
          <p:cNvPr id="18" name="TekstSylinder 17">
            <a:extLst>
              <a:ext uri="{FF2B5EF4-FFF2-40B4-BE49-F238E27FC236}">
                <a16:creationId xmlns:a16="http://schemas.microsoft.com/office/drawing/2014/main" id="{211830D4-680E-412E-AB5B-AE2709354F7C}"/>
              </a:ext>
            </a:extLst>
          </p:cNvPr>
          <p:cNvSpPr txBox="1"/>
          <p:nvPr/>
        </p:nvSpPr>
        <p:spPr>
          <a:xfrm>
            <a:off x="381215" y="3707157"/>
            <a:ext cx="6095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8298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2B349DD0DF7E4E8089C5D8EAF3A394" ma:contentTypeVersion="27" ma:contentTypeDescription="Opprett et nytt dokument." ma:contentTypeScope="" ma:versionID="e645ad07474aa427203028c883b379c2">
  <xsd:schema xmlns:xsd="http://www.w3.org/2001/XMLSchema" xmlns:xs="http://www.w3.org/2001/XMLSchema" xmlns:p="http://schemas.microsoft.com/office/2006/metadata/properties" xmlns:ns3="285d13ab-30c6-49f8-8756-d82b97344fc4" xmlns:ns4="e7edbe82-fed3-4e3f-9446-c6542b3d00d2" targetNamespace="http://schemas.microsoft.com/office/2006/metadata/properties" ma:root="true" ma:fieldsID="72272ba45de3da5dc7018043b44d9d3d" ns3:_="" ns4:_="">
    <xsd:import namespace="285d13ab-30c6-49f8-8756-d82b97344fc4"/>
    <xsd:import namespace="e7edbe82-fed3-4e3f-9446-c6542b3d00d2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Templates" minOccurs="0"/>
                <xsd:element ref="ns3:CultureName" minOccurs="0"/>
                <xsd:element ref="ns3:Self_Registration_Enabled0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d13ab-30c6-49f8-8756-d82b97344fc4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Owner" ma:index="1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2" nillable="true" ma:displayName="App Version" ma:internalName="AppVersion">
      <xsd:simpleType>
        <xsd:restriction base="dms:Text"/>
      </xsd:simpleType>
    </xsd:element>
    <xsd:element name="Teachers" ma:index="1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8" nillable="true" ma:displayName="Self_Registration_Enabled" ma:internalName="Self_Registration_Enabled">
      <xsd:simpleType>
        <xsd:restriction base="dms:Boolean"/>
      </xsd:simpleType>
    </xsd:element>
    <xsd:element name="MediaServiceMetadata" ma:index="2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5" nillable="true" ma:displayName="MediaServiceAutoTags" ma:description="" ma:internalName="MediaServiceAutoTags" ma:readOnly="true">
      <xsd:simpleType>
        <xsd:restriction base="dms:Text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7" nillable="true" ma:displayName="Culture Name" ma:internalName="CultureName">
      <xsd:simpleType>
        <xsd:restriction base="dms:Text"/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e82-fed3-4e3f-9446-c6542b3d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85d13ab-30c6-49f8-8756-d82b97344fc4" xsi:nil="true"/>
    <Students xmlns="285d13ab-30c6-49f8-8756-d82b97344fc4">
      <UserInfo>
        <DisplayName/>
        <AccountId xsi:nil="true"/>
        <AccountType/>
      </UserInfo>
    </Students>
    <CultureName xmlns="285d13ab-30c6-49f8-8756-d82b97344fc4" xsi:nil="true"/>
    <Self_Registration_Enabled xmlns="285d13ab-30c6-49f8-8756-d82b97344fc4" xsi:nil="true"/>
    <FolderType xmlns="285d13ab-30c6-49f8-8756-d82b97344fc4" xsi:nil="true"/>
    <Student_Groups xmlns="285d13ab-30c6-49f8-8756-d82b97344fc4">
      <UserInfo>
        <DisplayName/>
        <AccountId xsi:nil="true"/>
        <AccountType/>
      </UserInfo>
    </Student_Groups>
    <Self_Registration_Enabled0 xmlns="285d13ab-30c6-49f8-8756-d82b97344fc4" xsi:nil="true"/>
    <Invited_Teachers xmlns="285d13ab-30c6-49f8-8756-d82b97344fc4" xsi:nil="true"/>
    <DefaultSectionNames xmlns="285d13ab-30c6-49f8-8756-d82b97344fc4" xsi:nil="true"/>
    <Is_Collaboration_Space_Locked xmlns="285d13ab-30c6-49f8-8756-d82b97344fc4" xsi:nil="true"/>
    <Templates xmlns="285d13ab-30c6-49f8-8756-d82b97344fc4" xsi:nil="true"/>
    <Has_Teacher_Only_SectionGroup xmlns="285d13ab-30c6-49f8-8756-d82b97344fc4" xsi:nil="true"/>
    <AppVersion xmlns="285d13ab-30c6-49f8-8756-d82b97344fc4" xsi:nil="true"/>
    <Invited_Students xmlns="285d13ab-30c6-49f8-8756-d82b97344fc4" xsi:nil="true"/>
    <Owner xmlns="285d13ab-30c6-49f8-8756-d82b97344fc4">
      <UserInfo>
        <DisplayName/>
        <AccountId xsi:nil="true"/>
        <AccountType/>
      </UserInfo>
    </Owner>
    <Teachers xmlns="285d13ab-30c6-49f8-8756-d82b97344fc4">
      <UserInfo>
        <DisplayName/>
        <AccountId xsi:nil="true"/>
        <AccountType/>
      </UserInfo>
    </Teachers>
  </documentManagement>
</p:properties>
</file>

<file path=customXml/itemProps1.xml><?xml version="1.0" encoding="utf-8"?>
<ds:datastoreItem xmlns:ds="http://schemas.openxmlformats.org/officeDocument/2006/customXml" ds:itemID="{AC4B04C6-7D93-4D91-BDB7-5AA5A84E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d13ab-30c6-49f8-8756-d82b97344fc4"/>
    <ds:schemaRef ds:uri="e7edbe82-fed3-4e3f-9446-c6542b3d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1F102E-35CA-4D54-AA7B-DE697C0D0C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0BA4E2-F0CF-4983-9E81-623E710CD51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85d13ab-30c6-49f8-8756-d82b97344fc4"/>
    <ds:schemaRef ds:uri="http://purl.org/dc/terms/"/>
    <ds:schemaRef ds:uri="http://schemas.openxmlformats.org/package/2006/metadata/core-properties"/>
    <ds:schemaRef ds:uri="e7edbe82-fed3-4e3f-9446-c6542b3d00d2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478386</TotalTime>
  <Words>669</Words>
  <Application>Microsoft Macintosh PowerPoint</Application>
  <PresentationFormat>A4 Paper (210x297 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Office-tema</vt:lpstr>
      <vt:lpstr>Opplegg 14 - Volum for ulike geometriske former</vt:lpstr>
      <vt:lpstr>Utforsk volum med ein volummålar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Førsteutkast til GAN Aschehoug-opplegg</dc:title>
  <dc:creator>Ellen Egeland Flø</dc:creator>
  <cp:lastModifiedBy>Simen Stafseng</cp:lastModifiedBy>
  <cp:revision>1492</cp:revision>
  <dcterms:created xsi:type="dcterms:W3CDTF">2018-11-04T16:46:19Z</dcterms:created>
  <dcterms:modified xsi:type="dcterms:W3CDTF">2021-11-10T10:57:42Z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0x0101000B2B349DD0DF7E4E8089C5D8EAF3A394</vt:lpwstr>
  </property>
</Properties>
</file>