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278" r:id="rId5"/>
    <p:sldId id="27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D7E75D-02AE-4982-AE05-F180298EE2A3}"/>
              </a:ext>
            </a:extLst>
          </p:cNvPr>
          <p:cNvSpPr>
            <a:spLocks noGrp="1"/>
          </p:cNvSpPr>
          <p:nvPr>
            <p:ph type="title"/>
          </p:nvPr>
        </p:nvSpPr>
        <p:spPr>
          <a:xfrm>
            <a:off x="317965" y="282862"/>
            <a:ext cx="6068547" cy="777874"/>
          </a:xfrm>
        </p:spPr>
        <p:txBody>
          <a:bodyPr>
            <a:normAutofit/>
          </a:bodyPr>
          <a:lstStyle/>
          <a:p>
            <a:r>
              <a:rPr lang="nb-NO" sz="3200" dirty="0"/>
              <a:t>Opplegg 15 - Matematiske mønster</a:t>
            </a:r>
          </a:p>
        </p:txBody>
      </p:sp>
      <p:sp>
        <p:nvSpPr>
          <p:cNvPr id="8" name="TekstSylinder 7">
            <a:extLst>
              <a:ext uri="{FF2B5EF4-FFF2-40B4-BE49-F238E27FC236}">
                <a16:creationId xmlns:a16="http://schemas.microsoft.com/office/drawing/2014/main" id="{24F700CC-4697-4CDC-811C-8814E9E60643}"/>
              </a:ext>
            </a:extLst>
          </p:cNvPr>
          <p:cNvSpPr txBox="1"/>
          <p:nvPr/>
        </p:nvSpPr>
        <p:spPr>
          <a:xfrm>
            <a:off x="317965" y="1060736"/>
            <a:ext cx="5915024" cy="830997"/>
          </a:xfrm>
          <a:prstGeom prst="rect">
            <a:avLst/>
          </a:prstGeom>
          <a:noFill/>
        </p:spPr>
        <p:txBody>
          <a:bodyPr wrap="square" rtlCol="0">
            <a:spAutoFit/>
          </a:bodyPr>
          <a:lstStyle/>
          <a:p>
            <a:r>
              <a:rPr lang="nb-NO" sz="1100" dirty="0"/>
              <a:t>Det finnes mange matematiske mønster i naturen. Noen er basert på en tallrekke som kalles </a:t>
            </a:r>
            <a:r>
              <a:rPr lang="nb-NO" sz="1100" dirty="0" err="1"/>
              <a:t>Fibonacci</a:t>
            </a:r>
            <a:r>
              <a:rPr lang="nb-NO" sz="1100" dirty="0"/>
              <a:t>-tallene. Denne rekka består av tall der hvert tall er lik summen av de to foregående tallene i rekka.</a:t>
            </a:r>
          </a:p>
          <a:p>
            <a:endParaRPr lang="nb-NO" sz="400" dirty="0"/>
          </a:p>
          <a:p>
            <a:r>
              <a:rPr lang="nb-NO" sz="1100" dirty="0" err="1"/>
              <a:t>Fibonacci</a:t>
            </a:r>
            <a:r>
              <a:rPr lang="nb-NO" sz="1100" dirty="0"/>
              <a:t> rekka: 0 – 1 – 1 – 2 – 3 – 5 – 8 – 13 – 21 – 34 ….</a:t>
            </a:r>
          </a:p>
        </p:txBody>
      </p:sp>
      <p:sp>
        <p:nvSpPr>
          <p:cNvPr id="15" name="TekstSylinder 14">
            <a:extLst>
              <a:ext uri="{FF2B5EF4-FFF2-40B4-BE49-F238E27FC236}">
                <a16:creationId xmlns:a16="http://schemas.microsoft.com/office/drawing/2014/main" id="{A9DCABCE-EE03-4875-B32C-8863FB48FA8C}"/>
              </a:ext>
            </a:extLst>
          </p:cNvPr>
          <p:cNvSpPr txBox="1"/>
          <p:nvPr/>
        </p:nvSpPr>
        <p:spPr>
          <a:xfrm>
            <a:off x="295042" y="2889458"/>
            <a:ext cx="3657218" cy="492443"/>
          </a:xfrm>
          <a:prstGeom prst="rect">
            <a:avLst/>
          </a:prstGeom>
          <a:noFill/>
        </p:spPr>
        <p:txBody>
          <a:bodyPr wrap="square" rtlCol="0">
            <a:spAutoFit/>
          </a:bodyPr>
          <a:lstStyle/>
          <a:p>
            <a:r>
              <a:rPr lang="nb-NO" sz="1100" b="1" dirty="0" err="1"/>
              <a:t>Fibonacci</a:t>
            </a:r>
            <a:r>
              <a:rPr lang="nb-NO" sz="1100" b="1" dirty="0"/>
              <a:t>-tallene i naturen</a:t>
            </a:r>
          </a:p>
          <a:p>
            <a:endParaRPr lang="nb-NO" sz="400" dirty="0"/>
          </a:p>
          <a:p>
            <a:r>
              <a:rPr lang="nb-NO" sz="1100" dirty="0"/>
              <a:t>Dersom man ser på spiralene i en kongle eller ananas, kan</a:t>
            </a:r>
          </a:p>
        </p:txBody>
      </p:sp>
      <p:sp>
        <p:nvSpPr>
          <p:cNvPr id="9" name="TekstSylinder 8">
            <a:extLst>
              <a:ext uri="{FF2B5EF4-FFF2-40B4-BE49-F238E27FC236}">
                <a16:creationId xmlns:a16="http://schemas.microsoft.com/office/drawing/2014/main" id="{FC81E050-1DB7-4382-AB68-D530A005AD98}"/>
              </a:ext>
            </a:extLst>
          </p:cNvPr>
          <p:cNvSpPr txBox="1"/>
          <p:nvPr/>
        </p:nvSpPr>
        <p:spPr>
          <a:xfrm>
            <a:off x="4035973" y="1658847"/>
            <a:ext cx="2120460" cy="1508105"/>
          </a:xfrm>
          <a:prstGeom prst="rect">
            <a:avLst/>
          </a:prstGeom>
          <a:noFill/>
          <a:ln>
            <a:solidFill>
              <a:schemeClr val="tx1"/>
            </a:solidFill>
          </a:ln>
        </p:spPr>
        <p:txBody>
          <a:bodyPr wrap="square" rtlCol="0">
            <a:spAutoFit/>
          </a:bodyPr>
          <a:lstStyle/>
          <a:p>
            <a:r>
              <a:rPr lang="nb-NO" sz="1100" b="1" dirty="0"/>
              <a:t>Diskuter</a:t>
            </a:r>
          </a:p>
          <a:p>
            <a:endParaRPr lang="nb-NO" sz="400" b="1" dirty="0"/>
          </a:p>
          <a:p>
            <a:pPr marL="228600" indent="-228600">
              <a:buFont typeface="+mj-lt"/>
              <a:buAutoNum type="arabicPeriod"/>
            </a:pPr>
            <a:r>
              <a:rPr lang="nb-NO" sz="1100" dirty="0"/>
              <a:t>Hva tror du de tre neste tallene i rekka blir?</a:t>
            </a:r>
          </a:p>
          <a:p>
            <a:pPr marL="228600" indent="-228600">
              <a:buFont typeface="+mj-lt"/>
              <a:buAutoNum type="arabicPeriod"/>
            </a:pPr>
            <a:r>
              <a:rPr lang="nb-NO" sz="1100" dirty="0"/>
              <a:t>Lag minst to egne tallrekker, og la noen annen i klassen finne det neste tallet.</a:t>
            </a:r>
          </a:p>
          <a:p>
            <a:pPr marL="228600" indent="-228600">
              <a:buFont typeface="+mj-lt"/>
              <a:buAutoNum type="arabicPeriod"/>
            </a:pPr>
            <a:r>
              <a:rPr lang="nb-NO" sz="1100" dirty="0"/>
              <a:t>Kan du finne ut hva trekanttallene er?</a:t>
            </a:r>
          </a:p>
        </p:txBody>
      </p:sp>
      <p:sp>
        <p:nvSpPr>
          <p:cNvPr id="3" name="Plassholder for lysbildenummer 2">
            <a:extLst>
              <a:ext uri="{FF2B5EF4-FFF2-40B4-BE49-F238E27FC236}">
                <a16:creationId xmlns:a16="http://schemas.microsoft.com/office/drawing/2014/main" id="{A52641DA-497B-46D4-B7C4-023327EE0951}"/>
              </a:ext>
            </a:extLst>
          </p:cNvPr>
          <p:cNvSpPr>
            <a:spLocks noGrp="1"/>
          </p:cNvSpPr>
          <p:nvPr>
            <p:ph type="sldNum" sz="quarter" idx="12"/>
          </p:nvPr>
        </p:nvSpPr>
        <p:spPr/>
        <p:txBody>
          <a:bodyPr/>
          <a:lstStyle/>
          <a:p>
            <a:fld id="{8BCDA449-1FD9-4B7A-9E85-B244E6DC9C56}" type="slidenum">
              <a:rPr lang="nb-NO" smtClean="0"/>
              <a:t>1</a:t>
            </a:fld>
            <a:endParaRPr lang="nb-NO"/>
          </a:p>
        </p:txBody>
      </p:sp>
      <p:sp>
        <p:nvSpPr>
          <p:cNvPr id="4" name="TekstSylinder 3">
            <a:extLst>
              <a:ext uri="{FF2B5EF4-FFF2-40B4-BE49-F238E27FC236}">
                <a16:creationId xmlns:a16="http://schemas.microsoft.com/office/drawing/2014/main" id="{F9081DAC-0CDE-4CFB-8570-BE9ECC1F56C0}"/>
              </a:ext>
            </a:extLst>
          </p:cNvPr>
          <p:cNvSpPr txBox="1"/>
          <p:nvPr/>
        </p:nvSpPr>
        <p:spPr>
          <a:xfrm>
            <a:off x="300251" y="3279346"/>
            <a:ext cx="6155728" cy="769441"/>
          </a:xfrm>
          <a:prstGeom prst="rect">
            <a:avLst/>
          </a:prstGeom>
          <a:noFill/>
        </p:spPr>
        <p:txBody>
          <a:bodyPr wrap="square" rtlCol="0">
            <a:spAutoFit/>
          </a:bodyPr>
          <a:lstStyle/>
          <a:p>
            <a:r>
              <a:rPr lang="nb-NO" sz="1100" dirty="0"/>
              <a:t>man se at de ligner spiralene i solsikkefrøene eller </a:t>
            </a:r>
            <a:r>
              <a:rPr lang="nb-NO" sz="1100" dirty="0" err="1"/>
              <a:t>romanesco</a:t>
            </a:r>
            <a:r>
              <a:rPr lang="nb-NO" sz="1100" dirty="0"/>
              <a:t>-kålen. Antall spiraler i hver retning er to påfølgende </a:t>
            </a:r>
            <a:r>
              <a:rPr lang="nb-NO" sz="1100" dirty="0" err="1"/>
              <a:t>Fibonacci</a:t>
            </a:r>
            <a:r>
              <a:rPr lang="nb-NO" sz="1100" dirty="0"/>
              <a:t>-tall. Ved å se på frøkapselstrukturen til en moden hunnkongle kan man telle seg fram til 8 spiraler i den ene retningen (merket med grønt) og 13 spiraler i den andre retningen (merket med gult).</a:t>
            </a:r>
          </a:p>
        </p:txBody>
      </p:sp>
      <p:sp>
        <p:nvSpPr>
          <p:cNvPr id="11" name="TekstSylinder 10">
            <a:extLst>
              <a:ext uri="{FF2B5EF4-FFF2-40B4-BE49-F238E27FC236}">
                <a16:creationId xmlns:a16="http://schemas.microsoft.com/office/drawing/2014/main" id="{A42EC9AC-8F39-4C60-909B-E96C7D29070C}"/>
              </a:ext>
            </a:extLst>
          </p:cNvPr>
          <p:cNvSpPr txBox="1"/>
          <p:nvPr/>
        </p:nvSpPr>
        <p:spPr>
          <a:xfrm>
            <a:off x="286981" y="5772902"/>
            <a:ext cx="6284037" cy="276999"/>
          </a:xfrm>
          <a:prstGeom prst="rect">
            <a:avLst/>
          </a:prstGeom>
          <a:noFill/>
        </p:spPr>
        <p:txBody>
          <a:bodyPr wrap="square" rtlCol="0">
            <a:spAutoFit/>
          </a:bodyPr>
          <a:lstStyle/>
          <a:p>
            <a:r>
              <a:rPr lang="nb-NO" sz="1200" b="1" dirty="0"/>
              <a:t>_______________________________________________________________________________</a:t>
            </a:r>
          </a:p>
        </p:txBody>
      </p:sp>
      <p:sp>
        <p:nvSpPr>
          <p:cNvPr id="12" name="TekstSylinder 11">
            <a:extLst>
              <a:ext uri="{FF2B5EF4-FFF2-40B4-BE49-F238E27FC236}">
                <a16:creationId xmlns:a16="http://schemas.microsoft.com/office/drawing/2014/main" id="{ABADAFBF-C5B3-4FA9-8B6C-D7C14F3944B6}"/>
              </a:ext>
            </a:extLst>
          </p:cNvPr>
          <p:cNvSpPr txBox="1"/>
          <p:nvPr/>
        </p:nvSpPr>
        <p:spPr>
          <a:xfrm>
            <a:off x="307106" y="6048123"/>
            <a:ext cx="2349379" cy="369332"/>
          </a:xfrm>
          <a:prstGeom prst="rect">
            <a:avLst/>
          </a:prstGeom>
          <a:noFill/>
        </p:spPr>
        <p:txBody>
          <a:bodyPr wrap="square" rtlCol="0">
            <a:spAutoFit/>
          </a:bodyPr>
          <a:lstStyle/>
          <a:p>
            <a:r>
              <a:rPr lang="nb-NO" b="1" dirty="0"/>
              <a:t>Geometriske mønster</a:t>
            </a:r>
          </a:p>
        </p:txBody>
      </p:sp>
      <p:pic>
        <p:nvPicPr>
          <p:cNvPr id="5" name="Bilde 4">
            <a:extLst>
              <a:ext uri="{FF2B5EF4-FFF2-40B4-BE49-F238E27FC236}">
                <a16:creationId xmlns:a16="http://schemas.microsoft.com/office/drawing/2014/main" id="{75049CC6-0BE2-478E-A696-CA466981D85D}"/>
              </a:ext>
            </a:extLst>
          </p:cNvPr>
          <p:cNvPicPr>
            <a:picLocks noChangeAspect="1"/>
          </p:cNvPicPr>
          <p:nvPr/>
        </p:nvPicPr>
        <p:blipFill>
          <a:blip r:embed="rId2"/>
          <a:stretch>
            <a:fillRect/>
          </a:stretch>
        </p:blipFill>
        <p:spPr>
          <a:xfrm>
            <a:off x="3523593" y="6144728"/>
            <a:ext cx="2860222" cy="3582558"/>
          </a:xfrm>
          <a:prstGeom prst="rect">
            <a:avLst/>
          </a:prstGeom>
        </p:spPr>
      </p:pic>
      <p:sp>
        <p:nvSpPr>
          <p:cNvPr id="6" name="TekstSylinder 5">
            <a:extLst>
              <a:ext uri="{FF2B5EF4-FFF2-40B4-BE49-F238E27FC236}">
                <a16:creationId xmlns:a16="http://schemas.microsoft.com/office/drawing/2014/main" id="{00193930-2779-40A6-B0EE-C55EA639A6D2}"/>
              </a:ext>
            </a:extLst>
          </p:cNvPr>
          <p:cNvSpPr txBox="1"/>
          <p:nvPr/>
        </p:nvSpPr>
        <p:spPr>
          <a:xfrm>
            <a:off x="317965" y="6399213"/>
            <a:ext cx="3016443" cy="1508105"/>
          </a:xfrm>
          <a:prstGeom prst="rect">
            <a:avLst/>
          </a:prstGeom>
          <a:noFill/>
        </p:spPr>
        <p:txBody>
          <a:bodyPr wrap="square" rtlCol="0">
            <a:spAutoFit/>
          </a:bodyPr>
          <a:lstStyle/>
          <a:p>
            <a:r>
              <a:rPr lang="nb-NO" sz="1100" dirty="0"/>
              <a:t>Vi kan også lage mønstre ved hjelp av geometriske figurer, og det passer veldig fint å gjøre det ved hjelp av programmering!</a:t>
            </a:r>
          </a:p>
          <a:p>
            <a:endParaRPr lang="nb-NO" sz="400" dirty="0"/>
          </a:p>
          <a:p>
            <a:r>
              <a:rPr lang="nb-NO" sz="1100" dirty="0"/>
              <a:t>Ofte kan vi få mønstre med mange symmetrilinjer ved å tegne en geometrisk figur, og så forskyve den med for eksempel 20 grader, og gjenta dette helt til figuren har blitt dreid 360 grader. Da vil vi få en figur som kan ligne litt på en blomst.</a:t>
            </a:r>
          </a:p>
        </p:txBody>
      </p:sp>
      <p:pic>
        <p:nvPicPr>
          <p:cNvPr id="13" name="Bilde 12">
            <a:extLst>
              <a:ext uri="{FF2B5EF4-FFF2-40B4-BE49-F238E27FC236}">
                <a16:creationId xmlns:a16="http://schemas.microsoft.com/office/drawing/2014/main" id="{F33F47FB-FD4A-4E33-BC07-612BD42D16D6}"/>
              </a:ext>
            </a:extLst>
          </p:cNvPr>
          <p:cNvPicPr>
            <a:picLocks noChangeAspect="1"/>
          </p:cNvPicPr>
          <p:nvPr/>
        </p:nvPicPr>
        <p:blipFill>
          <a:blip r:embed="rId3"/>
          <a:stretch>
            <a:fillRect/>
          </a:stretch>
        </p:blipFill>
        <p:spPr>
          <a:xfrm>
            <a:off x="5242095" y="8506940"/>
            <a:ext cx="1213884" cy="1159259"/>
          </a:xfrm>
          <a:prstGeom prst="rect">
            <a:avLst/>
          </a:prstGeom>
        </p:spPr>
      </p:pic>
      <p:sp>
        <p:nvSpPr>
          <p:cNvPr id="17" name="Rektangel 16">
            <a:extLst>
              <a:ext uri="{FF2B5EF4-FFF2-40B4-BE49-F238E27FC236}">
                <a16:creationId xmlns:a16="http://schemas.microsoft.com/office/drawing/2014/main" id="{5896C217-FDC3-4344-8BB7-3AA803D646C0}"/>
              </a:ext>
            </a:extLst>
          </p:cNvPr>
          <p:cNvSpPr/>
          <p:nvPr/>
        </p:nvSpPr>
        <p:spPr>
          <a:xfrm>
            <a:off x="357380" y="7982349"/>
            <a:ext cx="2977028" cy="1677382"/>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a:solidFill>
                  <a:prstClr val="black"/>
                </a:solidFill>
                <a:latin typeface="Calibri" panose="020F0502020204030204"/>
              </a:rPr>
              <a:t>Oppgaver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b-NO" sz="1100" dirty="0">
                <a:solidFill>
                  <a:prstClr val="black"/>
                </a:solidFill>
                <a:latin typeface="Calibri" panose="020F0502020204030204"/>
              </a:rPr>
              <a:t>Hva er poenget med koden til høyre i Scratch-programmet på denne siden?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b-NO" sz="1100" dirty="0">
                <a:solidFill>
                  <a:prstClr val="black"/>
                </a:solidFill>
                <a:latin typeface="Calibri" panose="020F0502020204030204"/>
              </a:rPr>
              <a:t>Hvor mange symmetrilinjer har «blomsten» tegnet av dette Scratch-programmet?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nb-NO" sz="1100" i="0" u="none" strike="noStrike" kern="1200" cap="none" spc="0" normalizeH="0" baseline="0" noProof="0" dirty="0">
                <a:ln>
                  <a:noFill/>
                </a:ln>
                <a:solidFill>
                  <a:prstClr val="black"/>
                </a:solidFill>
                <a:effectLst/>
                <a:uLnTx/>
                <a:uFillTx/>
                <a:latin typeface="Calibri" panose="020F0502020204030204"/>
                <a:ea typeface="+mn-ea"/>
                <a:cs typeface="+mn-cs"/>
              </a:rPr>
              <a:t>Hva er det i </a:t>
            </a:r>
            <a:r>
              <a:rPr lang="nb-NO" sz="1100" dirty="0">
                <a:solidFill>
                  <a:prstClr val="black"/>
                </a:solidFill>
                <a:latin typeface="Calibri" panose="020F0502020204030204"/>
              </a:rPr>
              <a:t>programmet</a:t>
            </a:r>
            <a:r>
              <a:rPr kumimoji="0" lang="nb-NO" sz="1100" i="0" u="none" strike="noStrike" kern="1200" cap="none" spc="0" normalizeH="0" baseline="0" noProof="0" dirty="0">
                <a:ln>
                  <a:noFill/>
                </a:ln>
                <a:solidFill>
                  <a:prstClr val="black"/>
                </a:solidFill>
                <a:effectLst/>
                <a:uLnTx/>
                <a:uFillTx/>
                <a:latin typeface="Calibri" panose="020F0502020204030204"/>
                <a:ea typeface="+mn-ea"/>
                <a:cs typeface="+mn-cs"/>
              </a:rPr>
              <a:t> som bestemmer hvor mange symmetrilinjer vi har?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b-NO" sz="1100" dirty="0">
                <a:solidFill>
                  <a:prstClr val="black"/>
                </a:solidFill>
                <a:latin typeface="Calibri" panose="020F0502020204030204"/>
              </a:rPr>
              <a:t>Hvordan ville en trekantblomst se ut? Lag programmet og sjekk.</a:t>
            </a:r>
            <a:endParaRPr kumimoji="0" lang="nb-NO" sz="11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5A0CF819-BB9A-464A-A623-CC20B8D39E23}"/>
              </a:ext>
            </a:extLst>
          </p:cNvPr>
          <p:cNvSpPr txBox="1"/>
          <p:nvPr/>
        </p:nvSpPr>
        <p:spPr>
          <a:xfrm>
            <a:off x="5096203" y="8079631"/>
            <a:ext cx="1690113" cy="430887"/>
          </a:xfrm>
          <a:prstGeom prst="rect">
            <a:avLst/>
          </a:prstGeom>
          <a:noFill/>
        </p:spPr>
        <p:txBody>
          <a:bodyPr wrap="square" rtlCol="0">
            <a:spAutoFit/>
          </a:bodyPr>
          <a:lstStyle/>
          <a:p>
            <a:r>
              <a:rPr lang="nb-NO" sz="1100" dirty="0"/>
              <a:t>Dette programmet tegner denne «blomsten».</a:t>
            </a:r>
          </a:p>
        </p:txBody>
      </p:sp>
      <p:pic>
        <p:nvPicPr>
          <p:cNvPr id="19" name="Bilde 18" descr="Et bilde som inneholder tallerken, innendørs, grønnsak, brokkoli&#10;&#10;Automatisk generert beskrivelse">
            <a:extLst>
              <a:ext uri="{FF2B5EF4-FFF2-40B4-BE49-F238E27FC236}">
                <a16:creationId xmlns:a16="http://schemas.microsoft.com/office/drawing/2014/main" id="{C226A5E8-BC92-4372-BFB6-B1C7967D4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80" y="1970762"/>
            <a:ext cx="1296353" cy="865964"/>
          </a:xfrm>
          <a:prstGeom prst="rect">
            <a:avLst/>
          </a:prstGeom>
        </p:spPr>
      </p:pic>
      <p:pic>
        <p:nvPicPr>
          <p:cNvPr id="21" name="Bilde 20" descr="Et bilde som inneholder plante, blomst, solsikke&#10;&#10;Automatisk generert beskrivelse">
            <a:extLst>
              <a:ext uri="{FF2B5EF4-FFF2-40B4-BE49-F238E27FC236}">
                <a16:creationId xmlns:a16="http://schemas.microsoft.com/office/drawing/2014/main" id="{FDCF39FE-0DA9-43A6-8FD7-897C8FACB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059" y="1966567"/>
            <a:ext cx="1154618" cy="865964"/>
          </a:xfrm>
          <a:prstGeom prst="rect">
            <a:avLst/>
          </a:prstGeom>
        </p:spPr>
      </p:pic>
      <p:pic>
        <p:nvPicPr>
          <p:cNvPr id="1026" name="Picture 2">
            <a:extLst>
              <a:ext uri="{FF2B5EF4-FFF2-40B4-BE49-F238E27FC236}">
                <a16:creationId xmlns:a16="http://schemas.microsoft.com/office/drawing/2014/main" id="{AFAE3874-3BC5-42DA-9A1D-10E3D55B7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748" y="3932205"/>
            <a:ext cx="3795458" cy="1831835"/>
          </a:xfrm>
          <a:prstGeom prst="rect">
            <a:avLst/>
          </a:prstGeom>
          <a:noFill/>
          <a:extLst>
            <a:ext uri="{909E8E84-426E-40DD-AFC4-6F175D3DCCD1}">
              <a14:hiddenFill xmlns:a14="http://schemas.microsoft.com/office/drawing/2010/main">
                <a:solidFill>
                  <a:srgbClr val="FFFFFF"/>
                </a:solidFill>
              </a14:hiddenFill>
            </a:ext>
          </a:extLst>
        </p:spPr>
      </p:pic>
      <p:sp>
        <p:nvSpPr>
          <p:cNvPr id="22" name="TekstSylinder 21">
            <a:extLst>
              <a:ext uri="{FF2B5EF4-FFF2-40B4-BE49-F238E27FC236}">
                <a16:creationId xmlns:a16="http://schemas.microsoft.com/office/drawing/2014/main" id="{07703479-FAD6-4028-B77F-5524EE81F318}"/>
              </a:ext>
            </a:extLst>
          </p:cNvPr>
          <p:cNvSpPr txBox="1"/>
          <p:nvPr/>
        </p:nvSpPr>
        <p:spPr>
          <a:xfrm>
            <a:off x="1288210" y="5737852"/>
            <a:ext cx="2722590" cy="215444"/>
          </a:xfrm>
          <a:prstGeom prst="rect">
            <a:avLst/>
          </a:prstGeom>
          <a:noFill/>
        </p:spPr>
        <p:txBody>
          <a:bodyPr wrap="square" rtlCol="0">
            <a:spAutoFit/>
          </a:bodyPr>
          <a:lstStyle/>
          <a:p>
            <a:r>
              <a:rPr lang="en-US" sz="800" b="0" i="0" dirty="0" err="1">
                <a:solidFill>
                  <a:srgbClr val="464646"/>
                </a:solidFill>
                <a:effectLst/>
                <a:latin typeface="Helvetica Neue"/>
              </a:rPr>
              <a:t>Illustrasjon</a:t>
            </a:r>
            <a:r>
              <a:rPr lang="en-US" sz="800" b="0" i="0" dirty="0">
                <a:solidFill>
                  <a:srgbClr val="464646"/>
                </a:solidFill>
                <a:effectLst/>
                <a:latin typeface="Helvetica Neue"/>
              </a:rPr>
              <a:t>: John R. Simmons, University of Georgia</a:t>
            </a:r>
            <a:endParaRPr lang="nb-NO" sz="800" dirty="0"/>
          </a:p>
        </p:txBody>
      </p:sp>
    </p:spTree>
    <p:extLst>
      <p:ext uri="{BB962C8B-B14F-4D97-AF65-F5344CB8AC3E}">
        <p14:creationId xmlns:p14="http://schemas.microsoft.com/office/powerpoint/2010/main" val="173902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1D507D-E77A-4DB1-A1C5-3332B7E02C9B}"/>
              </a:ext>
            </a:extLst>
          </p:cNvPr>
          <p:cNvSpPr>
            <a:spLocks noGrp="1"/>
          </p:cNvSpPr>
          <p:nvPr>
            <p:ph type="title"/>
          </p:nvPr>
        </p:nvSpPr>
        <p:spPr>
          <a:xfrm>
            <a:off x="438417" y="304749"/>
            <a:ext cx="3148238" cy="843119"/>
          </a:xfrm>
        </p:spPr>
        <p:txBody>
          <a:bodyPr>
            <a:normAutofit/>
          </a:bodyPr>
          <a:lstStyle/>
          <a:p>
            <a:r>
              <a:rPr lang="nb-NO" dirty="0"/>
              <a:t>Lag et putetrekk</a:t>
            </a:r>
            <a:br>
              <a:rPr lang="nb-NO" dirty="0"/>
            </a:br>
            <a:r>
              <a:rPr lang="nb-NO" sz="1800" dirty="0"/>
              <a:t>- med et matematisk mønster</a:t>
            </a:r>
          </a:p>
        </p:txBody>
      </p:sp>
      <p:sp>
        <p:nvSpPr>
          <p:cNvPr id="30" name="TekstSylinder 29">
            <a:extLst>
              <a:ext uri="{FF2B5EF4-FFF2-40B4-BE49-F238E27FC236}">
                <a16:creationId xmlns:a16="http://schemas.microsoft.com/office/drawing/2014/main" id="{2DDADD6F-428E-4651-87F0-BAD8E3BFD03E}"/>
              </a:ext>
            </a:extLst>
          </p:cNvPr>
          <p:cNvSpPr txBox="1"/>
          <p:nvPr/>
        </p:nvSpPr>
        <p:spPr>
          <a:xfrm>
            <a:off x="4162099" y="7622268"/>
            <a:ext cx="2136537" cy="1400383"/>
          </a:xfrm>
          <a:prstGeom prst="rect">
            <a:avLst/>
          </a:prstGeom>
          <a:noFill/>
          <a:ln>
            <a:solidFill>
              <a:schemeClr val="tx1"/>
            </a:solidFill>
          </a:ln>
        </p:spPr>
        <p:txBody>
          <a:bodyPr wrap="square" rtlCol="0">
            <a:spAutoFit/>
          </a:bodyPr>
          <a:lstStyle/>
          <a:p>
            <a:r>
              <a:rPr lang="nb-NO" sz="1100" b="1" dirty="0"/>
              <a:t>Ekstraoppgave</a:t>
            </a:r>
          </a:p>
          <a:p>
            <a:endParaRPr lang="nb-NO" sz="400" b="1" dirty="0"/>
          </a:p>
          <a:p>
            <a:pPr marL="228600" indent="-228600">
              <a:buFont typeface="+mj-lt"/>
              <a:buAutoNum type="arabicPeriod"/>
            </a:pPr>
            <a:r>
              <a:rPr lang="nb-NO" sz="1100" dirty="0"/>
              <a:t>Hva blir arealet av figuren din? Kan du justere størrelsen slik at figuren din dekker et område på 200 cm</a:t>
            </a:r>
            <a:r>
              <a:rPr lang="nb-NO" sz="1100" baseline="30000" dirty="0"/>
              <a:t>2</a:t>
            </a:r>
            <a:r>
              <a:rPr lang="nb-NO" sz="1100" dirty="0"/>
              <a:t>?</a:t>
            </a:r>
          </a:p>
          <a:p>
            <a:pPr marL="228600" indent="-228600">
              <a:buFont typeface="+mj-lt"/>
              <a:buAutoNum type="arabicPeriod"/>
            </a:pPr>
            <a:endParaRPr lang="nb-NO" sz="400" dirty="0"/>
          </a:p>
          <a:p>
            <a:pPr marL="228600" indent="-228600">
              <a:buFont typeface="+mj-lt"/>
              <a:buAutoNum type="arabicPeriod"/>
            </a:pPr>
            <a:r>
              <a:rPr lang="nb-NO" sz="1100" dirty="0"/>
              <a:t>Må du gjøre noen antagelser for å klare det? I så fall hvilke?</a:t>
            </a:r>
          </a:p>
        </p:txBody>
      </p:sp>
      <p:pic>
        <p:nvPicPr>
          <p:cNvPr id="18" name="Grafikk 17">
            <a:extLst>
              <a:ext uri="{FF2B5EF4-FFF2-40B4-BE49-F238E27FC236}">
                <a16:creationId xmlns:a16="http://schemas.microsoft.com/office/drawing/2014/main" id="{68086E3E-3581-4BC6-97B8-7DCEEDCE89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0066" y="3084319"/>
            <a:ext cx="1294251" cy="1294251"/>
          </a:xfrm>
          <a:prstGeom prst="rect">
            <a:avLst/>
          </a:prstGeom>
        </p:spPr>
      </p:pic>
      <p:sp>
        <p:nvSpPr>
          <p:cNvPr id="4" name="TekstSylinder 3">
            <a:extLst>
              <a:ext uri="{FF2B5EF4-FFF2-40B4-BE49-F238E27FC236}">
                <a16:creationId xmlns:a16="http://schemas.microsoft.com/office/drawing/2014/main" id="{B97BA35A-D2E8-4A2F-9441-07E6E66E75AB}"/>
              </a:ext>
            </a:extLst>
          </p:cNvPr>
          <p:cNvSpPr txBox="1"/>
          <p:nvPr/>
        </p:nvSpPr>
        <p:spPr>
          <a:xfrm>
            <a:off x="438417" y="2408374"/>
            <a:ext cx="5852023" cy="430887"/>
          </a:xfrm>
          <a:prstGeom prst="rect">
            <a:avLst/>
          </a:prstGeom>
          <a:noFill/>
        </p:spPr>
        <p:txBody>
          <a:bodyPr wrap="square" rtlCol="0">
            <a:spAutoFit/>
          </a:bodyPr>
          <a:lstStyle/>
          <a:p>
            <a:r>
              <a:rPr lang="nb-NO" sz="1100" b="1" dirty="0"/>
              <a:t>Fase 1: </a:t>
            </a:r>
            <a:r>
              <a:rPr lang="nb-NO" sz="1100" dirty="0"/>
              <a:t>Undersøk ulike matematiske mønstre. Det kan være geometriske mønstre, tallmønstre eller andre typer mønstre. Hva kalles forskjellige typer matematiske mønstre? Hva har de til felles?</a:t>
            </a:r>
          </a:p>
        </p:txBody>
      </p:sp>
      <p:sp>
        <p:nvSpPr>
          <p:cNvPr id="3" name="Plassholder for lysbildenummer 2">
            <a:extLst>
              <a:ext uri="{FF2B5EF4-FFF2-40B4-BE49-F238E27FC236}">
                <a16:creationId xmlns:a16="http://schemas.microsoft.com/office/drawing/2014/main" id="{ACCD73ED-BAE3-4012-B3AC-32E11A4F890E}"/>
              </a:ext>
            </a:extLst>
          </p:cNvPr>
          <p:cNvSpPr>
            <a:spLocks noGrp="1"/>
          </p:cNvSpPr>
          <p:nvPr>
            <p:ph type="sldNum" sz="quarter" idx="12"/>
          </p:nvPr>
        </p:nvSpPr>
        <p:spPr/>
        <p:txBody>
          <a:bodyPr/>
          <a:lstStyle/>
          <a:p>
            <a:fld id="{8BCDA449-1FD9-4B7A-9E85-B244E6DC9C56}" type="slidenum">
              <a:rPr lang="nb-NO" smtClean="0"/>
              <a:t>2</a:t>
            </a:fld>
            <a:endParaRPr lang="nb-NO" dirty="0"/>
          </a:p>
        </p:txBody>
      </p:sp>
      <p:sp>
        <p:nvSpPr>
          <p:cNvPr id="20" name="TekstSylinder 19">
            <a:extLst>
              <a:ext uri="{FF2B5EF4-FFF2-40B4-BE49-F238E27FC236}">
                <a16:creationId xmlns:a16="http://schemas.microsoft.com/office/drawing/2014/main" id="{A9351A52-E545-4308-BBBF-1524A58ADDC4}"/>
              </a:ext>
            </a:extLst>
          </p:cNvPr>
          <p:cNvSpPr txBox="1"/>
          <p:nvPr/>
        </p:nvSpPr>
        <p:spPr>
          <a:xfrm>
            <a:off x="438416" y="1417320"/>
            <a:ext cx="5860219" cy="769441"/>
          </a:xfrm>
          <a:prstGeom prst="rect">
            <a:avLst/>
          </a:prstGeom>
          <a:noFill/>
          <a:ln>
            <a:solidFill>
              <a:schemeClr val="tx1"/>
            </a:solidFill>
          </a:ln>
        </p:spPr>
        <p:txBody>
          <a:bodyPr wrap="square" rtlCol="0">
            <a:spAutoFit/>
          </a:bodyPr>
          <a:lstStyle/>
          <a:p>
            <a:r>
              <a:rPr lang="nb-NO" sz="1100" b="1" dirty="0"/>
              <a:t>Oppgave </a:t>
            </a:r>
          </a:p>
          <a:p>
            <a:r>
              <a:rPr lang="nb-NO" sz="1100" dirty="0"/>
              <a:t>Lag et program som tegner et matematisk mønster. Dette mønsteret skal overføres til et putetrekk ved bruk av brodering/symaskin, varmepresset vinyl, limt på med tråd, malt med stoffmaling eller andre metoder.</a:t>
            </a:r>
          </a:p>
        </p:txBody>
      </p:sp>
      <p:sp>
        <p:nvSpPr>
          <p:cNvPr id="22" name="TekstSylinder 21">
            <a:extLst>
              <a:ext uri="{FF2B5EF4-FFF2-40B4-BE49-F238E27FC236}">
                <a16:creationId xmlns:a16="http://schemas.microsoft.com/office/drawing/2014/main" id="{2A003BA9-6F3B-43D1-B8BF-9BBDC172BBF5}"/>
              </a:ext>
            </a:extLst>
          </p:cNvPr>
          <p:cNvSpPr txBox="1"/>
          <p:nvPr/>
        </p:nvSpPr>
        <p:spPr>
          <a:xfrm>
            <a:off x="438417" y="7622268"/>
            <a:ext cx="3526611" cy="1631216"/>
          </a:xfrm>
          <a:prstGeom prst="rect">
            <a:avLst/>
          </a:prstGeom>
          <a:noFill/>
          <a:ln>
            <a:solidFill>
              <a:schemeClr val="tx1"/>
            </a:solidFill>
          </a:ln>
        </p:spPr>
        <p:txBody>
          <a:bodyPr wrap="square" rtlCol="0">
            <a:spAutoFit/>
          </a:bodyPr>
          <a:lstStyle/>
          <a:p>
            <a:r>
              <a:rPr lang="nb-NO" sz="1100" b="1" dirty="0"/>
              <a:t>Oppgaver</a:t>
            </a:r>
          </a:p>
          <a:p>
            <a:endParaRPr lang="nb-NO" sz="400" b="1" dirty="0"/>
          </a:p>
          <a:p>
            <a:pPr marL="228600" indent="-228600">
              <a:buFont typeface="+mj-lt"/>
              <a:buAutoNum type="arabicPeriod"/>
            </a:pPr>
            <a:r>
              <a:rPr lang="nb-NO" sz="1100" dirty="0"/>
              <a:t>Sammenlign mønsteret ditt med mønstrene til de andre i klassen. Har noen av dere </a:t>
            </a:r>
            <a:r>
              <a:rPr lang="nb-NO" sz="1100" dirty="0" err="1"/>
              <a:t>formlike</a:t>
            </a:r>
            <a:r>
              <a:rPr lang="nb-NO" sz="1100" dirty="0"/>
              <a:t> eller kongruente mønstre?</a:t>
            </a:r>
          </a:p>
          <a:p>
            <a:pPr marL="228600" indent="-228600">
              <a:buFont typeface="+mj-lt"/>
              <a:buAutoNum type="arabicPeriod"/>
            </a:pPr>
            <a:endParaRPr lang="nb-NO" sz="400" dirty="0"/>
          </a:p>
          <a:p>
            <a:pPr marL="228600" indent="-228600">
              <a:buFont typeface="+mj-lt"/>
              <a:buAutoNum type="arabicPeriod"/>
            </a:pPr>
            <a:r>
              <a:rPr lang="nb-NO" sz="1100" dirty="0"/>
              <a:t>Kan du programmere noen </a:t>
            </a:r>
            <a:r>
              <a:rPr lang="nb-NO" sz="1100" dirty="0" err="1"/>
              <a:t>formlike</a:t>
            </a:r>
            <a:r>
              <a:rPr lang="nb-NO" sz="1100" dirty="0"/>
              <a:t> versjoner av ditt eget mønster?</a:t>
            </a:r>
          </a:p>
          <a:p>
            <a:pPr marL="228600" indent="-228600">
              <a:buFont typeface="+mj-lt"/>
              <a:buAutoNum type="arabicPeriod"/>
            </a:pPr>
            <a:endParaRPr lang="nb-NO" sz="400" dirty="0"/>
          </a:p>
          <a:p>
            <a:pPr marL="228600" indent="-228600">
              <a:buFont typeface="+mj-lt"/>
              <a:buAutoNum type="arabicPeriod"/>
            </a:pPr>
            <a:r>
              <a:rPr lang="nb-NO" sz="1100" dirty="0"/>
              <a:t>Hva er likt, og hva er ulikt i programmene for de forskjellige </a:t>
            </a:r>
            <a:r>
              <a:rPr lang="nb-NO" sz="1100" dirty="0" err="1"/>
              <a:t>formlike</a:t>
            </a:r>
            <a:r>
              <a:rPr lang="nb-NO" sz="1100" dirty="0"/>
              <a:t> mønstrene?</a:t>
            </a:r>
          </a:p>
        </p:txBody>
      </p:sp>
      <p:sp>
        <p:nvSpPr>
          <p:cNvPr id="5" name="Rektangel 4">
            <a:extLst>
              <a:ext uri="{FF2B5EF4-FFF2-40B4-BE49-F238E27FC236}">
                <a16:creationId xmlns:a16="http://schemas.microsoft.com/office/drawing/2014/main" id="{40C05127-00EF-486D-809B-FC65A1EAC5A5}"/>
              </a:ext>
            </a:extLst>
          </p:cNvPr>
          <p:cNvSpPr/>
          <p:nvPr/>
        </p:nvSpPr>
        <p:spPr>
          <a:xfrm>
            <a:off x="438416" y="2912695"/>
            <a:ext cx="4228176" cy="1800493"/>
          </a:xfrm>
          <a:prstGeom prst="rect">
            <a:avLst/>
          </a:prstGeom>
        </p:spPr>
        <p:txBody>
          <a:bodyPr wrap="square">
            <a:spAutoFit/>
          </a:bodyPr>
          <a:lstStyle/>
          <a:p>
            <a:r>
              <a:rPr lang="nb-NO" sz="1100" b="1" dirty="0">
                <a:solidFill>
                  <a:prstClr val="black"/>
                </a:solidFill>
              </a:rPr>
              <a:t>Fase 2: </a:t>
            </a:r>
            <a:r>
              <a:rPr lang="nb-NO" sz="1100" dirty="0">
                <a:solidFill>
                  <a:prstClr val="black"/>
                </a:solidFill>
              </a:rPr>
              <a:t>Det er viktig at dere er åpne for alle slags ideer og ikke er for kritiske, da kan nyttige forslag bli avfeid for tidlig. </a:t>
            </a:r>
          </a:p>
          <a:p>
            <a:endParaRPr lang="nb-NO" sz="400" dirty="0">
              <a:solidFill>
                <a:prstClr val="black"/>
              </a:solidFill>
            </a:endParaRPr>
          </a:p>
          <a:p>
            <a:r>
              <a:rPr lang="nb-NO" sz="1100" dirty="0">
                <a:solidFill>
                  <a:prstClr val="black"/>
                </a:solidFill>
              </a:rPr>
              <a:t>Tips: </a:t>
            </a:r>
            <a:r>
              <a:rPr lang="nb-NO" sz="1100" dirty="0"/>
              <a:t>Hvilket motiv kan få folk til å synes at matematiske mønstre er spennende? Kan du forenkle det slik at du klarer å tegne det med Scratch?</a:t>
            </a:r>
            <a:endParaRPr lang="nb-NO" sz="1100" dirty="0">
              <a:solidFill>
                <a:prstClr val="black"/>
              </a:solidFill>
            </a:endParaRPr>
          </a:p>
          <a:p>
            <a:pPr lvl="0">
              <a:defRPr/>
            </a:pPr>
            <a:endParaRPr lang="nb-NO" sz="400" dirty="0">
              <a:solidFill>
                <a:prstClr val="black"/>
              </a:solidFill>
            </a:endParaRPr>
          </a:p>
          <a:p>
            <a:pPr marL="171450" lvl="0" indent="-171450">
              <a:buFont typeface="Arial" panose="020B0604020202020204" pitchFamily="34" charset="0"/>
              <a:buChar char="•"/>
              <a:defRPr/>
            </a:pPr>
            <a:r>
              <a:rPr lang="nb-NO" sz="1100" dirty="0">
                <a:solidFill>
                  <a:prstClr val="black"/>
                </a:solidFill>
              </a:rPr>
              <a:t>Tenk selv først og tegn gjerne flere skisser.</a:t>
            </a:r>
          </a:p>
          <a:p>
            <a:pPr marL="171450" lvl="0" indent="-171450">
              <a:buFont typeface="Arial" panose="020B0604020202020204" pitchFamily="34" charset="0"/>
              <a:buChar char="•"/>
              <a:defRPr/>
            </a:pPr>
            <a:r>
              <a:rPr lang="nb-NO" sz="1100" dirty="0">
                <a:solidFill>
                  <a:prstClr val="black"/>
                </a:solidFill>
              </a:rPr>
              <a:t>Forklar ideen din for de andre på gruppa.</a:t>
            </a:r>
          </a:p>
          <a:p>
            <a:pPr marL="171450" lvl="0" indent="-171450">
              <a:buFont typeface="Arial" panose="020B0604020202020204" pitchFamily="34" charset="0"/>
              <a:buChar char="•"/>
              <a:defRPr/>
            </a:pPr>
            <a:r>
              <a:rPr lang="nb-NO" sz="1100" dirty="0">
                <a:solidFill>
                  <a:prstClr val="black"/>
                </a:solidFill>
              </a:rPr>
              <a:t>Hele gruppa diskuterer de ulike ideene, og alle bestemmer seg for hvilket matematisk mønster de vil bruke.</a:t>
            </a:r>
          </a:p>
        </p:txBody>
      </p:sp>
      <p:sp>
        <p:nvSpPr>
          <p:cNvPr id="6" name="TekstSylinder 5">
            <a:extLst>
              <a:ext uri="{FF2B5EF4-FFF2-40B4-BE49-F238E27FC236}">
                <a16:creationId xmlns:a16="http://schemas.microsoft.com/office/drawing/2014/main" id="{5D976C6E-B7BF-4996-9BD1-628EFEE87092}"/>
              </a:ext>
            </a:extLst>
          </p:cNvPr>
          <p:cNvSpPr txBox="1"/>
          <p:nvPr/>
        </p:nvSpPr>
        <p:spPr>
          <a:xfrm>
            <a:off x="438417" y="4623628"/>
            <a:ext cx="5725900" cy="600164"/>
          </a:xfrm>
          <a:prstGeom prst="rect">
            <a:avLst/>
          </a:prstGeom>
          <a:noFill/>
        </p:spPr>
        <p:txBody>
          <a:bodyPr wrap="square" rtlCol="0">
            <a:spAutoFit/>
          </a:bodyPr>
          <a:lstStyle/>
          <a:p>
            <a:r>
              <a:rPr lang="nb-NO" sz="1100" dirty="0">
                <a:solidFill>
                  <a:prstClr val="black"/>
                </a:solidFill>
              </a:rPr>
              <a:t>Tenk gjennom hvordan du skal få mønsteret overført til et putetrekk. Vil du helst brodere mønsteret for hånd, sy på symaskin, lime det på eller noe helt annet? Diskuter gjerne med de andre hva de har tenkt.</a:t>
            </a:r>
          </a:p>
        </p:txBody>
      </p:sp>
      <p:sp>
        <p:nvSpPr>
          <p:cNvPr id="7" name="TekstSylinder 6">
            <a:extLst>
              <a:ext uri="{FF2B5EF4-FFF2-40B4-BE49-F238E27FC236}">
                <a16:creationId xmlns:a16="http://schemas.microsoft.com/office/drawing/2014/main" id="{0FB5D411-0061-43EB-9147-3D9991341D5E}"/>
              </a:ext>
            </a:extLst>
          </p:cNvPr>
          <p:cNvSpPr txBox="1"/>
          <p:nvPr/>
        </p:nvSpPr>
        <p:spPr>
          <a:xfrm>
            <a:off x="438417" y="5324801"/>
            <a:ext cx="4133583" cy="2031325"/>
          </a:xfrm>
          <a:prstGeom prst="rect">
            <a:avLst/>
          </a:prstGeom>
          <a:noFill/>
        </p:spPr>
        <p:txBody>
          <a:bodyPr wrap="square" rtlCol="0">
            <a:spAutoFit/>
          </a:bodyPr>
          <a:lstStyle/>
          <a:p>
            <a:r>
              <a:rPr lang="nb-NO" sz="1100" b="1" dirty="0"/>
              <a:t>Fase 3: </a:t>
            </a:r>
            <a:r>
              <a:rPr lang="nb-NO" sz="1100" dirty="0"/>
              <a:t>Lag første versjon av programmet ditt. </a:t>
            </a:r>
          </a:p>
          <a:p>
            <a:endParaRPr lang="nb-NO" sz="400" b="1" dirty="0"/>
          </a:p>
          <a:p>
            <a:r>
              <a:rPr lang="nb-NO" sz="1100" b="1" dirty="0"/>
              <a:t>Fase 4:</a:t>
            </a:r>
            <a:r>
              <a:rPr lang="nb-NO" sz="1100" dirty="0"/>
              <a:t> Test programmet ditt, og utforsk hva som skjer om du varierer hvilke tall du bruker i de forskjellige versjonene av programmet ditt.</a:t>
            </a:r>
          </a:p>
          <a:p>
            <a:endParaRPr lang="nb-NO" sz="400" dirty="0"/>
          </a:p>
          <a:p>
            <a:r>
              <a:rPr lang="nb-NO" sz="1100" b="1" dirty="0"/>
              <a:t>Fase 5:</a:t>
            </a:r>
            <a:r>
              <a:rPr lang="nb-NO" sz="1100" dirty="0"/>
              <a:t> Virker det slik det skal? Ble mønsteret slik du hadde planlagt?</a:t>
            </a:r>
          </a:p>
          <a:p>
            <a:endParaRPr lang="nb-NO" sz="400" dirty="0"/>
          </a:p>
          <a:p>
            <a:r>
              <a:rPr lang="nb-NO" sz="1100" b="1" dirty="0"/>
              <a:t>Fase 6: </a:t>
            </a:r>
            <a:r>
              <a:rPr lang="nb-NO" sz="1100" dirty="0"/>
              <a:t>Hopp gjerne tilbake til tidligere punkt og gjør forandringer for å få et best mulig mønster. Gjør gjerne endringer i programmet ditt og/eller din plan for å overføre det til putetrekket ditt.</a:t>
            </a:r>
          </a:p>
          <a:p>
            <a:endParaRPr lang="nb-NO" sz="400" dirty="0"/>
          </a:p>
          <a:p>
            <a:r>
              <a:rPr lang="nb-NO" sz="1100" b="1" dirty="0"/>
              <a:t>Fase 7:</a:t>
            </a:r>
            <a:r>
              <a:rPr lang="nb-NO" sz="1100" dirty="0"/>
              <a:t> Skriv ut bildet ditt slik at du kan bruke det som mønster til putetrekket ditt.</a:t>
            </a:r>
          </a:p>
        </p:txBody>
      </p:sp>
      <p:pic>
        <p:nvPicPr>
          <p:cNvPr id="9" name="Bilde 8">
            <a:extLst>
              <a:ext uri="{FF2B5EF4-FFF2-40B4-BE49-F238E27FC236}">
                <a16:creationId xmlns:a16="http://schemas.microsoft.com/office/drawing/2014/main" id="{05EFDE20-46FA-4763-91D7-EF2153674BA4}"/>
              </a:ext>
            </a:extLst>
          </p:cNvPr>
          <p:cNvPicPr>
            <a:picLocks noChangeAspect="1"/>
          </p:cNvPicPr>
          <p:nvPr/>
        </p:nvPicPr>
        <p:blipFill>
          <a:blip r:embed="rId4"/>
          <a:stretch>
            <a:fillRect/>
          </a:stretch>
        </p:blipFill>
        <p:spPr>
          <a:xfrm>
            <a:off x="4870066" y="5209444"/>
            <a:ext cx="1114425" cy="1047750"/>
          </a:xfrm>
          <a:prstGeom prst="rect">
            <a:avLst/>
          </a:prstGeom>
        </p:spPr>
      </p:pic>
      <p:pic>
        <p:nvPicPr>
          <p:cNvPr id="24" name="Bilde 23">
            <a:extLst>
              <a:ext uri="{FF2B5EF4-FFF2-40B4-BE49-F238E27FC236}">
                <a16:creationId xmlns:a16="http://schemas.microsoft.com/office/drawing/2014/main" id="{0645F6C5-5D44-4A98-85F0-CC3618570EC3}"/>
              </a:ext>
            </a:extLst>
          </p:cNvPr>
          <p:cNvPicPr>
            <a:picLocks noChangeAspect="1"/>
          </p:cNvPicPr>
          <p:nvPr/>
        </p:nvPicPr>
        <p:blipFill>
          <a:blip r:embed="rId5"/>
          <a:stretch>
            <a:fillRect/>
          </a:stretch>
        </p:blipFill>
        <p:spPr>
          <a:xfrm>
            <a:off x="5735510" y="6210066"/>
            <a:ext cx="805546" cy="769068"/>
          </a:xfrm>
          <a:prstGeom prst="rect">
            <a:avLst/>
          </a:prstGeom>
        </p:spPr>
      </p:pic>
      <p:pic>
        <p:nvPicPr>
          <p:cNvPr id="25" name="Bilde 24">
            <a:extLst>
              <a:ext uri="{FF2B5EF4-FFF2-40B4-BE49-F238E27FC236}">
                <a16:creationId xmlns:a16="http://schemas.microsoft.com/office/drawing/2014/main" id="{250E8F6B-A6C3-4D89-A3C5-DE231EB4B7B6}"/>
              </a:ext>
            </a:extLst>
          </p:cNvPr>
          <p:cNvPicPr>
            <a:picLocks noChangeAspect="1"/>
          </p:cNvPicPr>
          <p:nvPr/>
        </p:nvPicPr>
        <p:blipFill>
          <a:blip r:embed="rId6"/>
          <a:stretch>
            <a:fillRect/>
          </a:stretch>
        </p:blipFill>
        <p:spPr>
          <a:xfrm>
            <a:off x="4608276" y="6388685"/>
            <a:ext cx="969579" cy="951076"/>
          </a:xfrm>
          <a:prstGeom prst="rect">
            <a:avLst/>
          </a:prstGeom>
        </p:spPr>
      </p:pic>
      <p:pic>
        <p:nvPicPr>
          <p:cNvPr id="26" name="Bilde 25">
            <a:extLst>
              <a:ext uri="{FF2B5EF4-FFF2-40B4-BE49-F238E27FC236}">
                <a16:creationId xmlns:a16="http://schemas.microsoft.com/office/drawing/2014/main" id="{F4C2AC3E-0E6F-4011-9371-63384FC3171F}"/>
              </a:ext>
            </a:extLst>
          </p:cNvPr>
          <p:cNvPicPr>
            <a:picLocks noChangeAspect="1"/>
          </p:cNvPicPr>
          <p:nvPr/>
        </p:nvPicPr>
        <p:blipFill>
          <a:blip r:embed="rId7"/>
          <a:stretch>
            <a:fillRect/>
          </a:stretch>
        </p:blipFill>
        <p:spPr>
          <a:xfrm>
            <a:off x="4232346" y="5195510"/>
            <a:ext cx="560373" cy="567722"/>
          </a:xfrm>
          <a:prstGeom prst="rect">
            <a:avLst/>
          </a:prstGeom>
        </p:spPr>
      </p:pic>
      <p:pic>
        <p:nvPicPr>
          <p:cNvPr id="8" name="Bilde 7">
            <a:extLst>
              <a:ext uri="{FF2B5EF4-FFF2-40B4-BE49-F238E27FC236}">
                <a16:creationId xmlns:a16="http://schemas.microsoft.com/office/drawing/2014/main" id="{DD5C8419-F718-4053-8C5F-EEC4F1FF37F5}"/>
              </a:ext>
            </a:extLst>
          </p:cNvPr>
          <p:cNvPicPr>
            <a:picLocks noChangeAspect="1"/>
          </p:cNvPicPr>
          <p:nvPr/>
        </p:nvPicPr>
        <p:blipFill>
          <a:blip r:embed="rId8"/>
          <a:stretch>
            <a:fillRect/>
          </a:stretch>
        </p:blipFill>
        <p:spPr>
          <a:xfrm>
            <a:off x="5901254" y="4956525"/>
            <a:ext cx="653448" cy="610407"/>
          </a:xfrm>
          <a:prstGeom prst="rect">
            <a:avLst/>
          </a:prstGeom>
        </p:spPr>
      </p:pic>
      <p:pic>
        <p:nvPicPr>
          <p:cNvPr id="11" name="Bilde 10" descr="Et bilde som inneholder sofa, innendørs, pute, seng&#10;&#10;Automatisk generert beskrivelse">
            <a:extLst>
              <a:ext uri="{FF2B5EF4-FFF2-40B4-BE49-F238E27FC236}">
                <a16:creationId xmlns:a16="http://schemas.microsoft.com/office/drawing/2014/main" id="{74105784-E4C0-4690-B584-3C943E8D77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1457" y="-129409"/>
            <a:ext cx="2357800" cy="1475983"/>
          </a:xfrm>
          <a:prstGeom prst="rect">
            <a:avLst/>
          </a:prstGeom>
        </p:spPr>
      </p:pic>
    </p:spTree>
    <p:extLst>
      <p:ext uri="{BB962C8B-B14F-4D97-AF65-F5344CB8AC3E}">
        <p14:creationId xmlns:p14="http://schemas.microsoft.com/office/powerpoint/2010/main" val="33913197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478155</TotalTime>
  <Words>740</Words>
  <Application>Microsoft Macintosh PowerPoint</Application>
  <PresentationFormat>A4 Paper (210x297 mm)</PresentationFormat>
  <Paragraphs>61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Helvetica Neue</vt:lpstr>
      <vt:lpstr>Office-tema</vt:lpstr>
      <vt:lpstr>Opplegg 15 - Matematiske mønster</vt:lpstr>
      <vt:lpstr>Lag et putetrekk - med et matematisk mønster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1484</cp:revision>
  <dcterms:created xsi:type="dcterms:W3CDTF">2018-11-04T16:46:19Z</dcterms:created>
  <dcterms:modified xsi:type="dcterms:W3CDTF">2021-11-10T10:19:36Z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2021-08-29T11:45:57Z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53e74e7d-897b-4540-abb2-fb782f8b8563</vt:lpwstr>
  </property>
  <property fmtid="{D5CDD505-2E9C-101B-9397-08002B2CF9AE}" pid="9" name="MSIP_Label_531f9ef8-9444-4aee-b673-282240bf708b_ContentBits">
    <vt:lpwstr>0</vt:lpwstr>
  </property>
</Properties>
</file>