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278" r:id="rId5"/>
    <p:sldId id="27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7E75D-02AE-4982-AE05-F180298E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282862"/>
            <a:ext cx="6068547" cy="777874"/>
          </a:xfrm>
        </p:spPr>
        <p:txBody>
          <a:bodyPr>
            <a:normAutofit/>
          </a:bodyPr>
          <a:lstStyle/>
          <a:p>
            <a:r>
              <a:rPr lang="nb-NO" sz="3200" dirty="0"/>
              <a:t>Opplegg 15 - Matematiske mønster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4F700CC-4697-4CDC-811C-8814E9E60643}"/>
              </a:ext>
            </a:extLst>
          </p:cNvPr>
          <p:cNvSpPr txBox="1"/>
          <p:nvPr/>
        </p:nvSpPr>
        <p:spPr>
          <a:xfrm>
            <a:off x="317965" y="1060736"/>
            <a:ext cx="591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Det </a:t>
            </a:r>
            <a:r>
              <a:rPr lang="nb-NO" sz="1100" dirty="0" err="1"/>
              <a:t>finst</a:t>
            </a:r>
            <a:r>
              <a:rPr lang="nb-NO" sz="1100" dirty="0"/>
              <a:t> mange matematiske mønster i naturen. </a:t>
            </a:r>
            <a:r>
              <a:rPr lang="nb-NO" sz="1100" dirty="0" err="1"/>
              <a:t>Nokon</a:t>
            </a:r>
            <a:r>
              <a:rPr lang="nb-NO" sz="1100" dirty="0"/>
              <a:t> er baserte på ei talrekke som vert kalla </a:t>
            </a:r>
            <a:r>
              <a:rPr lang="nb-NO" sz="1100" dirty="0" err="1"/>
              <a:t>Fibonacci-tala</a:t>
            </a:r>
            <a:r>
              <a:rPr lang="nb-NO" sz="1100" dirty="0"/>
              <a:t>. Denne rekka er laga av tal der kvart tal er lik summen av </a:t>
            </a:r>
            <a:r>
              <a:rPr lang="nb-NO" sz="1100" dirty="0" err="1"/>
              <a:t>dei</a:t>
            </a:r>
            <a:r>
              <a:rPr lang="nb-NO" sz="1100" dirty="0"/>
              <a:t> to </a:t>
            </a:r>
            <a:r>
              <a:rPr lang="nb-NO" sz="1100" dirty="0" err="1"/>
              <a:t>føregåande</a:t>
            </a:r>
            <a:r>
              <a:rPr lang="nb-NO" sz="1100" dirty="0"/>
              <a:t> </a:t>
            </a:r>
            <a:r>
              <a:rPr lang="nb-NO" sz="1100" dirty="0" err="1"/>
              <a:t>tala</a:t>
            </a:r>
            <a:r>
              <a:rPr lang="nb-NO" sz="1100" dirty="0"/>
              <a:t> i rekka.</a:t>
            </a:r>
          </a:p>
          <a:p>
            <a:endParaRPr lang="nb-NO" sz="400" dirty="0"/>
          </a:p>
          <a:p>
            <a:r>
              <a:rPr lang="nb-NO" sz="1100" dirty="0" err="1"/>
              <a:t>Fibonacci</a:t>
            </a:r>
            <a:r>
              <a:rPr lang="nb-NO" sz="1100" dirty="0"/>
              <a:t> rekka: 0 – 1 – 1 – 2 – 3 – 5 – 8 – 13 – 21 – 34 ….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9DCABCE-EE03-4875-B32C-8863FB48FA8C}"/>
              </a:ext>
            </a:extLst>
          </p:cNvPr>
          <p:cNvSpPr txBox="1"/>
          <p:nvPr/>
        </p:nvSpPr>
        <p:spPr>
          <a:xfrm>
            <a:off x="295042" y="2889458"/>
            <a:ext cx="3657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Fibonacci</a:t>
            </a:r>
            <a:r>
              <a:rPr lang="nb-NO" sz="1100" b="1" dirty="0"/>
              <a:t>-talla i naturen</a:t>
            </a:r>
          </a:p>
          <a:p>
            <a:endParaRPr lang="nb-NO" sz="400" dirty="0"/>
          </a:p>
          <a:p>
            <a:r>
              <a:rPr lang="nb-NO" sz="1100" dirty="0"/>
              <a:t>Dersom </a:t>
            </a:r>
            <a:r>
              <a:rPr lang="nb-NO" sz="1100" dirty="0" err="1"/>
              <a:t>ein</a:t>
            </a:r>
            <a:r>
              <a:rPr lang="nb-NO" sz="1100" dirty="0"/>
              <a:t> ser på </a:t>
            </a:r>
            <a:r>
              <a:rPr lang="nb-NO" sz="1100" dirty="0" err="1"/>
              <a:t>spiralane</a:t>
            </a:r>
            <a:r>
              <a:rPr lang="nb-NO" sz="1100" dirty="0"/>
              <a:t> i </a:t>
            </a:r>
            <a:r>
              <a:rPr lang="nb-NO" sz="1100" dirty="0" err="1"/>
              <a:t>ein</a:t>
            </a:r>
            <a:r>
              <a:rPr lang="nb-NO" sz="1100" dirty="0"/>
              <a:t> kongle eller ananas, kan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C81E050-1DB7-4382-AB68-D530A005AD98}"/>
              </a:ext>
            </a:extLst>
          </p:cNvPr>
          <p:cNvSpPr txBox="1"/>
          <p:nvPr/>
        </p:nvSpPr>
        <p:spPr>
          <a:xfrm>
            <a:off x="4035973" y="1658847"/>
            <a:ext cx="2120460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Diskuter</a:t>
            </a:r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trur du </a:t>
            </a:r>
            <a:r>
              <a:rPr lang="nb-NO" sz="1100" dirty="0" err="1"/>
              <a:t>dei</a:t>
            </a:r>
            <a:r>
              <a:rPr lang="nb-NO" sz="1100" dirty="0"/>
              <a:t> tre neste talla i rekka blir?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Lag minst to eigne talrekker, og la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annan</a:t>
            </a:r>
            <a:r>
              <a:rPr lang="nb-NO" sz="1100" dirty="0"/>
              <a:t> i klassen finne det neste </a:t>
            </a:r>
            <a:r>
              <a:rPr lang="nb-NO" sz="1100" dirty="0" err="1"/>
              <a:t>talet</a:t>
            </a:r>
            <a:r>
              <a:rPr lang="nb-NO" sz="11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Kan du finne ut kva </a:t>
            </a:r>
            <a:r>
              <a:rPr lang="nb-NO" sz="1100" dirty="0" err="1"/>
              <a:t>trekanttala</a:t>
            </a:r>
            <a:r>
              <a:rPr lang="nb-NO" sz="1100" dirty="0"/>
              <a:t> er?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52641DA-497B-46D4-B7C4-023327EE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9081DAC-0CDE-4CFB-8570-BE9ECC1F56C0}"/>
              </a:ext>
            </a:extLst>
          </p:cNvPr>
          <p:cNvSpPr txBox="1"/>
          <p:nvPr/>
        </p:nvSpPr>
        <p:spPr>
          <a:xfrm>
            <a:off x="300251" y="3279346"/>
            <a:ext cx="6155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ein</a:t>
            </a:r>
            <a:r>
              <a:rPr lang="nb-NO" sz="1100" dirty="0"/>
              <a:t> sjå at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liknar</a:t>
            </a:r>
            <a:r>
              <a:rPr lang="nb-NO" sz="1100" dirty="0"/>
              <a:t> </a:t>
            </a:r>
            <a:r>
              <a:rPr lang="nb-NO" sz="1100" dirty="0" err="1"/>
              <a:t>spiralane</a:t>
            </a:r>
            <a:r>
              <a:rPr lang="nb-NO" sz="1100" dirty="0"/>
              <a:t> i solsikkefrøa eller </a:t>
            </a:r>
            <a:r>
              <a:rPr lang="nb-NO" sz="1100" dirty="0" err="1"/>
              <a:t>romanesco</a:t>
            </a:r>
            <a:r>
              <a:rPr lang="nb-NO" sz="1100" dirty="0"/>
              <a:t>-kålen. </a:t>
            </a:r>
            <a:r>
              <a:rPr lang="nb-NO" sz="1100" dirty="0" err="1"/>
              <a:t>Talet</a:t>
            </a:r>
            <a:r>
              <a:rPr lang="nb-NO" sz="1100" dirty="0"/>
              <a:t> på </a:t>
            </a:r>
            <a:r>
              <a:rPr lang="nb-NO" sz="1100" dirty="0" err="1"/>
              <a:t>spiralar</a:t>
            </a:r>
            <a:r>
              <a:rPr lang="nb-NO" sz="1100" dirty="0"/>
              <a:t> i kvar retning er to </a:t>
            </a:r>
            <a:r>
              <a:rPr lang="nb-NO" sz="1100" dirty="0" err="1"/>
              <a:t>påfølgande</a:t>
            </a:r>
            <a:r>
              <a:rPr lang="nb-NO" sz="1100" dirty="0"/>
              <a:t> </a:t>
            </a:r>
            <a:r>
              <a:rPr lang="nb-NO" sz="1100" dirty="0" err="1"/>
              <a:t>Fibonacci</a:t>
            </a:r>
            <a:r>
              <a:rPr lang="nb-NO" sz="1100" dirty="0"/>
              <a:t>-tal. Med å sjå på frøkapselstrukturen til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mogen</a:t>
            </a:r>
            <a:r>
              <a:rPr lang="nb-NO" sz="1100" dirty="0"/>
              <a:t> </a:t>
            </a:r>
            <a:r>
              <a:rPr lang="nb-NO" sz="1100" dirty="0" err="1"/>
              <a:t>hokongle</a:t>
            </a:r>
            <a:r>
              <a:rPr lang="nb-NO" sz="1100" dirty="0"/>
              <a:t>, kan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telje</a:t>
            </a:r>
            <a:r>
              <a:rPr lang="nb-NO" sz="1100" dirty="0"/>
              <a:t> seg fram til 8 </a:t>
            </a:r>
            <a:r>
              <a:rPr lang="nb-NO" sz="1100" dirty="0" err="1"/>
              <a:t>spiralar</a:t>
            </a:r>
            <a:r>
              <a:rPr lang="nb-NO" sz="1100" dirty="0"/>
              <a:t> i den </a:t>
            </a:r>
            <a:r>
              <a:rPr lang="nb-NO" sz="1100" dirty="0" err="1"/>
              <a:t>eine</a:t>
            </a:r>
            <a:r>
              <a:rPr lang="nb-NO" sz="1100" dirty="0"/>
              <a:t> retninga (merka med grønt) og 13 spiraler i den andre retninga (merka med gult).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42EC9AC-8F39-4C60-909B-E96C7D29070C}"/>
              </a:ext>
            </a:extLst>
          </p:cNvPr>
          <p:cNvSpPr txBox="1"/>
          <p:nvPr/>
        </p:nvSpPr>
        <p:spPr>
          <a:xfrm>
            <a:off x="286981" y="5772902"/>
            <a:ext cx="6284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_______________________________________________________________________________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BADAFBF-C5B3-4FA9-8B6C-D7C14F3944B6}"/>
              </a:ext>
            </a:extLst>
          </p:cNvPr>
          <p:cNvSpPr txBox="1"/>
          <p:nvPr/>
        </p:nvSpPr>
        <p:spPr>
          <a:xfrm>
            <a:off x="307106" y="6048123"/>
            <a:ext cx="234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Geometriske mønster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049CC6-0BE2-478E-A696-CA466981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593" y="6144728"/>
            <a:ext cx="2860222" cy="358255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0193930-2779-40A6-B0EE-C55EA639A6D2}"/>
              </a:ext>
            </a:extLst>
          </p:cNvPr>
          <p:cNvSpPr txBox="1"/>
          <p:nvPr/>
        </p:nvSpPr>
        <p:spPr>
          <a:xfrm>
            <a:off x="317965" y="6399213"/>
            <a:ext cx="30164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Vi kan og lage mønster med hjelp av geometriske </a:t>
            </a:r>
            <a:r>
              <a:rPr lang="nb-NO" sz="1100" dirty="0" err="1"/>
              <a:t>figurar</a:t>
            </a:r>
            <a:r>
              <a:rPr lang="nb-NO" sz="1100" dirty="0"/>
              <a:t>, og det </a:t>
            </a:r>
            <a:r>
              <a:rPr lang="nb-NO" sz="1100" dirty="0" err="1"/>
              <a:t>passar</a:t>
            </a:r>
            <a:r>
              <a:rPr lang="nb-NO" sz="1100" dirty="0"/>
              <a:t> veldig fint å </a:t>
            </a:r>
            <a:r>
              <a:rPr lang="nb-NO" sz="1100" dirty="0" err="1"/>
              <a:t>gjere</a:t>
            </a:r>
            <a:r>
              <a:rPr lang="nb-NO" sz="1100" dirty="0"/>
              <a:t> med hjelp av programmering!</a:t>
            </a:r>
          </a:p>
          <a:p>
            <a:endParaRPr lang="nb-NO" sz="400" dirty="0"/>
          </a:p>
          <a:p>
            <a:r>
              <a:rPr lang="nb-NO" sz="1100" dirty="0"/>
              <a:t>Ofte kan vi få mønster med mange symmetrilinjer med å </a:t>
            </a:r>
            <a:r>
              <a:rPr lang="nb-NO" sz="1100" dirty="0" err="1"/>
              <a:t>teikne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geometrisk figur, og så forskyve han med til dømes 20 grader, og ta dette </a:t>
            </a:r>
            <a:r>
              <a:rPr lang="nb-NO" sz="1100" dirty="0" err="1"/>
              <a:t>oppatt</a:t>
            </a:r>
            <a:r>
              <a:rPr lang="nb-NO" sz="1100" dirty="0"/>
              <a:t> heilt til figuren har blitt dreid 360 grader. Da vil vi få </a:t>
            </a:r>
            <a:r>
              <a:rPr lang="nb-NO" sz="1100" dirty="0" err="1"/>
              <a:t>ein</a:t>
            </a:r>
            <a:r>
              <a:rPr lang="nb-NO" sz="1100" dirty="0"/>
              <a:t> figur som kan likne litt på en </a:t>
            </a:r>
            <a:r>
              <a:rPr lang="nb-NO" sz="1100" dirty="0" err="1"/>
              <a:t>blome</a:t>
            </a:r>
            <a:r>
              <a:rPr lang="nb-NO" sz="1100" dirty="0"/>
              <a:t>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33F47FB-FD4A-4E33-BC07-612BD42D1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095" y="8506940"/>
            <a:ext cx="1213884" cy="115925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5896C217-FDC3-4344-8BB7-3AA803D646C0}"/>
              </a:ext>
            </a:extLst>
          </p:cNvPr>
          <p:cNvSpPr/>
          <p:nvPr/>
        </p:nvSpPr>
        <p:spPr>
          <a:xfrm>
            <a:off x="357380" y="7982349"/>
            <a:ext cx="2977028" cy="16773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 err="1">
                <a:solidFill>
                  <a:prstClr val="black"/>
                </a:solidFill>
                <a:latin typeface="Calibri" panose="020F0502020204030204"/>
              </a:rPr>
              <a:t>Oppgåver</a:t>
            </a:r>
            <a:endParaRPr lang="nb-NO" sz="11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Kva er poenget med koden til høgre i Scratch-programmet på denne sida?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Kor mange symmetrilinjer har «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blomen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»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teikna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av dette Scratch-programmet?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 er det i 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programmet</a:t>
            </a:r>
            <a:r>
              <a:rPr kumimoji="0" lang="nb-NO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som </a:t>
            </a:r>
            <a:r>
              <a:rPr kumimoji="0" lang="nb-NO" sz="11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avgjer</a:t>
            </a:r>
            <a:r>
              <a:rPr kumimoji="0" lang="nb-NO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kor mange symmetrilinjer vi har?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Korleis ville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ein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100" dirty="0" err="1">
                <a:solidFill>
                  <a:prstClr val="black"/>
                </a:solidFill>
                <a:latin typeface="Calibri" panose="020F0502020204030204"/>
              </a:rPr>
              <a:t>trekantblome</a:t>
            </a:r>
            <a:r>
              <a:rPr lang="nb-NO" sz="1100" dirty="0">
                <a:solidFill>
                  <a:prstClr val="black"/>
                </a:solidFill>
                <a:latin typeface="Calibri" panose="020F0502020204030204"/>
              </a:rPr>
              <a:t> sjå ut? Lag programmet og sjekk.</a:t>
            </a:r>
            <a:endParaRPr kumimoji="0" lang="nb-NO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A0CF819-BB9A-464A-A623-CC20B8D39E23}"/>
              </a:ext>
            </a:extLst>
          </p:cNvPr>
          <p:cNvSpPr txBox="1"/>
          <p:nvPr/>
        </p:nvSpPr>
        <p:spPr>
          <a:xfrm>
            <a:off x="5096203" y="8079631"/>
            <a:ext cx="1690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Dette programmet tegner denne «</a:t>
            </a:r>
            <a:r>
              <a:rPr lang="nb-NO" sz="1100" dirty="0" err="1"/>
              <a:t>blomen</a:t>
            </a:r>
            <a:r>
              <a:rPr lang="nb-NO" sz="1100" dirty="0"/>
              <a:t>».</a:t>
            </a:r>
          </a:p>
        </p:txBody>
      </p:sp>
      <p:pic>
        <p:nvPicPr>
          <p:cNvPr id="19" name="Bilde 18" descr="Et bilde som inneholder tallerken, innendørs, grønnsak, brokkoli&#10;&#10;Automatisk generert beskrivelse">
            <a:extLst>
              <a:ext uri="{FF2B5EF4-FFF2-40B4-BE49-F238E27FC236}">
                <a16:creationId xmlns:a16="http://schemas.microsoft.com/office/drawing/2014/main" id="{C226A5E8-BC92-4372-BFB6-B1C7967D4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0" y="1970762"/>
            <a:ext cx="1296353" cy="865964"/>
          </a:xfrm>
          <a:prstGeom prst="rect">
            <a:avLst/>
          </a:prstGeom>
        </p:spPr>
      </p:pic>
      <p:pic>
        <p:nvPicPr>
          <p:cNvPr id="21" name="Bilde 20" descr="Et bilde som inneholder plante, blomst, solsikke&#10;&#10;Automatisk generert beskrivelse">
            <a:extLst>
              <a:ext uri="{FF2B5EF4-FFF2-40B4-BE49-F238E27FC236}">
                <a16:creationId xmlns:a16="http://schemas.microsoft.com/office/drawing/2014/main" id="{FDCF39FE-0DA9-43A6-8FD7-897C8FACB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59" y="1966567"/>
            <a:ext cx="1154618" cy="8659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FAE3874-3BC5-42DA-9A1D-10E3D55B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48" y="3932205"/>
            <a:ext cx="3795458" cy="183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7703479-FAD6-4028-B77F-5524EE81F318}"/>
              </a:ext>
            </a:extLst>
          </p:cNvPr>
          <p:cNvSpPr txBox="1"/>
          <p:nvPr/>
        </p:nvSpPr>
        <p:spPr>
          <a:xfrm>
            <a:off x="1288210" y="5737852"/>
            <a:ext cx="2722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 err="1">
                <a:solidFill>
                  <a:srgbClr val="464646"/>
                </a:solidFill>
                <a:effectLst/>
                <a:latin typeface="Helvetica Neue"/>
              </a:rPr>
              <a:t>Illustrasjon</a:t>
            </a:r>
            <a:r>
              <a:rPr lang="en-US" sz="800" b="0" i="0" dirty="0">
                <a:solidFill>
                  <a:srgbClr val="464646"/>
                </a:solidFill>
                <a:effectLst/>
                <a:latin typeface="Helvetica Neue"/>
              </a:rPr>
              <a:t>: John R. Simmons, University of Georgia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73902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D507D-E77A-4DB1-A1C5-3332B7E0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17" y="304749"/>
            <a:ext cx="3148238" cy="843119"/>
          </a:xfrm>
        </p:spPr>
        <p:txBody>
          <a:bodyPr>
            <a:normAutofit/>
          </a:bodyPr>
          <a:lstStyle/>
          <a:p>
            <a:r>
              <a:rPr lang="nb-NO" dirty="0"/>
              <a:t>Lag </a:t>
            </a:r>
            <a:r>
              <a:rPr lang="nb-NO" dirty="0" err="1"/>
              <a:t>eit</a:t>
            </a:r>
            <a:r>
              <a:rPr lang="nb-NO" dirty="0"/>
              <a:t> putetrekk</a:t>
            </a:r>
            <a:br>
              <a:rPr lang="nb-NO" dirty="0"/>
            </a:br>
            <a:r>
              <a:rPr lang="nb-NO" sz="1800" dirty="0"/>
              <a:t>- med </a:t>
            </a:r>
            <a:r>
              <a:rPr lang="nb-NO" sz="1800" dirty="0" err="1"/>
              <a:t>eit</a:t>
            </a:r>
            <a:r>
              <a:rPr lang="nb-NO" sz="1800" dirty="0"/>
              <a:t> matematisk mønster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2DDADD6F-428E-4651-87F0-BAD8E3BFD03E}"/>
              </a:ext>
            </a:extLst>
          </p:cNvPr>
          <p:cNvSpPr txBox="1"/>
          <p:nvPr/>
        </p:nvSpPr>
        <p:spPr>
          <a:xfrm>
            <a:off x="4162099" y="7622268"/>
            <a:ext cx="2136537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Ekstraoppgåve</a:t>
            </a:r>
            <a:endParaRPr lang="nb-NO" sz="1100" b="1" dirty="0"/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blir arealet av figuren din? Kan du justere storleiken slik at figuren din dekker </a:t>
            </a:r>
            <a:r>
              <a:rPr lang="nb-NO" sz="1100" dirty="0" err="1"/>
              <a:t>eit</a:t>
            </a:r>
            <a:r>
              <a:rPr lang="nb-NO" sz="1100" dirty="0"/>
              <a:t> område på 200 cm</a:t>
            </a:r>
            <a:r>
              <a:rPr lang="nb-NO" sz="1100" baseline="30000" dirty="0"/>
              <a:t>2</a:t>
            </a:r>
            <a:r>
              <a:rPr lang="nb-NO" sz="1100" dirty="0"/>
              <a:t>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Må du </a:t>
            </a:r>
            <a:r>
              <a:rPr lang="nb-NO" sz="1100" dirty="0" err="1"/>
              <a:t>gjere</a:t>
            </a:r>
            <a:r>
              <a:rPr lang="nb-NO" sz="1100" dirty="0"/>
              <a:t> </a:t>
            </a:r>
            <a:r>
              <a:rPr lang="nb-NO" sz="1100" dirty="0" err="1"/>
              <a:t>nokon</a:t>
            </a:r>
            <a:r>
              <a:rPr lang="nb-NO" sz="1100" dirty="0"/>
              <a:t> </a:t>
            </a:r>
            <a:r>
              <a:rPr lang="nb-NO" sz="1100" dirty="0" err="1"/>
              <a:t>gissingar</a:t>
            </a:r>
            <a:r>
              <a:rPr lang="nb-NO" sz="1100" dirty="0"/>
              <a:t> for å klare det? Kva for </a:t>
            </a:r>
            <a:r>
              <a:rPr lang="nb-NO" sz="1100" dirty="0" err="1"/>
              <a:t>nokre</a:t>
            </a:r>
            <a:r>
              <a:rPr lang="nb-NO" sz="1100"/>
              <a:t>?</a:t>
            </a:r>
            <a:endParaRPr lang="nb-NO" sz="1100" dirty="0"/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68086E3E-3581-4BC6-97B8-7DCEEDCE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0066" y="3084319"/>
            <a:ext cx="1294251" cy="1294251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97BA35A-D2E8-4A2F-9441-07E6E66E75AB}"/>
              </a:ext>
            </a:extLst>
          </p:cNvPr>
          <p:cNvSpPr txBox="1"/>
          <p:nvPr/>
        </p:nvSpPr>
        <p:spPr>
          <a:xfrm>
            <a:off x="438417" y="2408374"/>
            <a:ext cx="5852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Fase 1: </a:t>
            </a:r>
            <a:r>
              <a:rPr lang="nb-NO" sz="1100" dirty="0"/>
              <a:t>Undersøk ulike matematiske mønster. Det kan </a:t>
            </a:r>
            <a:r>
              <a:rPr lang="nb-NO" sz="1100" dirty="0" err="1"/>
              <a:t>vere</a:t>
            </a:r>
            <a:r>
              <a:rPr lang="nb-NO" sz="1100" dirty="0"/>
              <a:t> geometriske mønster, </a:t>
            </a:r>
            <a:r>
              <a:rPr lang="nb-NO" sz="1100" dirty="0" err="1"/>
              <a:t>talmønster</a:t>
            </a:r>
            <a:r>
              <a:rPr lang="nb-NO" sz="1100" dirty="0"/>
              <a:t> eller andre </a:t>
            </a:r>
            <a:r>
              <a:rPr lang="nb-NO" sz="1100" dirty="0" err="1"/>
              <a:t>typar</a:t>
            </a:r>
            <a:r>
              <a:rPr lang="nb-NO" sz="1100" dirty="0"/>
              <a:t> mønster. Kva blir ulike </a:t>
            </a:r>
            <a:r>
              <a:rPr lang="nb-NO" sz="1100" dirty="0" err="1"/>
              <a:t>typar</a:t>
            </a:r>
            <a:r>
              <a:rPr lang="nb-NO" sz="1100" dirty="0"/>
              <a:t> matematiske mønster kalla? Kva har </a:t>
            </a:r>
            <a:r>
              <a:rPr lang="nb-NO" sz="1100" dirty="0" err="1"/>
              <a:t>dei</a:t>
            </a:r>
            <a:r>
              <a:rPr lang="nb-NO" sz="1100" dirty="0"/>
              <a:t> til felles?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CCD73ED-BAE3-4012-B3AC-32E11A4F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9351A52-E545-4308-BBBF-1524A58ADDC4}"/>
              </a:ext>
            </a:extLst>
          </p:cNvPr>
          <p:cNvSpPr txBox="1"/>
          <p:nvPr/>
        </p:nvSpPr>
        <p:spPr>
          <a:xfrm>
            <a:off x="438416" y="1417320"/>
            <a:ext cx="586021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r>
              <a:rPr lang="nb-NO" sz="1100" b="1" dirty="0"/>
              <a:t> </a:t>
            </a:r>
          </a:p>
          <a:p>
            <a:r>
              <a:rPr lang="nb-NO" sz="1100" dirty="0"/>
              <a:t>Lag </a:t>
            </a:r>
            <a:r>
              <a:rPr lang="nb-NO" sz="1100" dirty="0" err="1"/>
              <a:t>eit</a:t>
            </a:r>
            <a:r>
              <a:rPr lang="nb-NO" sz="1100" dirty="0"/>
              <a:t> program som </a:t>
            </a:r>
            <a:r>
              <a:rPr lang="nb-NO" sz="1100" dirty="0" err="1"/>
              <a:t>teiknar</a:t>
            </a:r>
            <a:r>
              <a:rPr lang="nb-NO" sz="1100" dirty="0"/>
              <a:t> </a:t>
            </a:r>
            <a:r>
              <a:rPr lang="nb-NO" sz="1100" dirty="0" err="1"/>
              <a:t>eit</a:t>
            </a:r>
            <a:r>
              <a:rPr lang="nb-NO" sz="1100" dirty="0"/>
              <a:t> matematisk mønster. Dette mønsteret skal </a:t>
            </a:r>
            <a:r>
              <a:rPr lang="nb-NO" sz="1100" dirty="0" err="1"/>
              <a:t>overførest</a:t>
            </a:r>
            <a:r>
              <a:rPr lang="nb-NO" sz="1100" dirty="0"/>
              <a:t> til </a:t>
            </a:r>
            <a:r>
              <a:rPr lang="nb-NO" sz="1100" dirty="0" err="1"/>
              <a:t>eit</a:t>
            </a:r>
            <a:r>
              <a:rPr lang="nb-NO" sz="1100" dirty="0"/>
              <a:t> putetrekk med bruk av brodering/symaskin, varmepressa vinyl, pålimt tråd, stoffmåling eller andre </a:t>
            </a:r>
            <a:r>
              <a:rPr lang="nb-NO" sz="1100" dirty="0" err="1"/>
              <a:t>måtar</a:t>
            </a:r>
            <a:r>
              <a:rPr lang="nb-NO" sz="1100" dirty="0"/>
              <a:t>.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A003BA9-6F3B-43D1-B8BF-9BBDC172BBF5}"/>
              </a:ext>
            </a:extLst>
          </p:cNvPr>
          <p:cNvSpPr txBox="1"/>
          <p:nvPr/>
        </p:nvSpPr>
        <p:spPr>
          <a:xfrm>
            <a:off x="438417" y="7622268"/>
            <a:ext cx="3526611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Oppgåver</a:t>
            </a:r>
            <a:endParaRPr lang="nb-NO" sz="1100" b="1" dirty="0"/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 err="1"/>
              <a:t>Samanlikne</a:t>
            </a:r>
            <a:r>
              <a:rPr lang="nb-NO" sz="1100" dirty="0"/>
              <a:t> mønsteret ditt med mønstra til </a:t>
            </a:r>
            <a:r>
              <a:rPr lang="nb-NO" sz="1100" dirty="0" err="1"/>
              <a:t>dei</a:t>
            </a:r>
            <a:r>
              <a:rPr lang="nb-NO" sz="1100" dirty="0"/>
              <a:t> andre i klassen. Har </a:t>
            </a:r>
            <a:r>
              <a:rPr lang="nb-NO" sz="1100" dirty="0" err="1"/>
              <a:t>nokon</a:t>
            </a:r>
            <a:r>
              <a:rPr lang="nb-NO" sz="1100" dirty="0"/>
              <a:t> av dykk </a:t>
            </a:r>
            <a:r>
              <a:rPr lang="nb-NO" sz="1100" dirty="0" err="1"/>
              <a:t>formlike</a:t>
            </a:r>
            <a:r>
              <a:rPr lang="nb-NO" sz="1100" dirty="0"/>
              <a:t> eller kongruente mønster?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Kan du programmere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formlike</a:t>
            </a:r>
            <a:r>
              <a:rPr lang="nb-NO" sz="1100" dirty="0"/>
              <a:t> </a:t>
            </a:r>
            <a:r>
              <a:rPr lang="nb-NO" sz="1100" dirty="0" err="1"/>
              <a:t>versjonar</a:t>
            </a:r>
            <a:r>
              <a:rPr lang="nb-NO" sz="1100" dirty="0"/>
              <a:t> av ditt eige mønster?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er likt, og kva er ulikt i programma for </a:t>
            </a:r>
            <a:r>
              <a:rPr lang="nb-NO" sz="1100" dirty="0" err="1"/>
              <a:t>dei</a:t>
            </a:r>
            <a:r>
              <a:rPr lang="nb-NO" sz="1100" dirty="0"/>
              <a:t> ymse </a:t>
            </a:r>
            <a:r>
              <a:rPr lang="nb-NO" sz="1100" dirty="0" err="1"/>
              <a:t>formlike</a:t>
            </a:r>
            <a:r>
              <a:rPr lang="nb-NO" sz="1100" dirty="0"/>
              <a:t> mønstra?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0C05127-00EF-486D-809B-FC65A1EAC5A5}"/>
              </a:ext>
            </a:extLst>
          </p:cNvPr>
          <p:cNvSpPr/>
          <p:nvPr/>
        </p:nvSpPr>
        <p:spPr>
          <a:xfrm>
            <a:off x="438416" y="2912695"/>
            <a:ext cx="422817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>
                <a:solidFill>
                  <a:prstClr val="black"/>
                </a:solidFill>
              </a:rPr>
              <a:t>Fase 2: </a:t>
            </a:r>
            <a:r>
              <a:rPr lang="nb-NO" sz="1100" dirty="0">
                <a:solidFill>
                  <a:prstClr val="black"/>
                </a:solidFill>
              </a:rPr>
              <a:t>Det er viktig at de er </a:t>
            </a:r>
            <a:r>
              <a:rPr lang="nb-NO" sz="1100" dirty="0" err="1">
                <a:solidFill>
                  <a:prstClr val="black"/>
                </a:solidFill>
              </a:rPr>
              <a:t>opne</a:t>
            </a:r>
            <a:r>
              <a:rPr lang="nb-NO" sz="1100" dirty="0">
                <a:solidFill>
                  <a:prstClr val="black"/>
                </a:solidFill>
              </a:rPr>
              <a:t> for alle slags </a:t>
            </a:r>
            <a:r>
              <a:rPr lang="nb-NO" sz="1100" dirty="0" err="1">
                <a:solidFill>
                  <a:prstClr val="black"/>
                </a:solidFill>
              </a:rPr>
              <a:t>idear</a:t>
            </a:r>
            <a:r>
              <a:rPr lang="nb-NO" sz="1100" dirty="0">
                <a:solidFill>
                  <a:prstClr val="black"/>
                </a:solidFill>
              </a:rPr>
              <a:t> og </a:t>
            </a:r>
            <a:r>
              <a:rPr lang="nb-NO" sz="1100" dirty="0" err="1">
                <a:solidFill>
                  <a:prstClr val="black"/>
                </a:solidFill>
              </a:rPr>
              <a:t>ikkje</a:t>
            </a:r>
            <a:r>
              <a:rPr lang="nb-NO" sz="1100" dirty="0">
                <a:solidFill>
                  <a:prstClr val="black"/>
                </a:solidFill>
              </a:rPr>
              <a:t> er for kritiske, da kan nyttige framlegg bli kutta ut for </a:t>
            </a:r>
            <a:r>
              <a:rPr lang="nb-NO" sz="1100" dirty="0" err="1">
                <a:solidFill>
                  <a:prstClr val="black"/>
                </a:solidFill>
              </a:rPr>
              <a:t>tidleg</a:t>
            </a:r>
            <a:r>
              <a:rPr lang="nb-NO" sz="1100" dirty="0">
                <a:solidFill>
                  <a:prstClr val="black"/>
                </a:solidFill>
              </a:rPr>
              <a:t>. </a:t>
            </a:r>
          </a:p>
          <a:p>
            <a:endParaRPr lang="nb-NO" sz="400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Tips: </a:t>
            </a:r>
            <a:r>
              <a:rPr lang="nb-NO" sz="1100" dirty="0"/>
              <a:t>Kva for </a:t>
            </a:r>
            <a:r>
              <a:rPr lang="nb-NO" sz="1100" dirty="0" err="1"/>
              <a:t>eit</a:t>
            </a:r>
            <a:r>
              <a:rPr lang="nb-NO" sz="1100" dirty="0"/>
              <a:t> motiv kan få folk til å meine at matematiske mønster er </a:t>
            </a:r>
            <a:r>
              <a:rPr lang="nb-NO" sz="1100" dirty="0" err="1"/>
              <a:t>spennande</a:t>
            </a:r>
            <a:r>
              <a:rPr lang="nb-NO" sz="1100" dirty="0"/>
              <a:t>? Kan du </a:t>
            </a:r>
            <a:r>
              <a:rPr lang="nb-NO" sz="1100" dirty="0" err="1"/>
              <a:t>gjere</a:t>
            </a:r>
            <a:r>
              <a:rPr lang="nb-NO" sz="1100" dirty="0"/>
              <a:t> det </a:t>
            </a:r>
            <a:r>
              <a:rPr lang="nb-NO" sz="1100" dirty="0" err="1"/>
              <a:t>enklare</a:t>
            </a:r>
            <a:r>
              <a:rPr lang="nb-NO" sz="1100" dirty="0"/>
              <a:t> slik at du klarer å </a:t>
            </a:r>
            <a:r>
              <a:rPr lang="nb-NO" sz="1100" dirty="0" err="1"/>
              <a:t>teikne</a:t>
            </a:r>
            <a:r>
              <a:rPr lang="nb-NO" sz="1100" dirty="0"/>
              <a:t> det med Scratch?</a:t>
            </a:r>
            <a:endParaRPr lang="nb-NO" sz="11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nb-NO" sz="40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solidFill>
                  <a:prstClr val="black"/>
                </a:solidFill>
              </a:rPr>
              <a:t>Tenk </a:t>
            </a:r>
            <a:r>
              <a:rPr lang="nb-NO" sz="1100" dirty="0" err="1">
                <a:solidFill>
                  <a:prstClr val="black"/>
                </a:solidFill>
              </a:rPr>
              <a:t>sjølv</a:t>
            </a:r>
            <a:r>
              <a:rPr lang="nb-NO" sz="1100" dirty="0">
                <a:solidFill>
                  <a:prstClr val="black"/>
                </a:solidFill>
              </a:rPr>
              <a:t> først og </a:t>
            </a:r>
            <a:r>
              <a:rPr lang="nb-NO" sz="1100" dirty="0" err="1">
                <a:solidFill>
                  <a:prstClr val="black"/>
                </a:solidFill>
              </a:rPr>
              <a:t>teikne</a:t>
            </a:r>
            <a:r>
              <a:rPr lang="nb-NO" sz="1100" dirty="0">
                <a:solidFill>
                  <a:prstClr val="black"/>
                </a:solidFill>
              </a:rPr>
              <a:t> gjerne </a:t>
            </a:r>
            <a:r>
              <a:rPr lang="nb-NO" sz="1100" dirty="0" err="1">
                <a:solidFill>
                  <a:prstClr val="black"/>
                </a:solidFill>
              </a:rPr>
              <a:t>fleire</a:t>
            </a:r>
            <a:r>
              <a:rPr lang="nb-NO" sz="1100" dirty="0">
                <a:solidFill>
                  <a:prstClr val="black"/>
                </a:solidFill>
              </a:rPr>
              <a:t> skisser.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solidFill>
                  <a:prstClr val="black"/>
                </a:solidFill>
              </a:rPr>
              <a:t>Forklar ideen din for </a:t>
            </a:r>
            <a:r>
              <a:rPr lang="nb-NO" sz="1100" dirty="0" err="1">
                <a:solidFill>
                  <a:prstClr val="black"/>
                </a:solidFill>
              </a:rPr>
              <a:t>dei</a:t>
            </a:r>
            <a:r>
              <a:rPr lang="nb-NO" sz="1100" dirty="0">
                <a:solidFill>
                  <a:prstClr val="black"/>
                </a:solidFill>
              </a:rPr>
              <a:t> andre på gruppa.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solidFill>
                  <a:prstClr val="black"/>
                </a:solidFill>
              </a:rPr>
              <a:t>Heile gruppa diskuterer </a:t>
            </a:r>
            <a:r>
              <a:rPr lang="nb-NO" sz="1100" dirty="0" err="1">
                <a:solidFill>
                  <a:prstClr val="black"/>
                </a:solidFill>
              </a:rPr>
              <a:t>dei</a:t>
            </a:r>
            <a:r>
              <a:rPr lang="nb-NO" sz="1100" dirty="0">
                <a:solidFill>
                  <a:prstClr val="black"/>
                </a:solidFill>
              </a:rPr>
              <a:t> ulike </a:t>
            </a:r>
            <a:r>
              <a:rPr lang="nb-NO" sz="1100" dirty="0" err="1">
                <a:solidFill>
                  <a:prstClr val="black"/>
                </a:solidFill>
              </a:rPr>
              <a:t>ideane</a:t>
            </a:r>
            <a:r>
              <a:rPr lang="nb-NO" sz="1100" dirty="0">
                <a:solidFill>
                  <a:prstClr val="black"/>
                </a:solidFill>
              </a:rPr>
              <a:t>, og alle </a:t>
            </a:r>
            <a:r>
              <a:rPr lang="nb-NO" sz="1100" dirty="0" err="1">
                <a:solidFill>
                  <a:prstClr val="black"/>
                </a:solidFill>
              </a:rPr>
              <a:t>avgjer</a:t>
            </a:r>
            <a:r>
              <a:rPr lang="nb-NO" sz="1100" dirty="0">
                <a:solidFill>
                  <a:prstClr val="black"/>
                </a:solidFill>
              </a:rPr>
              <a:t> kva for </a:t>
            </a:r>
            <a:r>
              <a:rPr lang="nb-NO" sz="1100" dirty="0" err="1">
                <a:solidFill>
                  <a:prstClr val="black"/>
                </a:solidFill>
              </a:rPr>
              <a:t>eit</a:t>
            </a:r>
            <a:r>
              <a:rPr lang="nb-NO" sz="1100" dirty="0">
                <a:solidFill>
                  <a:prstClr val="black"/>
                </a:solidFill>
              </a:rPr>
              <a:t> matematisk mønster </a:t>
            </a:r>
            <a:r>
              <a:rPr lang="nb-NO" sz="1100" dirty="0" err="1">
                <a:solidFill>
                  <a:prstClr val="black"/>
                </a:solidFill>
              </a:rPr>
              <a:t>dei</a:t>
            </a:r>
            <a:r>
              <a:rPr lang="nb-NO" sz="1100" dirty="0">
                <a:solidFill>
                  <a:prstClr val="black"/>
                </a:solidFill>
              </a:rPr>
              <a:t> vil nytte.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D976C6E-B7BF-4996-9BD1-628EFEE87092}"/>
              </a:ext>
            </a:extLst>
          </p:cNvPr>
          <p:cNvSpPr txBox="1"/>
          <p:nvPr/>
        </p:nvSpPr>
        <p:spPr>
          <a:xfrm>
            <a:off x="438417" y="4623628"/>
            <a:ext cx="5725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prstClr val="black"/>
                </a:solidFill>
              </a:rPr>
              <a:t>Tenk gjennom korleis du skal få mønsteret ført over til </a:t>
            </a:r>
            <a:r>
              <a:rPr lang="nb-NO" sz="1100" dirty="0" err="1">
                <a:solidFill>
                  <a:prstClr val="black"/>
                </a:solidFill>
              </a:rPr>
              <a:t>eit</a:t>
            </a:r>
            <a:r>
              <a:rPr lang="nb-NO" sz="1100" dirty="0">
                <a:solidFill>
                  <a:prstClr val="black"/>
                </a:solidFill>
              </a:rPr>
              <a:t> putetrekk. Vil du helst brodere mønsteret for hand, sy på symaskin, lime det på eller </a:t>
            </a:r>
            <a:r>
              <a:rPr lang="nb-NO" sz="1100" dirty="0" err="1">
                <a:solidFill>
                  <a:prstClr val="black"/>
                </a:solidFill>
              </a:rPr>
              <a:t>noko</a:t>
            </a:r>
            <a:r>
              <a:rPr lang="nb-NO" sz="1100" dirty="0">
                <a:solidFill>
                  <a:prstClr val="black"/>
                </a:solidFill>
              </a:rPr>
              <a:t> heilt anna? Diskuter gjerne med </a:t>
            </a:r>
            <a:r>
              <a:rPr lang="nb-NO" sz="1100" dirty="0" err="1">
                <a:solidFill>
                  <a:prstClr val="black"/>
                </a:solidFill>
              </a:rPr>
              <a:t>dei</a:t>
            </a:r>
            <a:r>
              <a:rPr lang="nb-NO" sz="1100" dirty="0">
                <a:solidFill>
                  <a:prstClr val="black"/>
                </a:solidFill>
              </a:rPr>
              <a:t> andre kva </a:t>
            </a:r>
            <a:r>
              <a:rPr lang="nb-NO" sz="1100" dirty="0" err="1">
                <a:solidFill>
                  <a:prstClr val="black"/>
                </a:solidFill>
              </a:rPr>
              <a:t>dei</a:t>
            </a:r>
            <a:r>
              <a:rPr lang="nb-NO" sz="1100" dirty="0">
                <a:solidFill>
                  <a:prstClr val="black"/>
                </a:solidFill>
              </a:rPr>
              <a:t> har tenkt.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FB5D411-0061-43EB-9147-3D9991341D5E}"/>
              </a:ext>
            </a:extLst>
          </p:cNvPr>
          <p:cNvSpPr txBox="1"/>
          <p:nvPr/>
        </p:nvSpPr>
        <p:spPr>
          <a:xfrm>
            <a:off x="438417" y="5324801"/>
            <a:ext cx="4133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Fase 3: </a:t>
            </a:r>
            <a:r>
              <a:rPr lang="nb-NO" sz="1100" dirty="0"/>
              <a:t>Lag første versjon av programmet ditt. </a:t>
            </a:r>
          </a:p>
          <a:p>
            <a:endParaRPr lang="nb-NO" sz="400" b="1" dirty="0"/>
          </a:p>
          <a:p>
            <a:r>
              <a:rPr lang="nb-NO" sz="1100" b="1" dirty="0"/>
              <a:t>Fase 4:</a:t>
            </a:r>
            <a:r>
              <a:rPr lang="nb-NO" sz="1100" dirty="0"/>
              <a:t> Test programmet ditt, og utforsk kva som hender om du varierer kva for </a:t>
            </a:r>
            <a:r>
              <a:rPr lang="nb-NO" sz="1100" dirty="0" err="1"/>
              <a:t>nokre</a:t>
            </a:r>
            <a:r>
              <a:rPr lang="nb-NO" sz="1100" dirty="0"/>
              <a:t> tal du bruker i </a:t>
            </a:r>
            <a:r>
              <a:rPr lang="nb-NO" sz="1100" dirty="0" err="1"/>
              <a:t>dei</a:t>
            </a:r>
            <a:r>
              <a:rPr lang="nb-NO" sz="1100" dirty="0"/>
              <a:t> ulike </a:t>
            </a:r>
            <a:r>
              <a:rPr lang="nb-NO" sz="1100" dirty="0" err="1"/>
              <a:t>versjonane</a:t>
            </a:r>
            <a:r>
              <a:rPr lang="nb-NO" sz="1100" dirty="0"/>
              <a:t> av programmet ditt.</a:t>
            </a:r>
          </a:p>
          <a:p>
            <a:endParaRPr lang="nb-NO" sz="400" dirty="0"/>
          </a:p>
          <a:p>
            <a:r>
              <a:rPr lang="nb-NO" sz="1100" b="1" dirty="0"/>
              <a:t>Fase 5:</a:t>
            </a:r>
            <a:r>
              <a:rPr lang="nb-NO" sz="1100" dirty="0"/>
              <a:t> </a:t>
            </a:r>
            <a:r>
              <a:rPr lang="nb-NO" sz="1100" dirty="0" err="1"/>
              <a:t>Verkar</a:t>
            </a:r>
            <a:r>
              <a:rPr lang="nb-NO" sz="1100" dirty="0"/>
              <a:t> det slik det skal? Blei mønsteret slik du hadde tenkt?</a:t>
            </a:r>
          </a:p>
          <a:p>
            <a:endParaRPr lang="nb-NO" sz="400" dirty="0"/>
          </a:p>
          <a:p>
            <a:r>
              <a:rPr lang="nb-NO" sz="1100" b="1" dirty="0"/>
              <a:t>Fase 6: </a:t>
            </a:r>
            <a:r>
              <a:rPr lang="nb-NO" sz="1100" dirty="0"/>
              <a:t>Hopp gjerne attende til </a:t>
            </a:r>
            <a:r>
              <a:rPr lang="nb-NO" sz="1100" dirty="0" err="1"/>
              <a:t>tidlegare</a:t>
            </a:r>
            <a:r>
              <a:rPr lang="nb-NO" sz="1100" dirty="0"/>
              <a:t> punkt og </a:t>
            </a:r>
            <a:r>
              <a:rPr lang="nb-NO" sz="1100" dirty="0" err="1"/>
              <a:t>gjer</a:t>
            </a:r>
            <a:r>
              <a:rPr lang="nb-NO" sz="1100" dirty="0"/>
              <a:t> </a:t>
            </a:r>
            <a:r>
              <a:rPr lang="nb-NO" sz="1100"/>
              <a:t>endringar </a:t>
            </a:r>
            <a:r>
              <a:rPr lang="nb-NO" sz="1100" dirty="0"/>
              <a:t>for å få </a:t>
            </a:r>
            <a:r>
              <a:rPr lang="nb-NO" sz="1100" dirty="0" err="1"/>
              <a:t>eit</a:t>
            </a:r>
            <a:r>
              <a:rPr lang="nb-NO" sz="1100" dirty="0"/>
              <a:t> best </a:t>
            </a:r>
            <a:r>
              <a:rPr lang="nb-NO" sz="1100" dirty="0" err="1"/>
              <a:t>mogleg</a:t>
            </a:r>
            <a:r>
              <a:rPr lang="nb-NO" sz="1100" dirty="0"/>
              <a:t> mønster. </a:t>
            </a:r>
            <a:r>
              <a:rPr lang="nb-NO" sz="1100" dirty="0" err="1"/>
              <a:t>Gjer</a:t>
            </a:r>
            <a:r>
              <a:rPr lang="nb-NO" sz="1100" dirty="0"/>
              <a:t> gjerne </a:t>
            </a:r>
            <a:r>
              <a:rPr lang="nb-NO" sz="1100" dirty="0" err="1"/>
              <a:t>endringar</a:t>
            </a:r>
            <a:r>
              <a:rPr lang="nb-NO" sz="1100" dirty="0"/>
              <a:t> i programmet ditt og/eller planen din for å føre mønsteret over til putetrekket.</a:t>
            </a:r>
          </a:p>
          <a:p>
            <a:endParaRPr lang="nb-NO" sz="400" dirty="0"/>
          </a:p>
          <a:p>
            <a:r>
              <a:rPr lang="nb-NO" sz="1100" b="1" dirty="0"/>
              <a:t>Fase 7:</a:t>
            </a:r>
            <a:r>
              <a:rPr lang="nb-NO" sz="1100" dirty="0"/>
              <a:t> Skriv ut </a:t>
            </a:r>
            <a:r>
              <a:rPr lang="nb-NO" sz="1100" dirty="0" err="1"/>
              <a:t>biletet</a:t>
            </a:r>
            <a:r>
              <a:rPr lang="nb-NO" sz="1100" dirty="0"/>
              <a:t> ditt slik at du kan bruke det som mønster til putetrekket ditt.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5EFDE20-46FA-4763-91D7-EF2153674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066" y="5209444"/>
            <a:ext cx="1114425" cy="104775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0645F6C5-5D44-4A98-85F0-CC3618570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510" y="6210066"/>
            <a:ext cx="805546" cy="769068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250E8F6B-A6C3-4D89-A3C5-DE231EB4B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276" y="6388685"/>
            <a:ext cx="969579" cy="951076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F4C2AC3E-0E6F-4011-9371-63384FC31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346" y="5195510"/>
            <a:ext cx="560373" cy="56772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D5C8419-F718-4053-8C5F-EEC4F1FF3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1254" y="4956525"/>
            <a:ext cx="653448" cy="610407"/>
          </a:xfrm>
          <a:prstGeom prst="rect">
            <a:avLst/>
          </a:prstGeom>
        </p:spPr>
      </p:pic>
      <p:pic>
        <p:nvPicPr>
          <p:cNvPr id="11" name="Bilde 10" descr="Et bilde som inneholder sofa, innendørs, pute, seng&#10;&#10;Automatisk generert beskrivelse">
            <a:extLst>
              <a:ext uri="{FF2B5EF4-FFF2-40B4-BE49-F238E27FC236}">
                <a16:creationId xmlns:a16="http://schemas.microsoft.com/office/drawing/2014/main" id="{74105784-E4C0-4690-B584-3C943E8D77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57" y="-129409"/>
            <a:ext cx="2357800" cy="14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478386</TotalTime>
  <Words>747</Words>
  <Application>Microsoft Macintosh PowerPoint</Application>
  <PresentationFormat>A4 Paper (210x297 mm)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Office-tema</vt:lpstr>
      <vt:lpstr>Opplegg 15 - Matematiske mønster</vt:lpstr>
      <vt:lpstr>Lag eit putetrekk - med eit matematisk mønster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1492</cp:revision>
  <dcterms:created xsi:type="dcterms:W3CDTF">2018-11-04T16:46:19Z</dcterms:created>
  <dcterms:modified xsi:type="dcterms:W3CDTF">2021-11-10T10:58:16Z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