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420" r:id="rId5"/>
    <p:sldId id="419"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1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FE44B184-D689-4295-97FB-2CE27D8ECB3F}"/>
              </a:ext>
            </a:extLst>
          </p:cNvPr>
          <p:cNvSpPr txBox="1">
            <a:spLocks/>
          </p:cNvSpPr>
          <p:nvPr/>
        </p:nvSpPr>
        <p:spPr>
          <a:xfrm>
            <a:off x="348134" y="222904"/>
            <a:ext cx="5915025" cy="761393"/>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dirty="0"/>
              <a:t>Opplegg 16 - Sannsynlighet og representasjoner </a:t>
            </a:r>
          </a:p>
        </p:txBody>
      </p:sp>
      <p:sp>
        <p:nvSpPr>
          <p:cNvPr id="5" name="Plassholder for innhold 2">
            <a:extLst>
              <a:ext uri="{FF2B5EF4-FFF2-40B4-BE49-F238E27FC236}">
                <a16:creationId xmlns:a16="http://schemas.microsoft.com/office/drawing/2014/main" id="{ED6FD61B-C989-4BF8-87C0-6C7F0538C836}"/>
              </a:ext>
            </a:extLst>
          </p:cNvPr>
          <p:cNvSpPr txBox="1">
            <a:spLocks/>
          </p:cNvSpPr>
          <p:nvPr/>
        </p:nvSpPr>
        <p:spPr>
          <a:xfrm>
            <a:off x="396168" y="1264105"/>
            <a:ext cx="3749531" cy="7230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b-NO" sz="1100" b="1" dirty="0"/>
              <a:t>Brøk</a:t>
            </a:r>
          </a:p>
          <a:p>
            <a:pPr marL="0" indent="0">
              <a:buFont typeface="Arial" panose="020B0604020202020204" pitchFamily="34" charset="0"/>
              <a:buNone/>
            </a:pPr>
            <a:r>
              <a:rPr lang="nb-NO" sz="1100" dirty="0"/>
              <a:t>En brøk består av en teller, en brøkstrek og en nevner. Brøkstreken kan vi se på som et deletegn.</a:t>
            </a:r>
          </a:p>
        </p:txBody>
      </p:sp>
      <mc:AlternateContent xmlns:mc="http://schemas.openxmlformats.org/markup-compatibility/2006" xmlns:a14="http://schemas.microsoft.com/office/drawing/2010/main">
        <mc:Choice Requires="a14">
          <p:sp>
            <p:nvSpPr>
              <p:cNvPr id="6" name="TekstSylinder 5">
                <a:extLst>
                  <a:ext uri="{FF2B5EF4-FFF2-40B4-BE49-F238E27FC236}">
                    <a16:creationId xmlns:a16="http://schemas.microsoft.com/office/drawing/2014/main" id="{571F7C6E-96A5-46C2-9A6C-4F61E1355006}"/>
                  </a:ext>
                </a:extLst>
              </p:cNvPr>
              <p:cNvSpPr txBox="1"/>
              <p:nvPr/>
            </p:nvSpPr>
            <p:spPr>
              <a:xfrm>
                <a:off x="396168" y="2490755"/>
                <a:ext cx="5915025" cy="600164"/>
              </a:xfrm>
              <a:prstGeom prst="rect">
                <a:avLst/>
              </a:prstGeom>
              <a:noFill/>
            </p:spPr>
            <p:txBody>
              <a:bodyPr wrap="square" rtlCol="0">
                <a:spAutoFit/>
              </a:bodyPr>
              <a:lstStyle/>
              <a:p>
                <a:r>
                  <a:rPr lang="nb-NO" sz="1100" b="1" dirty="0"/>
                  <a:t>Prosent</a:t>
                </a:r>
                <a:r>
                  <a:rPr lang="nb-NO" sz="1100" dirty="0"/>
                  <a:t> – betyr hundredel</a:t>
                </a:r>
              </a:p>
              <a:p>
                <a:r>
                  <a:rPr lang="nb-NO" sz="1100" dirty="0"/>
                  <a:t>Siden desimaltallet viser hvor mange enere vi har, kan vi multiplisere med 100. Da får vi prosent, altså hvor mange hundredeler vi har: </a:t>
                </a:r>
                <a14:m>
                  <m:oMath xmlns:m="http://schemas.openxmlformats.org/officeDocument/2006/math">
                    <m:r>
                      <a:rPr lang="nb-NO" sz="1100" i="1">
                        <a:latin typeface="Cambria Math" panose="02040503050406030204" pitchFamily="18" charset="0"/>
                      </a:rPr>
                      <m:t>0,67∙100</m:t>
                    </m:r>
                    <m:r>
                      <a:rPr lang="nb-NO" sz="1100" b="0" i="1" smtClean="0">
                        <a:latin typeface="Cambria Math" panose="02040503050406030204" pitchFamily="18" charset="0"/>
                      </a:rPr>
                      <m:t> </m:t>
                    </m:r>
                    <m:r>
                      <a:rPr lang="nb-NO" sz="1100" i="1">
                        <a:latin typeface="Cambria Math" panose="02040503050406030204" pitchFamily="18" charset="0"/>
                      </a:rPr>
                      <m:t>%=67</m:t>
                    </m:r>
                    <m:r>
                      <a:rPr lang="nb-NO" sz="1100" b="0" i="1" smtClean="0">
                        <a:latin typeface="Cambria Math" panose="02040503050406030204" pitchFamily="18" charset="0"/>
                      </a:rPr>
                      <m:t> </m:t>
                    </m:r>
                    <m:r>
                      <a:rPr lang="nb-NO" sz="1100" i="1">
                        <a:latin typeface="Cambria Math" panose="02040503050406030204" pitchFamily="18" charset="0"/>
                      </a:rPr>
                      <m:t>%</m:t>
                    </m:r>
                  </m:oMath>
                </a14:m>
                <a:endParaRPr lang="nb-NO" sz="1100" dirty="0"/>
              </a:p>
            </p:txBody>
          </p:sp>
        </mc:Choice>
        <mc:Fallback xmlns="">
          <p:sp>
            <p:nvSpPr>
              <p:cNvPr id="6" name="TekstSylinder 5">
                <a:extLst>
                  <a:ext uri="{FF2B5EF4-FFF2-40B4-BE49-F238E27FC236}">
                    <a16:creationId xmlns:a16="http://schemas.microsoft.com/office/drawing/2014/main" id="{571F7C6E-96A5-46C2-9A6C-4F61E1355006}"/>
                  </a:ext>
                </a:extLst>
              </p:cNvPr>
              <p:cNvSpPr txBox="1">
                <a:spLocks noRot="1" noChangeAspect="1" noMove="1" noResize="1" noEditPoints="1" noAdjustHandles="1" noChangeArrowheads="1" noChangeShapeType="1" noTextEdit="1"/>
              </p:cNvSpPr>
              <p:nvPr/>
            </p:nvSpPr>
            <p:spPr>
              <a:xfrm>
                <a:off x="396168" y="2490755"/>
                <a:ext cx="5915025" cy="600164"/>
              </a:xfrm>
              <a:prstGeom prst="rect">
                <a:avLst/>
              </a:prstGeom>
              <a:blipFill>
                <a:blip r:embed="rId2"/>
                <a:stretch>
                  <a:fillRect t="-1020" b="-7143"/>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7" name="TekstSylinder 6">
                <a:extLst>
                  <a:ext uri="{FF2B5EF4-FFF2-40B4-BE49-F238E27FC236}">
                    <a16:creationId xmlns:a16="http://schemas.microsoft.com/office/drawing/2014/main" id="{F3EF61C3-5515-4150-883D-6398C649704C}"/>
                  </a:ext>
                </a:extLst>
              </p:cNvPr>
              <p:cNvSpPr txBox="1"/>
              <p:nvPr/>
            </p:nvSpPr>
            <p:spPr>
              <a:xfrm>
                <a:off x="396168" y="1884871"/>
                <a:ext cx="6007604" cy="671081"/>
              </a:xfrm>
              <a:prstGeom prst="rect">
                <a:avLst/>
              </a:prstGeom>
              <a:noFill/>
            </p:spPr>
            <p:txBody>
              <a:bodyPr wrap="square" rtlCol="0">
                <a:spAutoFit/>
              </a:bodyPr>
              <a:lstStyle/>
              <a:p>
                <a:r>
                  <a:rPr lang="nb-NO" sz="1100" b="1" dirty="0"/>
                  <a:t>Desimaltall</a:t>
                </a:r>
              </a:p>
              <a:p>
                <a:r>
                  <a:rPr lang="nb-NO" sz="1100" dirty="0"/>
                  <a:t>Siden brøkstreken kan ses på som et deletegn, kan vi enkelt regne ut desimaltallet fra brøken. Vi deler telleren på nevneren og får da desimaltallet: </a:t>
                </a:r>
                <a14:m>
                  <m:oMath xmlns:m="http://schemas.openxmlformats.org/officeDocument/2006/math">
                    <m:f>
                      <m:fPr>
                        <m:ctrlPr>
                          <a:rPr lang="nb-NO" sz="1100" i="1">
                            <a:latin typeface="Cambria Math" panose="02040503050406030204" pitchFamily="18" charset="0"/>
                          </a:rPr>
                        </m:ctrlPr>
                      </m:fPr>
                      <m:num>
                        <m:r>
                          <a:rPr lang="nb-NO" sz="1100" i="1">
                            <a:latin typeface="Cambria Math" panose="02040503050406030204" pitchFamily="18" charset="0"/>
                          </a:rPr>
                          <m:t>2</m:t>
                        </m:r>
                      </m:num>
                      <m:den>
                        <m:r>
                          <a:rPr lang="nb-NO" sz="1100" i="1">
                            <a:latin typeface="Cambria Math" panose="02040503050406030204" pitchFamily="18" charset="0"/>
                          </a:rPr>
                          <m:t>3</m:t>
                        </m:r>
                      </m:den>
                    </m:f>
                    <m:r>
                      <a:rPr lang="nb-NO" sz="1100" i="1">
                        <a:latin typeface="Cambria Math" panose="02040503050406030204" pitchFamily="18" charset="0"/>
                      </a:rPr>
                      <m:t>=2:3=0,67</m:t>
                    </m:r>
                  </m:oMath>
                </a14:m>
                <a:endParaRPr lang="nb-NO" sz="1100" dirty="0"/>
              </a:p>
            </p:txBody>
          </p:sp>
        </mc:Choice>
        <mc:Fallback xmlns="">
          <p:sp>
            <p:nvSpPr>
              <p:cNvPr id="7" name="TekstSylinder 6">
                <a:extLst>
                  <a:ext uri="{FF2B5EF4-FFF2-40B4-BE49-F238E27FC236}">
                    <a16:creationId xmlns:a16="http://schemas.microsoft.com/office/drawing/2014/main" id="{F3EF61C3-5515-4150-883D-6398C649704C}"/>
                  </a:ext>
                </a:extLst>
              </p:cNvPr>
              <p:cNvSpPr txBox="1">
                <a:spLocks noRot="1" noChangeAspect="1" noMove="1" noResize="1" noEditPoints="1" noAdjustHandles="1" noChangeArrowheads="1" noChangeShapeType="1" noTextEdit="1"/>
              </p:cNvSpPr>
              <p:nvPr/>
            </p:nvSpPr>
            <p:spPr>
              <a:xfrm>
                <a:off x="396168" y="1884871"/>
                <a:ext cx="6007604" cy="671081"/>
              </a:xfrm>
              <a:prstGeom prst="rect">
                <a:avLst/>
              </a:prstGeom>
              <a:blipFill>
                <a:blip r:embed="rId3"/>
                <a:stretch>
                  <a:fillRect t="-909"/>
                </a:stretch>
              </a:blipFill>
            </p:spPr>
            <p:txBody>
              <a:bodyPr/>
              <a:lstStyle/>
              <a:p>
                <a:r>
                  <a:rPr lang="nb-NO">
                    <a:noFill/>
                  </a:rPr>
                  <a:t> </a:t>
                </a:r>
              </a:p>
            </p:txBody>
          </p:sp>
        </mc:Fallback>
      </mc:AlternateContent>
      <p:pic>
        <p:nvPicPr>
          <p:cNvPr id="8" name="Bilde 7">
            <a:extLst>
              <a:ext uri="{FF2B5EF4-FFF2-40B4-BE49-F238E27FC236}">
                <a16:creationId xmlns:a16="http://schemas.microsoft.com/office/drawing/2014/main" id="{DEC6142F-75D1-41E6-87CA-2BDD90A6CA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066" y="1387939"/>
            <a:ext cx="836560" cy="507705"/>
          </a:xfrm>
          <a:prstGeom prst="rect">
            <a:avLst/>
          </a:prstGeom>
        </p:spPr>
      </p:pic>
      <p:sp>
        <p:nvSpPr>
          <p:cNvPr id="9" name="Plassholder for innhold 2">
            <a:extLst>
              <a:ext uri="{FF2B5EF4-FFF2-40B4-BE49-F238E27FC236}">
                <a16:creationId xmlns:a16="http://schemas.microsoft.com/office/drawing/2014/main" id="{20F48C83-29BB-4CB4-9458-0A2132DA0C28}"/>
              </a:ext>
            </a:extLst>
          </p:cNvPr>
          <p:cNvSpPr txBox="1">
            <a:spLocks/>
          </p:cNvSpPr>
          <p:nvPr/>
        </p:nvSpPr>
        <p:spPr>
          <a:xfrm>
            <a:off x="396168" y="1009009"/>
            <a:ext cx="6065659" cy="42461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b-NO" sz="1100" dirty="0"/>
              <a:t>Sannsynligheter kan oppgis som brøk, desimaltall eller prosent, og slik er sammenhengen mellom dem:</a:t>
            </a:r>
          </a:p>
        </p:txBody>
      </p:sp>
      <p:sp>
        <p:nvSpPr>
          <p:cNvPr id="10" name="TekstSylinder 9">
            <a:extLst>
              <a:ext uri="{FF2B5EF4-FFF2-40B4-BE49-F238E27FC236}">
                <a16:creationId xmlns:a16="http://schemas.microsoft.com/office/drawing/2014/main" id="{CA306D64-1BF9-4619-8764-6794D974D7BF}"/>
              </a:ext>
            </a:extLst>
          </p:cNvPr>
          <p:cNvSpPr txBox="1"/>
          <p:nvPr/>
        </p:nvSpPr>
        <p:spPr>
          <a:xfrm>
            <a:off x="427505" y="2975215"/>
            <a:ext cx="6095568" cy="276999"/>
          </a:xfrm>
          <a:prstGeom prst="rect">
            <a:avLst/>
          </a:prstGeom>
          <a:noFill/>
        </p:spPr>
        <p:txBody>
          <a:bodyPr wrap="square" rtlCol="0">
            <a:spAutoFit/>
          </a:bodyPr>
          <a:lstStyle/>
          <a:p>
            <a:r>
              <a:rPr lang="nb-NO" sz="1200" dirty="0"/>
              <a:t>_____________________________________________________________________________</a:t>
            </a:r>
          </a:p>
        </p:txBody>
      </p:sp>
      <p:sp>
        <p:nvSpPr>
          <p:cNvPr id="11" name="TekstSylinder 10">
            <a:extLst>
              <a:ext uri="{FF2B5EF4-FFF2-40B4-BE49-F238E27FC236}">
                <a16:creationId xmlns:a16="http://schemas.microsoft.com/office/drawing/2014/main" id="{0D0E0F3B-E798-4B34-B8A5-81FC0478E426}"/>
              </a:ext>
            </a:extLst>
          </p:cNvPr>
          <p:cNvSpPr txBox="1"/>
          <p:nvPr/>
        </p:nvSpPr>
        <p:spPr>
          <a:xfrm>
            <a:off x="1028057" y="3248137"/>
            <a:ext cx="2696009" cy="369332"/>
          </a:xfrm>
          <a:prstGeom prst="rect">
            <a:avLst/>
          </a:prstGeom>
          <a:noFill/>
        </p:spPr>
        <p:txBody>
          <a:bodyPr wrap="square" rtlCol="0">
            <a:spAutoFit/>
          </a:bodyPr>
          <a:lstStyle/>
          <a:p>
            <a:r>
              <a:rPr lang="nb-NO" dirty="0"/>
              <a:t>Evolusjonsteorien</a:t>
            </a:r>
          </a:p>
        </p:txBody>
      </p:sp>
      <p:sp>
        <p:nvSpPr>
          <p:cNvPr id="13" name="TekstSylinder 12">
            <a:extLst>
              <a:ext uri="{FF2B5EF4-FFF2-40B4-BE49-F238E27FC236}">
                <a16:creationId xmlns:a16="http://schemas.microsoft.com/office/drawing/2014/main" id="{3F5CCA7F-EB9C-4D6C-83C1-1226FB75B4DB}"/>
              </a:ext>
            </a:extLst>
          </p:cNvPr>
          <p:cNvSpPr txBox="1"/>
          <p:nvPr/>
        </p:nvSpPr>
        <p:spPr>
          <a:xfrm>
            <a:off x="4277383" y="6184150"/>
            <a:ext cx="1918157" cy="1061829"/>
          </a:xfrm>
          <a:prstGeom prst="rect">
            <a:avLst/>
          </a:prstGeom>
          <a:noFill/>
          <a:ln>
            <a:solidFill>
              <a:schemeClr val="tx1"/>
            </a:solidFill>
          </a:ln>
        </p:spPr>
        <p:txBody>
          <a:bodyPr wrap="square" rtlCol="0">
            <a:spAutoFit/>
          </a:bodyPr>
          <a:lstStyle/>
          <a:p>
            <a:r>
              <a:rPr lang="nb-NO" sz="1100" b="1" dirty="0"/>
              <a:t>Snakk om</a:t>
            </a:r>
          </a:p>
          <a:p>
            <a:endParaRPr lang="nb-NO" sz="400" dirty="0"/>
          </a:p>
          <a:p>
            <a:r>
              <a:rPr lang="nb-NO" sz="1100" dirty="0"/>
              <a:t>Hva har klimaendringer med evolusjonsteori å gjøre?</a:t>
            </a:r>
          </a:p>
          <a:p>
            <a:endParaRPr lang="nb-NO" sz="400" dirty="0"/>
          </a:p>
          <a:p>
            <a:r>
              <a:rPr lang="nb-NO" sz="1100" dirty="0"/>
              <a:t>Hvordan kan forskjellige arter tilpasse seg klimaendringene?</a:t>
            </a:r>
          </a:p>
        </p:txBody>
      </p:sp>
      <mc:AlternateContent xmlns:mc="http://schemas.openxmlformats.org/markup-compatibility/2006" xmlns:a14="http://schemas.microsoft.com/office/drawing/2010/main">
        <mc:Choice Requires="a14">
          <p:sp>
            <p:nvSpPr>
              <p:cNvPr id="15" name="TekstSylinder 14">
                <a:extLst>
                  <a:ext uri="{FF2B5EF4-FFF2-40B4-BE49-F238E27FC236}">
                    <a16:creationId xmlns:a16="http://schemas.microsoft.com/office/drawing/2014/main" id="{A25281FF-16D2-4424-904C-E98393894B17}"/>
                  </a:ext>
                </a:extLst>
              </p:cNvPr>
              <p:cNvSpPr txBox="1"/>
              <p:nvPr/>
            </p:nvSpPr>
            <p:spPr>
              <a:xfrm>
                <a:off x="3223703" y="7332691"/>
                <a:ext cx="3238123" cy="2117375"/>
              </a:xfrm>
              <a:prstGeom prst="rect">
                <a:avLst/>
              </a:prstGeom>
              <a:noFill/>
            </p:spPr>
            <p:txBody>
              <a:bodyPr wrap="square" rtlCol="0">
                <a:spAutoFit/>
              </a:bodyPr>
              <a:lstStyle/>
              <a:p>
                <a:r>
                  <a:rPr lang="nb-NO" sz="1100" b="1" dirty="0"/>
                  <a:t>Sannsynlighet fra statistikk</a:t>
                </a:r>
              </a:p>
              <a:p>
                <a:endParaRPr lang="nb-NO" sz="400" dirty="0"/>
              </a:p>
              <a:p>
                <a:r>
                  <a:rPr lang="nb-NO" sz="1100" dirty="0"/>
                  <a:t>I tabellen er det oversikt over dødelighet per 100 dyr eller fugler for deres første leveår. Dermed kan vi bruke de verdiene for å finne ut sannsynligheten for at dyret eller fuglen dør før den har ettårsdag.</a:t>
                </a:r>
              </a:p>
              <a:p>
                <a:endParaRPr lang="nb-NO" sz="400" dirty="0"/>
              </a:p>
              <a:p>
                <a:r>
                  <a:rPr lang="nb-NO" sz="1100" dirty="0"/>
                  <a:t>Vi velger å se på fugler med vinger, og der dør 150 stykker per 1000 fugler.</a:t>
                </a:r>
              </a:p>
              <a:p>
                <a:endParaRPr lang="nb-NO" sz="400" dirty="0"/>
              </a:p>
              <a:p>
                <a:r>
                  <a:rPr lang="nb-NO" sz="1100" dirty="0"/>
                  <a:t>Sannsynligheten for at fuglene med vinger vil dø i sitt første leveår blir da:</a:t>
                </a:r>
              </a:p>
              <a:p>
                <a:pPr/>
                <a14:m>
                  <m:oMathPara xmlns:m="http://schemas.openxmlformats.org/officeDocument/2006/math">
                    <m:oMathParaPr>
                      <m:jc m:val="centerGroup"/>
                    </m:oMathParaPr>
                    <m:oMath xmlns:m="http://schemas.openxmlformats.org/officeDocument/2006/math">
                      <m:r>
                        <a:rPr lang="nb-NO" sz="1100" i="1">
                          <a:latin typeface="Cambria Math" panose="02040503050406030204" pitchFamily="18" charset="0"/>
                        </a:rPr>
                        <m:t>𝑃</m:t>
                      </m:r>
                      <m:d>
                        <m:dPr>
                          <m:ctrlPr>
                            <a:rPr lang="nb-NO" sz="1100" i="1">
                              <a:latin typeface="Cambria Math" panose="02040503050406030204" pitchFamily="18" charset="0"/>
                            </a:rPr>
                          </m:ctrlPr>
                        </m:dPr>
                        <m:e>
                          <m:r>
                            <a:rPr lang="nb-NO" sz="1100" b="0" i="1" smtClean="0">
                              <a:latin typeface="Cambria Math" panose="02040503050406030204" pitchFamily="18" charset="0"/>
                            </a:rPr>
                            <m:t>𝑑</m:t>
                          </m:r>
                          <m:r>
                            <a:rPr lang="nb-NO" sz="1100" b="0" i="1" smtClean="0">
                              <a:latin typeface="Cambria Math" panose="02040503050406030204" pitchFamily="18" charset="0"/>
                            </a:rPr>
                            <m:t>ø</m:t>
                          </m:r>
                          <m:r>
                            <a:rPr lang="nb-NO" sz="1100" b="0" i="1" smtClean="0">
                              <a:latin typeface="Cambria Math" panose="02040503050406030204" pitchFamily="18" charset="0"/>
                            </a:rPr>
                            <m:t>𝑑</m:t>
                          </m:r>
                        </m:e>
                      </m:d>
                      <m:r>
                        <a:rPr lang="nb-NO" sz="1100" i="1">
                          <a:latin typeface="Cambria Math" panose="02040503050406030204" pitchFamily="18" charset="0"/>
                        </a:rPr>
                        <m:t>=</m:t>
                      </m:r>
                      <m:f>
                        <m:fPr>
                          <m:ctrlPr>
                            <a:rPr lang="nb-NO" sz="1100" i="1">
                              <a:latin typeface="Cambria Math" panose="02040503050406030204" pitchFamily="18" charset="0"/>
                            </a:rPr>
                          </m:ctrlPr>
                        </m:fPr>
                        <m:num>
                          <m:r>
                            <a:rPr lang="nb-NO" sz="1100" b="0" i="1" smtClean="0">
                              <a:latin typeface="Cambria Math" panose="02040503050406030204" pitchFamily="18" charset="0"/>
                            </a:rPr>
                            <m:t>150</m:t>
                          </m:r>
                        </m:num>
                        <m:den>
                          <m:r>
                            <a:rPr lang="nb-NO" sz="1100" b="0" i="1" smtClean="0">
                              <a:latin typeface="Cambria Math" panose="02040503050406030204" pitchFamily="18" charset="0"/>
                            </a:rPr>
                            <m:t>1000</m:t>
                          </m:r>
                        </m:den>
                      </m:f>
                      <m:r>
                        <a:rPr lang="nb-NO" sz="1100" b="0" i="1" smtClean="0">
                          <a:latin typeface="Cambria Math" panose="02040503050406030204" pitchFamily="18" charset="0"/>
                        </a:rPr>
                        <m:t>=</m:t>
                      </m:r>
                      <m:f>
                        <m:fPr>
                          <m:ctrlPr>
                            <a:rPr lang="nb-NO" sz="1100" b="0" i="1" smtClean="0">
                              <a:latin typeface="Cambria Math" panose="02040503050406030204" pitchFamily="18" charset="0"/>
                            </a:rPr>
                          </m:ctrlPr>
                        </m:fPr>
                        <m:num>
                          <m:r>
                            <a:rPr lang="nb-NO" sz="1100" b="0" i="1" smtClean="0">
                              <a:latin typeface="Cambria Math" panose="02040503050406030204" pitchFamily="18" charset="0"/>
                            </a:rPr>
                            <m:t>15</m:t>
                          </m:r>
                        </m:num>
                        <m:den>
                          <m:r>
                            <a:rPr lang="nb-NO" sz="1100" b="0" i="1" smtClean="0">
                              <a:latin typeface="Cambria Math" panose="02040503050406030204" pitchFamily="18" charset="0"/>
                            </a:rPr>
                            <m:t>100</m:t>
                          </m:r>
                        </m:den>
                      </m:f>
                      <m:r>
                        <a:rPr lang="nb-NO" sz="1100" b="0" i="1" smtClean="0">
                          <a:latin typeface="Cambria Math" panose="02040503050406030204" pitchFamily="18" charset="0"/>
                        </a:rPr>
                        <m:t>=</m:t>
                      </m:r>
                      <m:f>
                        <m:fPr>
                          <m:ctrlPr>
                            <a:rPr lang="nb-NO" sz="1100" b="0" i="1" smtClean="0">
                              <a:latin typeface="Cambria Math" panose="02040503050406030204" pitchFamily="18" charset="0"/>
                            </a:rPr>
                          </m:ctrlPr>
                        </m:fPr>
                        <m:num>
                          <m:r>
                            <a:rPr lang="nb-NO" sz="1100" b="0" i="1" smtClean="0">
                              <a:latin typeface="Cambria Math" panose="02040503050406030204" pitchFamily="18" charset="0"/>
                            </a:rPr>
                            <m:t>3</m:t>
                          </m:r>
                        </m:num>
                        <m:den>
                          <m:r>
                            <a:rPr lang="nb-NO" sz="1100" b="0" i="1" smtClean="0">
                              <a:latin typeface="Cambria Math" panose="02040503050406030204" pitchFamily="18" charset="0"/>
                            </a:rPr>
                            <m:t>20</m:t>
                          </m:r>
                        </m:den>
                      </m:f>
                    </m:oMath>
                  </m:oMathPara>
                </a14:m>
                <a:endParaRPr lang="nb-NO" sz="1100" dirty="0"/>
              </a:p>
            </p:txBody>
          </p:sp>
        </mc:Choice>
        <mc:Fallback xmlns="">
          <p:sp>
            <p:nvSpPr>
              <p:cNvPr id="15" name="TekstSylinder 14">
                <a:extLst>
                  <a:ext uri="{FF2B5EF4-FFF2-40B4-BE49-F238E27FC236}">
                    <a16:creationId xmlns:a16="http://schemas.microsoft.com/office/drawing/2014/main" id="{A25281FF-16D2-4424-904C-E98393894B17}"/>
                  </a:ext>
                </a:extLst>
              </p:cNvPr>
              <p:cNvSpPr txBox="1">
                <a:spLocks noRot="1" noChangeAspect="1" noMove="1" noResize="1" noEditPoints="1" noAdjustHandles="1" noChangeArrowheads="1" noChangeShapeType="1" noTextEdit="1"/>
              </p:cNvSpPr>
              <p:nvPr/>
            </p:nvSpPr>
            <p:spPr>
              <a:xfrm>
                <a:off x="3223703" y="7332691"/>
                <a:ext cx="3238123" cy="2117375"/>
              </a:xfrm>
              <a:prstGeom prst="rect">
                <a:avLst/>
              </a:prstGeom>
              <a:blipFill>
                <a:blip r:embed="rId5"/>
                <a:stretch>
                  <a:fillRect t="-288"/>
                </a:stretch>
              </a:blipFill>
            </p:spPr>
            <p:txBody>
              <a:bodyPr/>
              <a:lstStyle/>
              <a:p>
                <a:r>
                  <a:rPr lang="nb-NO">
                    <a:noFill/>
                  </a:rPr>
                  <a:t> </a:t>
                </a:r>
              </a:p>
            </p:txBody>
          </p:sp>
        </mc:Fallback>
      </mc:AlternateContent>
      <p:graphicFrame>
        <p:nvGraphicFramePr>
          <p:cNvPr id="3" name="Tabell 2">
            <a:extLst>
              <a:ext uri="{FF2B5EF4-FFF2-40B4-BE49-F238E27FC236}">
                <a16:creationId xmlns:a16="http://schemas.microsoft.com/office/drawing/2014/main" id="{F186CC98-2E0F-41F7-9122-A2CC6B5BEAA9}"/>
              </a:ext>
            </a:extLst>
          </p:cNvPr>
          <p:cNvGraphicFramePr>
            <a:graphicFrameLocks noGrp="1"/>
          </p:cNvGraphicFramePr>
          <p:nvPr>
            <p:extLst>
              <p:ext uri="{D42A27DB-BD31-4B8C-83A1-F6EECF244321}">
                <p14:modId xmlns:p14="http://schemas.microsoft.com/office/powerpoint/2010/main" val="1692309220"/>
              </p:ext>
            </p:extLst>
          </p:nvPr>
        </p:nvGraphicFramePr>
        <p:xfrm>
          <a:off x="348134" y="7332691"/>
          <a:ext cx="2778755" cy="2079456"/>
        </p:xfrm>
        <a:graphic>
          <a:graphicData uri="http://schemas.openxmlformats.org/drawingml/2006/table">
            <a:tbl>
              <a:tblPr firstRow="1" bandRow="1">
                <a:tableStyleId>{93296810-A885-4BE3-A3E7-6D5BEEA58F35}</a:tableStyleId>
              </a:tblPr>
              <a:tblGrid>
                <a:gridCol w="1160142">
                  <a:extLst>
                    <a:ext uri="{9D8B030D-6E8A-4147-A177-3AD203B41FA5}">
                      <a16:colId xmlns:a16="http://schemas.microsoft.com/office/drawing/2014/main" val="1251253016"/>
                    </a:ext>
                  </a:extLst>
                </a:gridCol>
                <a:gridCol w="1618613">
                  <a:extLst>
                    <a:ext uri="{9D8B030D-6E8A-4147-A177-3AD203B41FA5}">
                      <a16:colId xmlns:a16="http://schemas.microsoft.com/office/drawing/2014/main" val="2487988221"/>
                    </a:ext>
                  </a:extLst>
                </a:gridCol>
              </a:tblGrid>
              <a:tr h="275456">
                <a:tc>
                  <a:txBody>
                    <a:bodyPr/>
                    <a:lstStyle/>
                    <a:p>
                      <a:pPr algn="ctr"/>
                      <a:r>
                        <a:rPr lang="nb-NO" sz="1100" dirty="0"/>
                        <a:t>Artskjennetegn</a:t>
                      </a:r>
                    </a:p>
                  </a:txBody>
                  <a:tcPr/>
                </a:tc>
                <a:tc>
                  <a:txBody>
                    <a:bodyPr/>
                    <a:lstStyle/>
                    <a:p>
                      <a:pPr algn="ctr"/>
                      <a:r>
                        <a:rPr lang="nb-NO" sz="1100" dirty="0"/>
                        <a:t>Antall døde per 1000 dyr/fugler første leveår</a:t>
                      </a:r>
                    </a:p>
                  </a:txBody>
                  <a:tcPr/>
                </a:tc>
                <a:extLst>
                  <a:ext uri="{0D108BD9-81ED-4DB2-BD59-A6C34878D82A}">
                    <a16:rowId xmlns:a16="http://schemas.microsoft.com/office/drawing/2014/main" val="3980272043"/>
                  </a:ext>
                </a:extLst>
              </a:tr>
              <a:tr h="275456">
                <a:tc>
                  <a:txBody>
                    <a:bodyPr/>
                    <a:lstStyle/>
                    <a:p>
                      <a:r>
                        <a:rPr lang="nb-NO" sz="1100" dirty="0"/>
                        <a:t>Vinger</a:t>
                      </a:r>
                    </a:p>
                  </a:txBody>
                  <a:tcPr/>
                </a:tc>
                <a:tc>
                  <a:txBody>
                    <a:bodyPr/>
                    <a:lstStyle/>
                    <a:p>
                      <a:pPr algn="ctr"/>
                      <a:r>
                        <a:rPr lang="nb-NO" sz="1100" dirty="0"/>
                        <a:t>150</a:t>
                      </a:r>
                    </a:p>
                  </a:txBody>
                  <a:tcPr/>
                </a:tc>
                <a:extLst>
                  <a:ext uri="{0D108BD9-81ED-4DB2-BD59-A6C34878D82A}">
                    <a16:rowId xmlns:a16="http://schemas.microsoft.com/office/drawing/2014/main" val="196946297"/>
                  </a:ext>
                </a:extLst>
              </a:tr>
              <a:tr h="275456">
                <a:tc>
                  <a:txBody>
                    <a:bodyPr/>
                    <a:lstStyle/>
                    <a:p>
                      <a:r>
                        <a:rPr lang="nb-NO" sz="1100" dirty="0"/>
                        <a:t>Nattaktiv</a:t>
                      </a:r>
                    </a:p>
                  </a:txBody>
                  <a:tcPr/>
                </a:tc>
                <a:tc>
                  <a:txBody>
                    <a:bodyPr/>
                    <a:lstStyle/>
                    <a:p>
                      <a:pPr algn="ctr"/>
                      <a:r>
                        <a:rPr lang="nb-NO" sz="1100" dirty="0"/>
                        <a:t>100</a:t>
                      </a:r>
                    </a:p>
                  </a:txBody>
                  <a:tcPr/>
                </a:tc>
                <a:extLst>
                  <a:ext uri="{0D108BD9-81ED-4DB2-BD59-A6C34878D82A}">
                    <a16:rowId xmlns:a16="http://schemas.microsoft.com/office/drawing/2014/main" val="1893798139"/>
                  </a:ext>
                </a:extLst>
              </a:tr>
              <a:tr h="275456">
                <a:tc>
                  <a:txBody>
                    <a:bodyPr/>
                    <a:lstStyle/>
                    <a:p>
                      <a:r>
                        <a:rPr lang="nb-NO" sz="1100" dirty="0"/>
                        <a:t>Gode graveklør</a:t>
                      </a:r>
                    </a:p>
                  </a:txBody>
                  <a:tcPr/>
                </a:tc>
                <a:tc>
                  <a:txBody>
                    <a:bodyPr/>
                    <a:lstStyle/>
                    <a:p>
                      <a:pPr algn="ctr"/>
                      <a:r>
                        <a:rPr lang="nb-NO" sz="1100" dirty="0"/>
                        <a:t>80</a:t>
                      </a:r>
                    </a:p>
                  </a:txBody>
                  <a:tcPr/>
                </a:tc>
                <a:extLst>
                  <a:ext uri="{0D108BD9-81ED-4DB2-BD59-A6C34878D82A}">
                    <a16:rowId xmlns:a16="http://schemas.microsoft.com/office/drawing/2014/main" val="1517146851"/>
                  </a:ext>
                </a:extLst>
              </a:tr>
              <a:tr h="275456">
                <a:tc>
                  <a:txBody>
                    <a:bodyPr/>
                    <a:lstStyle/>
                    <a:p>
                      <a:r>
                        <a:rPr lang="nb-NO" sz="1100" dirty="0"/>
                        <a:t>Tykk pels</a:t>
                      </a:r>
                    </a:p>
                  </a:txBody>
                  <a:tcPr/>
                </a:tc>
                <a:tc>
                  <a:txBody>
                    <a:bodyPr/>
                    <a:lstStyle/>
                    <a:p>
                      <a:pPr algn="ctr"/>
                      <a:r>
                        <a:rPr lang="nb-NO" sz="1100" dirty="0"/>
                        <a:t>75</a:t>
                      </a:r>
                    </a:p>
                  </a:txBody>
                  <a:tcPr/>
                </a:tc>
                <a:extLst>
                  <a:ext uri="{0D108BD9-81ED-4DB2-BD59-A6C34878D82A}">
                    <a16:rowId xmlns:a16="http://schemas.microsoft.com/office/drawing/2014/main" val="499832031"/>
                  </a:ext>
                </a:extLst>
              </a:tr>
              <a:tr h="275456">
                <a:tc>
                  <a:txBody>
                    <a:bodyPr/>
                    <a:lstStyle/>
                    <a:p>
                      <a:r>
                        <a:rPr lang="nb-NO" sz="1100" dirty="0"/>
                        <a:t>Skarpe tenner</a:t>
                      </a:r>
                    </a:p>
                  </a:txBody>
                  <a:tcPr/>
                </a:tc>
                <a:tc>
                  <a:txBody>
                    <a:bodyPr/>
                    <a:lstStyle/>
                    <a:p>
                      <a:pPr algn="ctr"/>
                      <a:r>
                        <a:rPr lang="nb-NO" sz="1100" dirty="0"/>
                        <a:t>50</a:t>
                      </a:r>
                    </a:p>
                  </a:txBody>
                  <a:tcPr/>
                </a:tc>
                <a:extLst>
                  <a:ext uri="{0D108BD9-81ED-4DB2-BD59-A6C34878D82A}">
                    <a16:rowId xmlns:a16="http://schemas.microsoft.com/office/drawing/2014/main" val="320268718"/>
                  </a:ext>
                </a:extLst>
              </a:tr>
              <a:tr h="275456">
                <a:tc>
                  <a:txBody>
                    <a:bodyPr/>
                    <a:lstStyle/>
                    <a:p>
                      <a:r>
                        <a:rPr lang="nb-NO" sz="1100" dirty="0"/>
                        <a:t>Lange ører</a:t>
                      </a:r>
                    </a:p>
                  </a:txBody>
                  <a:tcPr/>
                </a:tc>
                <a:tc>
                  <a:txBody>
                    <a:bodyPr/>
                    <a:lstStyle/>
                    <a:p>
                      <a:pPr algn="ctr"/>
                      <a:r>
                        <a:rPr lang="nb-NO" sz="1100" dirty="0"/>
                        <a:t>250</a:t>
                      </a:r>
                    </a:p>
                  </a:txBody>
                  <a:tcPr/>
                </a:tc>
                <a:extLst>
                  <a:ext uri="{0D108BD9-81ED-4DB2-BD59-A6C34878D82A}">
                    <a16:rowId xmlns:a16="http://schemas.microsoft.com/office/drawing/2014/main" val="2658795463"/>
                  </a:ext>
                </a:extLst>
              </a:tr>
            </a:tbl>
          </a:graphicData>
        </a:graphic>
      </p:graphicFrame>
      <p:sp>
        <p:nvSpPr>
          <p:cNvPr id="16" name="TekstSylinder 15">
            <a:extLst>
              <a:ext uri="{FF2B5EF4-FFF2-40B4-BE49-F238E27FC236}">
                <a16:creationId xmlns:a16="http://schemas.microsoft.com/office/drawing/2014/main" id="{70E48D25-16D7-4A32-9E1B-55B1F9D46BD4}"/>
              </a:ext>
            </a:extLst>
          </p:cNvPr>
          <p:cNvSpPr txBox="1"/>
          <p:nvPr/>
        </p:nvSpPr>
        <p:spPr>
          <a:xfrm>
            <a:off x="257175" y="9412147"/>
            <a:ext cx="3141689" cy="230832"/>
          </a:xfrm>
          <a:prstGeom prst="rect">
            <a:avLst/>
          </a:prstGeom>
          <a:noFill/>
        </p:spPr>
        <p:txBody>
          <a:bodyPr wrap="square" rtlCol="0">
            <a:spAutoFit/>
          </a:bodyPr>
          <a:lstStyle/>
          <a:p>
            <a:r>
              <a:rPr lang="nb-NO" sz="900" dirty="0"/>
              <a:t>Dette er fiktive tall, da det ikke finnes noen ekte oversikt.</a:t>
            </a:r>
          </a:p>
        </p:txBody>
      </p:sp>
      <p:sp>
        <p:nvSpPr>
          <p:cNvPr id="17" name="TekstSylinder 16">
            <a:extLst>
              <a:ext uri="{FF2B5EF4-FFF2-40B4-BE49-F238E27FC236}">
                <a16:creationId xmlns:a16="http://schemas.microsoft.com/office/drawing/2014/main" id="{ED9BDE90-DDED-49CD-8AEC-D7417AC3160D}"/>
              </a:ext>
            </a:extLst>
          </p:cNvPr>
          <p:cNvSpPr txBox="1"/>
          <p:nvPr/>
        </p:nvSpPr>
        <p:spPr>
          <a:xfrm>
            <a:off x="304179" y="3648956"/>
            <a:ext cx="3695448" cy="1508105"/>
          </a:xfrm>
          <a:prstGeom prst="rect">
            <a:avLst/>
          </a:prstGeom>
          <a:noFill/>
        </p:spPr>
        <p:txBody>
          <a:bodyPr wrap="square" rtlCol="0">
            <a:spAutoFit/>
          </a:bodyPr>
          <a:lstStyle/>
          <a:p>
            <a:r>
              <a:rPr lang="nb-NO" sz="1100" dirty="0"/>
              <a:t>I 1836 kom Charles Darwin hjem fra en jordomseiling med skipet Beagle. På turen hadde de besøkt Galapagosøyene, en øygruppe som tilhører Ecuador i Sør-Amerika. Darwin observerte dyrelivet på øyene og la merke til at finkene på forskjellige øyer hadde ulike nebb. Dette kom til å bli en viktig observasjon i hans arbeid med evolusjonsteorien.</a:t>
            </a:r>
          </a:p>
          <a:p>
            <a:endParaRPr lang="nb-NO" sz="400" dirty="0"/>
          </a:p>
          <a:p>
            <a:r>
              <a:rPr lang="nb-NO" sz="1100" dirty="0"/>
              <a:t>Grunnen til at finkene hadde ulike nebb, var at de forskjellige øyene hadde tilgang til forskjellig mat for finkene. Finkene</a:t>
            </a:r>
          </a:p>
        </p:txBody>
      </p:sp>
      <p:sp>
        <p:nvSpPr>
          <p:cNvPr id="20" name="TekstSylinder 19">
            <a:extLst>
              <a:ext uri="{FF2B5EF4-FFF2-40B4-BE49-F238E27FC236}">
                <a16:creationId xmlns:a16="http://schemas.microsoft.com/office/drawing/2014/main" id="{20AC7FD0-16E4-40C9-BE92-0AEF721D183E}"/>
              </a:ext>
            </a:extLst>
          </p:cNvPr>
          <p:cNvSpPr txBox="1"/>
          <p:nvPr/>
        </p:nvSpPr>
        <p:spPr>
          <a:xfrm>
            <a:off x="304179" y="5057559"/>
            <a:ext cx="6007014" cy="1169551"/>
          </a:xfrm>
          <a:prstGeom prst="rect">
            <a:avLst/>
          </a:prstGeom>
          <a:noFill/>
        </p:spPr>
        <p:txBody>
          <a:bodyPr wrap="square" rtlCol="0">
            <a:spAutoFit/>
          </a:bodyPr>
          <a:lstStyle/>
          <a:p>
            <a:r>
              <a:rPr lang="nb-NO" sz="1100" dirty="0"/>
              <a:t>hadde litt forskjellige nebb når de ble klekket, og de finkene som hadde nebb som gjorde det enkelt å spise den maten det var størst tilgang til, ville også overleve lengst når det ble konkurranse om maten.</a:t>
            </a:r>
          </a:p>
          <a:p>
            <a:endParaRPr lang="nb-NO" sz="400" dirty="0"/>
          </a:p>
          <a:p>
            <a:r>
              <a:rPr lang="nb-NO" sz="1100" dirty="0"/>
              <a:t>De finkene som overlevde lengst, var også de som fikk flest etterkommere. Over tid ville denne gradvise endringen føre til at det levde forskjellige typer finker på forskjellige øyer. Siden øyene hadde tilgang på forskjellige typer mat, ville det bare være den finketypen med nebb tilpasset akkurat den tilgjengelige maten, som levde på hver øy.  </a:t>
            </a:r>
          </a:p>
        </p:txBody>
      </p:sp>
      <p:sp>
        <p:nvSpPr>
          <p:cNvPr id="21" name="TekstSylinder 20">
            <a:extLst>
              <a:ext uri="{FF2B5EF4-FFF2-40B4-BE49-F238E27FC236}">
                <a16:creationId xmlns:a16="http://schemas.microsoft.com/office/drawing/2014/main" id="{C99A1E62-A6A4-421B-B9A3-ED1EC8C4B79E}"/>
              </a:ext>
            </a:extLst>
          </p:cNvPr>
          <p:cNvSpPr txBox="1"/>
          <p:nvPr/>
        </p:nvSpPr>
        <p:spPr>
          <a:xfrm>
            <a:off x="304179" y="6194641"/>
            <a:ext cx="3841520" cy="1107996"/>
          </a:xfrm>
          <a:prstGeom prst="rect">
            <a:avLst/>
          </a:prstGeom>
          <a:noFill/>
        </p:spPr>
        <p:txBody>
          <a:bodyPr wrap="square" rtlCol="0">
            <a:spAutoFit/>
          </a:bodyPr>
          <a:lstStyle/>
          <a:p>
            <a:r>
              <a:rPr lang="nb-NO" sz="1100" dirty="0"/>
              <a:t>Det at den arten eller varianten av en art som er best tilpasset omgivelsene sine (skaffe seg mat, ly, få mange avkom o.l.), vil bli dominerende, er en viktig del av evolusjonsteorien. En art vil på den måten utvikle seg på en slik måte at den er tilpasset sine omgivelser. Siden dette kan gjøres på utrolig mange forskjellige måter, har vi stor variasjon blant de forskjellige artene.</a:t>
            </a:r>
          </a:p>
        </p:txBody>
      </p:sp>
      <p:sp>
        <p:nvSpPr>
          <p:cNvPr id="2" name="Plassholder for lysbildenummer 1">
            <a:extLst>
              <a:ext uri="{FF2B5EF4-FFF2-40B4-BE49-F238E27FC236}">
                <a16:creationId xmlns:a16="http://schemas.microsoft.com/office/drawing/2014/main" id="{2CBEC6A1-7B35-4504-84DF-9FB0709E43F3}"/>
              </a:ext>
            </a:extLst>
          </p:cNvPr>
          <p:cNvSpPr>
            <a:spLocks noGrp="1"/>
          </p:cNvSpPr>
          <p:nvPr>
            <p:ph type="sldNum" sz="quarter" idx="12"/>
          </p:nvPr>
        </p:nvSpPr>
        <p:spPr>
          <a:xfrm>
            <a:off x="4843463" y="9056702"/>
            <a:ext cx="1543050" cy="527403"/>
          </a:xfrm>
        </p:spPr>
        <p:txBody>
          <a:bodyPr/>
          <a:lstStyle/>
          <a:p>
            <a:fld id="{8BCDA449-1FD9-4B7A-9E85-B244E6DC9C56}" type="slidenum">
              <a:rPr lang="nb-NO" smtClean="0"/>
              <a:t>1</a:t>
            </a:fld>
            <a:endParaRPr lang="nb-NO"/>
          </a:p>
        </p:txBody>
      </p:sp>
      <p:pic>
        <p:nvPicPr>
          <p:cNvPr id="14" name="Bilde 13">
            <a:extLst>
              <a:ext uri="{FF2B5EF4-FFF2-40B4-BE49-F238E27FC236}">
                <a16:creationId xmlns:a16="http://schemas.microsoft.com/office/drawing/2014/main" id="{28C307DA-273A-448D-81D1-B01052A0FE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4192" y="3316403"/>
            <a:ext cx="1951348" cy="1637462"/>
          </a:xfrm>
          <a:prstGeom prst="rect">
            <a:avLst/>
          </a:prstGeom>
        </p:spPr>
      </p:pic>
      <p:sp>
        <p:nvSpPr>
          <p:cNvPr id="22" name="Rektangel 21">
            <a:extLst>
              <a:ext uri="{FF2B5EF4-FFF2-40B4-BE49-F238E27FC236}">
                <a16:creationId xmlns:a16="http://schemas.microsoft.com/office/drawing/2014/main" id="{35AC6C51-35A0-47CD-B56D-337E90F1CB7F}"/>
              </a:ext>
            </a:extLst>
          </p:cNvPr>
          <p:cNvSpPr/>
          <p:nvPr/>
        </p:nvSpPr>
        <p:spPr>
          <a:xfrm>
            <a:off x="4959753" y="4438891"/>
            <a:ext cx="335665" cy="121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Frø</a:t>
            </a:r>
          </a:p>
        </p:txBody>
      </p:sp>
      <p:sp>
        <p:nvSpPr>
          <p:cNvPr id="23" name="Rektangel 22">
            <a:extLst>
              <a:ext uri="{FF2B5EF4-FFF2-40B4-BE49-F238E27FC236}">
                <a16:creationId xmlns:a16="http://schemas.microsoft.com/office/drawing/2014/main" id="{C57101FB-ABD8-4B40-AD2E-84707F91109E}"/>
              </a:ext>
            </a:extLst>
          </p:cNvPr>
          <p:cNvSpPr/>
          <p:nvPr/>
        </p:nvSpPr>
        <p:spPr>
          <a:xfrm>
            <a:off x="4301931" y="4843476"/>
            <a:ext cx="576804" cy="113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Insekter</a:t>
            </a:r>
          </a:p>
        </p:txBody>
      </p:sp>
      <p:sp>
        <p:nvSpPr>
          <p:cNvPr id="24" name="Rektangel 23">
            <a:extLst>
              <a:ext uri="{FF2B5EF4-FFF2-40B4-BE49-F238E27FC236}">
                <a16:creationId xmlns:a16="http://schemas.microsoft.com/office/drawing/2014/main" id="{931DB730-D661-4BB3-AB61-C25FA8DB5CB3}"/>
              </a:ext>
            </a:extLst>
          </p:cNvPr>
          <p:cNvSpPr/>
          <p:nvPr/>
        </p:nvSpPr>
        <p:spPr>
          <a:xfrm>
            <a:off x="5614988" y="4206991"/>
            <a:ext cx="576804" cy="259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Knopper og frukt</a:t>
            </a:r>
          </a:p>
        </p:txBody>
      </p:sp>
      <p:sp>
        <p:nvSpPr>
          <p:cNvPr id="25" name="Rektangel 24">
            <a:extLst>
              <a:ext uri="{FF2B5EF4-FFF2-40B4-BE49-F238E27FC236}">
                <a16:creationId xmlns:a16="http://schemas.microsoft.com/office/drawing/2014/main" id="{443939A4-2055-46AB-9091-A3EF4A5A08D8}"/>
              </a:ext>
            </a:extLst>
          </p:cNvPr>
          <p:cNvSpPr/>
          <p:nvPr/>
        </p:nvSpPr>
        <p:spPr>
          <a:xfrm>
            <a:off x="4652541" y="3670932"/>
            <a:ext cx="950087" cy="236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Verktøybrukende fink</a:t>
            </a:r>
          </a:p>
        </p:txBody>
      </p:sp>
      <p:sp>
        <p:nvSpPr>
          <p:cNvPr id="26" name="Rektangel 25">
            <a:extLst>
              <a:ext uri="{FF2B5EF4-FFF2-40B4-BE49-F238E27FC236}">
                <a16:creationId xmlns:a16="http://schemas.microsoft.com/office/drawing/2014/main" id="{E79C7CF7-DA2B-4728-A238-F41A5CCE583B}"/>
              </a:ext>
            </a:extLst>
          </p:cNvPr>
          <p:cNvSpPr/>
          <p:nvPr/>
        </p:nvSpPr>
        <p:spPr>
          <a:xfrm>
            <a:off x="4183763" y="4182531"/>
            <a:ext cx="576804" cy="113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Blader</a:t>
            </a:r>
          </a:p>
        </p:txBody>
      </p:sp>
      <p:sp>
        <p:nvSpPr>
          <p:cNvPr id="27" name="Rektangel 26">
            <a:extLst>
              <a:ext uri="{FF2B5EF4-FFF2-40B4-BE49-F238E27FC236}">
                <a16:creationId xmlns:a16="http://schemas.microsoft.com/office/drawing/2014/main" id="{4CC53A21-33A4-4EC6-BEF8-6D6F3FB70E47}"/>
              </a:ext>
            </a:extLst>
          </p:cNvPr>
          <p:cNvSpPr/>
          <p:nvPr/>
        </p:nvSpPr>
        <p:spPr>
          <a:xfrm>
            <a:off x="5236461" y="4848956"/>
            <a:ext cx="576804" cy="113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solidFill>
                  <a:schemeClr val="tx1"/>
                </a:solidFill>
              </a:rPr>
              <a:t>Larver</a:t>
            </a:r>
          </a:p>
        </p:txBody>
      </p:sp>
    </p:spTree>
    <p:extLst>
      <p:ext uri="{BB962C8B-B14F-4D97-AF65-F5344CB8AC3E}">
        <p14:creationId xmlns:p14="http://schemas.microsoft.com/office/powerpoint/2010/main" val="316474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8DB7F1-7FBE-4B46-BC68-856FF09ADEEC}"/>
              </a:ext>
            </a:extLst>
          </p:cNvPr>
          <p:cNvSpPr>
            <a:spLocks noGrp="1"/>
          </p:cNvSpPr>
          <p:nvPr>
            <p:ph type="title"/>
          </p:nvPr>
        </p:nvSpPr>
        <p:spPr>
          <a:xfrm>
            <a:off x="504749" y="127324"/>
            <a:ext cx="5881764" cy="867543"/>
          </a:xfrm>
        </p:spPr>
        <p:txBody>
          <a:bodyPr>
            <a:normAutofit/>
          </a:bodyPr>
          <a:lstStyle/>
          <a:p>
            <a:r>
              <a:rPr lang="nb-NO" dirty="0"/>
              <a:t>Lag en klimatilpasset art</a:t>
            </a:r>
            <a:br>
              <a:rPr lang="nb-NO" dirty="0"/>
            </a:br>
            <a:r>
              <a:rPr lang="nb-NO" sz="1800" dirty="0"/>
              <a:t>- lag et program som regner om brøk til desimaltall og prosent</a:t>
            </a:r>
          </a:p>
        </p:txBody>
      </p:sp>
      <p:sp>
        <p:nvSpPr>
          <p:cNvPr id="3" name="Plassholder for innhold 2">
            <a:extLst>
              <a:ext uri="{FF2B5EF4-FFF2-40B4-BE49-F238E27FC236}">
                <a16:creationId xmlns:a16="http://schemas.microsoft.com/office/drawing/2014/main" id="{75C41AF8-AF20-4F2E-9C6E-8D797815D725}"/>
              </a:ext>
            </a:extLst>
          </p:cNvPr>
          <p:cNvSpPr>
            <a:spLocks noGrp="1"/>
          </p:cNvSpPr>
          <p:nvPr>
            <p:ph idx="1"/>
          </p:nvPr>
        </p:nvSpPr>
        <p:spPr>
          <a:xfrm>
            <a:off x="399044" y="5522752"/>
            <a:ext cx="2940504" cy="1969770"/>
          </a:xfrm>
        </p:spPr>
        <p:txBody>
          <a:bodyPr>
            <a:noAutofit/>
          </a:bodyPr>
          <a:lstStyle/>
          <a:p>
            <a:pPr marL="0" indent="0">
              <a:buNone/>
            </a:pPr>
            <a:r>
              <a:rPr lang="nb-NO" sz="1100" dirty="0"/>
              <a:t>Lag omregningsprogrammet.</a:t>
            </a:r>
          </a:p>
          <a:p>
            <a:pPr marL="0" indent="0">
              <a:buNone/>
            </a:pPr>
            <a:r>
              <a:rPr lang="nb-NO" sz="1100" dirty="0"/>
              <a:t>Del gjerne oppgaven opp i flere små deler</a:t>
            </a:r>
          </a:p>
          <a:p>
            <a:pPr lvl="1"/>
            <a:r>
              <a:rPr lang="nb-NO" sz="1100" dirty="0"/>
              <a:t>Vet du hvordan du må programmere for å regne ut fra brøk til desimaltall? </a:t>
            </a:r>
          </a:p>
          <a:p>
            <a:pPr lvl="1"/>
            <a:r>
              <a:rPr lang="nb-NO" sz="1100" dirty="0"/>
              <a:t>Vet du hvordan du må programmere for å regne ut til prosent?</a:t>
            </a:r>
          </a:p>
          <a:p>
            <a:pPr lvl="1"/>
            <a:r>
              <a:rPr lang="nb-NO" sz="1100" dirty="0"/>
              <a:t>Hvis du ikke vet, kan du finne det ut?</a:t>
            </a:r>
          </a:p>
          <a:p>
            <a:pPr lvl="1"/>
            <a:r>
              <a:rPr lang="nb-NO" sz="1100" dirty="0"/>
              <a:t>Hvordan skal du kombinere de forskjellige delene?</a:t>
            </a:r>
          </a:p>
        </p:txBody>
      </p:sp>
      <p:sp>
        <p:nvSpPr>
          <p:cNvPr id="5" name="TekstSylinder 4">
            <a:extLst>
              <a:ext uri="{FF2B5EF4-FFF2-40B4-BE49-F238E27FC236}">
                <a16:creationId xmlns:a16="http://schemas.microsoft.com/office/drawing/2014/main" id="{7006B243-157F-4632-9BF3-2D8D0D06723A}"/>
              </a:ext>
            </a:extLst>
          </p:cNvPr>
          <p:cNvSpPr txBox="1"/>
          <p:nvPr/>
        </p:nvSpPr>
        <p:spPr>
          <a:xfrm>
            <a:off x="4661584" y="3814928"/>
            <a:ext cx="1859630" cy="1061829"/>
          </a:xfrm>
          <a:prstGeom prst="rect">
            <a:avLst/>
          </a:prstGeom>
          <a:noFill/>
          <a:ln>
            <a:solidFill>
              <a:schemeClr val="tx1"/>
            </a:solidFill>
          </a:ln>
        </p:spPr>
        <p:txBody>
          <a:bodyPr wrap="square" rtlCol="0">
            <a:spAutoFit/>
          </a:bodyPr>
          <a:lstStyle/>
          <a:p>
            <a:r>
              <a:rPr lang="nb-NO" sz="1100" dirty="0"/>
              <a:t>Hva tror du disse programmene gjør?</a:t>
            </a:r>
          </a:p>
          <a:p>
            <a:endParaRPr lang="nb-NO" sz="400" dirty="0"/>
          </a:p>
          <a:p>
            <a:r>
              <a:rPr lang="nb-NO" sz="1100" dirty="0"/>
              <a:t>Hva er forskjellen på dem?</a:t>
            </a:r>
          </a:p>
          <a:p>
            <a:endParaRPr lang="nb-NO" sz="400" dirty="0"/>
          </a:p>
          <a:p>
            <a:r>
              <a:rPr lang="nb-NO" sz="1100" dirty="0"/>
              <a:t>Hvordan kan dere bruke noe av dette i deres program?</a:t>
            </a:r>
          </a:p>
        </p:txBody>
      </p:sp>
      <p:sp>
        <p:nvSpPr>
          <p:cNvPr id="7" name="TekstSylinder 6">
            <a:extLst>
              <a:ext uri="{FF2B5EF4-FFF2-40B4-BE49-F238E27FC236}">
                <a16:creationId xmlns:a16="http://schemas.microsoft.com/office/drawing/2014/main" id="{CC7A6D8E-F0BC-42C1-8F27-CAD53D0891DF}"/>
              </a:ext>
            </a:extLst>
          </p:cNvPr>
          <p:cNvSpPr txBox="1"/>
          <p:nvPr/>
        </p:nvSpPr>
        <p:spPr>
          <a:xfrm>
            <a:off x="399044" y="2167018"/>
            <a:ext cx="6050676" cy="1569660"/>
          </a:xfrm>
          <a:prstGeom prst="rect">
            <a:avLst/>
          </a:prstGeom>
          <a:noFill/>
        </p:spPr>
        <p:txBody>
          <a:bodyPr wrap="square" rtlCol="0">
            <a:spAutoFit/>
          </a:bodyPr>
          <a:lstStyle/>
          <a:p>
            <a:r>
              <a:rPr lang="nb-NO" sz="1100" b="1" dirty="0"/>
              <a:t>Fase 1: </a:t>
            </a:r>
            <a:r>
              <a:rPr lang="nb-NO" sz="1100" dirty="0"/>
              <a:t>Vet du hva mulige konsekvenser av klimaendringer kan være? Hvis ikke, finn det ut.</a:t>
            </a:r>
            <a:r>
              <a:rPr lang="nb-NO" sz="1100" b="1" dirty="0"/>
              <a:t> </a:t>
            </a:r>
            <a:r>
              <a:rPr lang="nb-NO" sz="1100" dirty="0"/>
              <a:t>Finn informasjon om hva klimaendringer er, og hvordan det påvirker forskjellige områder på jordkloden. Bruk dette som inspirasjon til en art som er bedre tilpasset klimaendringene. </a:t>
            </a:r>
            <a:endParaRPr lang="nb-NO" sz="1100" b="1" dirty="0"/>
          </a:p>
          <a:p>
            <a:endParaRPr lang="nb-NO" sz="400" b="1" dirty="0"/>
          </a:p>
          <a:p>
            <a:r>
              <a:rPr lang="nb-NO" sz="1100" b="1" dirty="0"/>
              <a:t>Fase 2: </a:t>
            </a:r>
            <a:r>
              <a:rPr lang="nb-NO" sz="1100" dirty="0"/>
              <a:t>Ha en idémyldring for deg selv. Hvordan vil du at arten din skal se ut? Tegn gjerne en skisse før du diskuterer med de andre. Deretter må gruppa bestemme hvordan arten skal se ut. Husk å ha med noe der dere kan skrive opp sannsynligheten som dere skal regne ut.</a:t>
            </a:r>
          </a:p>
          <a:p>
            <a:endParaRPr lang="nb-NO" sz="400" b="1" dirty="0"/>
          </a:p>
          <a:p>
            <a:r>
              <a:rPr lang="nb-NO" sz="1100" b="1" dirty="0"/>
              <a:t>Fase 3: </a:t>
            </a:r>
            <a:r>
              <a:rPr lang="nb-NO" sz="1100" dirty="0"/>
              <a:t>Tid for å lage et program som omgjør fra brøk til desimaltall og prosent, og å lage en modell av den nye arten.</a:t>
            </a:r>
          </a:p>
        </p:txBody>
      </p:sp>
      <p:pic>
        <p:nvPicPr>
          <p:cNvPr id="16" name="Bilde 15">
            <a:extLst>
              <a:ext uri="{FF2B5EF4-FFF2-40B4-BE49-F238E27FC236}">
                <a16:creationId xmlns:a16="http://schemas.microsoft.com/office/drawing/2014/main" id="{59C05E1F-EFA9-4018-AE4B-10CCA8F552A7}"/>
              </a:ext>
            </a:extLst>
          </p:cNvPr>
          <p:cNvPicPr>
            <a:picLocks noChangeAspect="1"/>
          </p:cNvPicPr>
          <p:nvPr/>
        </p:nvPicPr>
        <p:blipFill>
          <a:blip r:embed="rId2"/>
          <a:stretch>
            <a:fillRect/>
          </a:stretch>
        </p:blipFill>
        <p:spPr>
          <a:xfrm>
            <a:off x="625994" y="3797511"/>
            <a:ext cx="1758098" cy="1592441"/>
          </a:xfrm>
          <a:prstGeom prst="rect">
            <a:avLst/>
          </a:prstGeom>
        </p:spPr>
      </p:pic>
      <p:pic>
        <p:nvPicPr>
          <p:cNvPr id="17" name="Bilde 16">
            <a:extLst>
              <a:ext uri="{FF2B5EF4-FFF2-40B4-BE49-F238E27FC236}">
                <a16:creationId xmlns:a16="http://schemas.microsoft.com/office/drawing/2014/main" id="{4DC13590-3101-45BC-8C0B-5D27567ED44F}"/>
              </a:ext>
            </a:extLst>
          </p:cNvPr>
          <p:cNvPicPr>
            <a:picLocks noChangeAspect="1"/>
          </p:cNvPicPr>
          <p:nvPr/>
        </p:nvPicPr>
        <p:blipFill>
          <a:blip r:embed="rId3"/>
          <a:stretch>
            <a:fillRect/>
          </a:stretch>
        </p:blipFill>
        <p:spPr>
          <a:xfrm>
            <a:off x="2562109" y="3797510"/>
            <a:ext cx="1859630" cy="1592442"/>
          </a:xfrm>
          <a:prstGeom prst="rect">
            <a:avLst/>
          </a:prstGeom>
        </p:spPr>
      </p:pic>
      <p:sp>
        <p:nvSpPr>
          <p:cNvPr id="18" name="TekstSylinder 17">
            <a:extLst>
              <a:ext uri="{FF2B5EF4-FFF2-40B4-BE49-F238E27FC236}">
                <a16:creationId xmlns:a16="http://schemas.microsoft.com/office/drawing/2014/main" id="{919407FD-7F6F-4684-B9E7-B672A4AE05B3}"/>
              </a:ext>
            </a:extLst>
          </p:cNvPr>
          <p:cNvSpPr txBox="1"/>
          <p:nvPr/>
        </p:nvSpPr>
        <p:spPr>
          <a:xfrm>
            <a:off x="791745" y="1124517"/>
            <a:ext cx="5323762" cy="938719"/>
          </a:xfrm>
          <a:prstGeom prst="rect">
            <a:avLst/>
          </a:prstGeom>
          <a:noFill/>
          <a:ln>
            <a:solidFill>
              <a:schemeClr val="tx1"/>
            </a:solidFill>
          </a:ln>
        </p:spPr>
        <p:txBody>
          <a:bodyPr wrap="square" rtlCol="0">
            <a:spAutoFit/>
          </a:bodyPr>
          <a:lstStyle/>
          <a:p>
            <a:r>
              <a:rPr lang="nb-NO" sz="1100" b="1" dirty="0"/>
              <a:t>Oppgave </a:t>
            </a:r>
          </a:p>
          <a:p>
            <a:r>
              <a:rPr lang="nb-NO" sz="1100" dirty="0"/>
              <a:t>Lag en art som er bedre tilpasset klimaendringer. Du skal beregne sannsynligheten for at den dør i løpet av første leveår ved å bruke tabellen med artskjennetegn på forrige side, oppgitt som en brøk. Lag et program som regner om en brøk til desimaltall og prosent, og skriv sannsynligheten som både desimaltall og prosent.</a:t>
            </a:r>
          </a:p>
        </p:txBody>
      </p:sp>
      <p:sp>
        <p:nvSpPr>
          <p:cNvPr id="6" name="Rektangel 5">
            <a:extLst>
              <a:ext uri="{FF2B5EF4-FFF2-40B4-BE49-F238E27FC236}">
                <a16:creationId xmlns:a16="http://schemas.microsoft.com/office/drawing/2014/main" id="{DC73DEB0-59D1-43D5-930E-ABB3009210CA}"/>
              </a:ext>
            </a:extLst>
          </p:cNvPr>
          <p:cNvSpPr/>
          <p:nvPr/>
        </p:nvSpPr>
        <p:spPr>
          <a:xfrm>
            <a:off x="399044" y="7589387"/>
            <a:ext cx="3832755" cy="1969770"/>
          </a:xfrm>
          <a:prstGeom prst="rect">
            <a:avLst/>
          </a:prstGeom>
        </p:spPr>
        <p:txBody>
          <a:bodyPr wrap="square">
            <a:spAutoFit/>
          </a:bodyPr>
          <a:lstStyle/>
          <a:p>
            <a:r>
              <a:rPr lang="nb-NO" sz="1100" b="1" dirty="0"/>
              <a:t>Fase 4:</a:t>
            </a:r>
            <a:r>
              <a:rPr lang="nb-NO" sz="1100" dirty="0"/>
              <a:t> Test programmet ditt. Be andre i klassen om tilbakemeldinger på modellen. Kan de se hva det skal forestille?</a:t>
            </a:r>
          </a:p>
          <a:p>
            <a:endParaRPr lang="nb-NO" sz="400" b="1" dirty="0"/>
          </a:p>
          <a:p>
            <a:r>
              <a:rPr lang="nb-NO" sz="1100" b="1" dirty="0"/>
              <a:t>Fase 5:</a:t>
            </a:r>
            <a:r>
              <a:rPr lang="nb-NO" sz="1100" dirty="0"/>
              <a:t> Virker alt slik det skal? Er svaret fra programmet logisk?</a:t>
            </a:r>
          </a:p>
          <a:p>
            <a:endParaRPr lang="nb-NO" sz="400" dirty="0"/>
          </a:p>
          <a:p>
            <a:r>
              <a:rPr lang="nb-NO" sz="1100" b="1" dirty="0"/>
              <a:t>Fase 6:</a:t>
            </a:r>
            <a:r>
              <a:rPr lang="nb-NO" sz="1100" dirty="0"/>
              <a:t> Hopp gjerne tilbake til tidligere punkt og gjør forandringer for å få en best mulig klimatilpasset art. Gjør gjerne endringer i programmet ditt. Kan det gjøres mer effektivt eller ryddigere?</a:t>
            </a:r>
          </a:p>
          <a:p>
            <a:endParaRPr lang="nb-NO" sz="400" dirty="0"/>
          </a:p>
          <a:p>
            <a:r>
              <a:rPr lang="nb-NO" sz="1100" b="1" dirty="0"/>
              <a:t>Fase 7: </a:t>
            </a:r>
            <a:r>
              <a:rPr lang="nb-NO" sz="1100" dirty="0"/>
              <a:t>Skriv ned utregningen for sannsynligheten, og oppgi den som både brøk, desimaltall og prosent. Forklar hvordan din gruppe tenkte for en person fra en annen gruppe.</a:t>
            </a:r>
          </a:p>
        </p:txBody>
      </p:sp>
      <p:sp>
        <p:nvSpPr>
          <p:cNvPr id="4" name="TekstSylinder 3">
            <a:extLst>
              <a:ext uri="{FF2B5EF4-FFF2-40B4-BE49-F238E27FC236}">
                <a16:creationId xmlns:a16="http://schemas.microsoft.com/office/drawing/2014/main" id="{52BDDB36-0558-4CA7-83A3-C70D6DA1F93B}"/>
              </a:ext>
            </a:extLst>
          </p:cNvPr>
          <p:cNvSpPr txBox="1"/>
          <p:nvPr/>
        </p:nvSpPr>
        <p:spPr>
          <a:xfrm>
            <a:off x="4547792" y="7776288"/>
            <a:ext cx="1961097" cy="1600438"/>
          </a:xfrm>
          <a:prstGeom prst="rect">
            <a:avLst/>
          </a:prstGeom>
          <a:noFill/>
          <a:ln>
            <a:solidFill>
              <a:schemeClr val="tx1"/>
            </a:solidFill>
          </a:ln>
        </p:spPr>
        <p:txBody>
          <a:bodyPr wrap="square" rtlCol="0">
            <a:spAutoFit/>
          </a:bodyPr>
          <a:lstStyle/>
          <a:p>
            <a:r>
              <a:rPr lang="nb-NO" sz="1100" b="1" dirty="0"/>
              <a:t>Oppgave</a:t>
            </a:r>
            <a:endParaRPr lang="nb-NO" sz="200" b="1" dirty="0"/>
          </a:p>
          <a:p>
            <a:endParaRPr lang="nb-NO" sz="400" dirty="0"/>
          </a:p>
          <a:p>
            <a:r>
              <a:rPr lang="nb-NO" sz="1100" dirty="0"/>
              <a:t>Hvilke konsekvenser av klimaendringene er arten deres spesielt godt tilpasset? Forklar hvorfor.</a:t>
            </a:r>
          </a:p>
          <a:p>
            <a:endParaRPr lang="nb-NO" sz="400" dirty="0"/>
          </a:p>
          <a:p>
            <a:r>
              <a:rPr lang="nb-NO" sz="1100" dirty="0"/>
              <a:t>Fører denne tilpasningen til større overlevelse over alt, tror du? Hvorfor/hvorfor ikke? </a:t>
            </a:r>
          </a:p>
        </p:txBody>
      </p:sp>
      <p:sp>
        <p:nvSpPr>
          <p:cNvPr id="8" name="Plassholder for lysbildenummer 7">
            <a:extLst>
              <a:ext uri="{FF2B5EF4-FFF2-40B4-BE49-F238E27FC236}">
                <a16:creationId xmlns:a16="http://schemas.microsoft.com/office/drawing/2014/main" id="{2C0B7951-6D21-43D2-A733-BD26BF1C9933}"/>
              </a:ext>
            </a:extLst>
          </p:cNvPr>
          <p:cNvSpPr>
            <a:spLocks noGrp="1"/>
          </p:cNvSpPr>
          <p:nvPr>
            <p:ph type="sldNum" sz="quarter" idx="12"/>
          </p:nvPr>
        </p:nvSpPr>
        <p:spPr>
          <a:xfrm>
            <a:off x="4843463" y="9227693"/>
            <a:ext cx="1543050" cy="527403"/>
          </a:xfrm>
        </p:spPr>
        <p:txBody>
          <a:bodyPr/>
          <a:lstStyle/>
          <a:p>
            <a:fld id="{8BCDA449-1FD9-4B7A-9E85-B244E6DC9C56}" type="slidenum">
              <a:rPr lang="nb-NO" smtClean="0"/>
              <a:t>2</a:t>
            </a:fld>
            <a:endParaRPr lang="nb-NO"/>
          </a:p>
        </p:txBody>
      </p:sp>
      <p:pic>
        <p:nvPicPr>
          <p:cNvPr id="10" name="Bilde 9" descr="Et bilde som inneholder tre, pattedyr, utendørs, brun&#10;&#10;Automatisk generert beskrivelse">
            <a:extLst>
              <a:ext uri="{FF2B5EF4-FFF2-40B4-BE49-F238E27FC236}">
                <a16:creationId xmlns:a16="http://schemas.microsoft.com/office/drawing/2014/main" id="{0B59DE5A-B6F1-485B-8E4F-0EE60D06F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502" y="5522752"/>
            <a:ext cx="2995387" cy="1997923"/>
          </a:xfrm>
          <a:prstGeom prst="rect">
            <a:avLst/>
          </a:prstGeom>
        </p:spPr>
      </p:pic>
    </p:spTree>
    <p:extLst>
      <p:ext uri="{BB962C8B-B14F-4D97-AF65-F5344CB8AC3E}">
        <p14:creationId xmlns:p14="http://schemas.microsoft.com/office/powerpoint/2010/main" val="218248308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Props1.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2.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478229</TotalTime>
  <Words>963</Words>
  <Application>Microsoft Macintosh PowerPoint</Application>
  <PresentationFormat>A4 Paper (210x297 mm)</PresentationFormat>
  <Paragraphs>84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Cambria Math</vt:lpstr>
      <vt:lpstr>Office-tema</vt:lpstr>
      <vt:lpstr>PowerPoint Presentation</vt:lpstr>
      <vt:lpstr>Lag en klimatilpasset art - lag et program som regner om brøk til desimaltall og prosent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1489</cp:revision>
  <dcterms:created xsi:type="dcterms:W3CDTF">2018-11-04T16:46:19Z</dcterms:created>
  <dcterms:modified xsi:type="dcterms:W3CDTF">2021-11-10T10:22:10Z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2021-08-29T11:53:39Z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884cd0fc-9aec-4c71-9a43-a2244a15ee29</vt:lpwstr>
  </property>
  <property fmtid="{D5CDD505-2E9C-101B-9397-08002B2CF9AE}" pid="9" name="MSIP_Label_531f9ef8-9444-4aee-b673-282240bf708b_ContentBits">
    <vt:lpwstr>0</vt:lpwstr>
  </property>
</Properties>
</file>