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420" r:id="rId5"/>
    <p:sldId id="41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E44B184-D689-4295-97FB-2CE27D8ECB3F}"/>
              </a:ext>
            </a:extLst>
          </p:cNvPr>
          <p:cNvSpPr txBox="1">
            <a:spLocks/>
          </p:cNvSpPr>
          <p:nvPr/>
        </p:nvSpPr>
        <p:spPr>
          <a:xfrm>
            <a:off x="348134" y="112066"/>
            <a:ext cx="5915025" cy="90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Opplegg 16 - </a:t>
            </a:r>
            <a:r>
              <a:rPr lang="nb-NO" dirty="0" err="1"/>
              <a:t>Sannsyn</a:t>
            </a:r>
            <a:r>
              <a:rPr lang="nb-NO" dirty="0"/>
              <a:t> og </a:t>
            </a:r>
            <a:r>
              <a:rPr lang="nb-NO" dirty="0" err="1"/>
              <a:t>representasjonar</a:t>
            </a:r>
            <a:r>
              <a:rPr lang="nb-NO" dirty="0"/>
              <a:t> 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D6FD61B-C989-4BF8-87C0-6C7F0538C836}"/>
              </a:ext>
            </a:extLst>
          </p:cNvPr>
          <p:cNvSpPr txBox="1">
            <a:spLocks/>
          </p:cNvSpPr>
          <p:nvPr/>
        </p:nvSpPr>
        <p:spPr>
          <a:xfrm>
            <a:off x="396587" y="1290012"/>
            <a:ext cx="3749531" cy="72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/>
              <a:t>Brøk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 err="1"/>
              <a:t>Ein</a:t>
            </a:r>
            <a:r>
              <a:rPr lang="nb-NO" sz="1100" dirty="0"/>
              <a:t> brøk består av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teljar</a:t>
            </a:r>
            <a:r>
              <a:rPr lang="nb-NO" sz="1100" dirty="0"/>
              <a:t>, </a:t>
            </a:r>
            <a:r>
              <a:rPr lang="nb-NO" sz="1100" dirty="0" err="1"/>
              <a:t>ein</a:t>
            </a:r>
            <a:r>
              <a:rPr lang="nb-NO" sz="1100" dirty="0"/>
              <a:t> brøkstrek og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nemnar</a:t>
            </a:r>
            <a:r>
              <a:rPr lang="nb-NO" sz="1100" dirty="0"/>
              <a:t>. Brøkstreken kan vi sjå på som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deleteikn</a:t>
            </a:r>
            <a:r>
              <a:rPr lang="nb-NO" sz="11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571F7C6E-96A5-46C2-9A6C-4F61E1355006}"/>
                  </a:ext>
                </a:extLst>
              </p:cNvPr>
              <p:cNvSpPr txBox="1"/>
              <p:nvPr/>
            </p:nvSpPr>
            <p:spPr>
              <a:xfrm>
                <a:off x="396168" y="2490755"/>
                <a:ext cx="591502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b="1" dirty="0"/>
                  <a:t>Prosent</a:t>
                </a:r>
                <a:r>
                  <a:rPr lang="nb-NO" sz="1100" dirty="0"/>
                  <a:t> – tyder hundredel</a:t>
                </a:r>
              </a:p>
              <a:p>
                <a:r>
                  <a:rPr lang="nb-NO" sz="1100" dirty="0" err="1"/>
                  <a:t>Sidan</a:t>
                </a:r>
                <a:r>
                  <a:rPr lang="nb-NO" sz="1100" dirty="0"/>
                  <a:t> </a:t>
                </a:r>
                <a:r>
                  <a:rPr lang="nb-NO" sz="1100" dirty="0" err="1"/>
                  <a:t>desimaltalet</a:t>
                </a:r>
                <a:r>
                  <a:rPr lang="nb-NO" sz="1100" dirty="0"/>
                  <a:t> viser kor mange </a:t>
                </a:r>
                <a:r>
                  <a:rPr lang="nb-NO" sz="1100" dirty="0" err="1"/>
                  <a:t>einarar</a:t>
                </a:r>
                <a:r>
                  <a:rPr lang="nb-NO" sz="1100" dirty="0"/>
                  <a:t> vi har, kan vi multiplisere med 100. Da får vi prosent, altså kor mange </a:t>
                </a:r>
                <a:r>
                  <a:rPr lang="nb-NO" sz="1100" dirty="0" err="1"/>
                  <a:t>hundredelar</a:t>
                </a:r>
                <a:r>
                  <a:rPr lang="nb-NO" sz="1100" dirty="0"/>
                  <a:t> vi har: </a:t>
                </a:r>
                <a14:m>
                  <m:oMath xmlns:m="http://schemas.openxmlformats.org/officeDocument/2006/math">
                    <m:r>
                      <a:rPr lang="nb-NO" sz="1100" i="1">
                        <a:latin typeface="Cambria Math" panose="02040503050406030204" pitchFamily="18" charset="0"/>
                      </a:rPr>
                      <m:t>0,67∙100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100" i="1">
                        <a:latin typeface="Cambria Math" panose="02040503050406030204" pitchFamily="18" charset="0"/>
                      </a:rPr>
                      <m:t>%=67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1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nb-NO" sz="1100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571F7C6E-96A5-46C2-9A6C-4F61E1355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68" y="2490755"/>
                <a:ext cx="5915025" cy="600164"/>
              </a:xfrm>
              <a:prstGeom prst="rect">
                <a:avLst/>
              </a:prstGeom>
              <a:blipFill>
                <a:blip r:embed="rId2"/>
                <a:stretch>
                  <a:fillRect t="-1020" r="-309" b="-71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F3EF61C3-5515-4150-883D-6398C649704C}"/>
                  </a:ext>
                </a:extLst>
              </p:cNvPr>
              <p:cNvSpPr txBox="1"/>
              <p:nvPr/>
            </p:nvSpPr>
            <p:spPr>
              <a:xfrm>
                <a:off x="396168" y="1884871"/>
                <a:ext cx="6007604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b="1" dirty="0" err="1"/>
                  <a:t>Desimaltal</a:t>
                </a:r>
                <a:endParaRPr lang="nb-NO" sz="1100" b="1" dirty="0"/>
              </a:p>
              <a:p>
                <a:r>
                  <a:rPr lang="nb-NO" sz="1100" dirty="0" err="1"/>
                  <a:t>Sidan</a:t>
                </a:r>
                <a:r>
                  <a:rPr lang="nb-NO" sz="1100" dirty="0"/>
                  <a:t> brøkstreken kan </a:t>
                </a:r>
                <a:r>
                  <a:rPr lang="nb-NO" sz="1100" dirty="0" err="1"/>
                  <a:t>sjåast</a:t>
                </a:r>
                <a:r>
                  <a:rPr lang="nb-NO" sz="1100" dirty="0"/>
                  <a:t> på som </a:t>
                </a:r>
                <a:r>
                  <a:rPr lang="nb-NO" sz="1100" dirty="0" err="1"/>
                  <a:t>eit</a:t>
                </a:r>
                <a:r>
                  <a:rPr lang="nb-NO" sz="1100" dirty="0"/>
                  <a:t> </a:t>
                </a:r>
                <a:r>
                  <a:rPr lang="nb-NO" sz="1100" dirty="0" err="1"/>
                  <a:t>deleteikn</a:t>
                </a:r>
                <a:r>
                  <a:rPr lang="nb-NO" sz="1100" dirty="0"/>
                  <a:t>, kan vi enkelt </a:t>
                </a:r>
                <a:r>
                  <a:rPr lang="nb-NO" sz="1100" dirty="0" err="1"/>
                  <a:t>rekne</a:t>
                </a:r>
                <a:r>
                  <a:rPr lang="nb-NO" sz="1100" dirty="0"/>
                  <a:t> ut </a:t>
                </a:r>
                <a:r>
                  <a:rPr lang="nb-NO" sz="1100" dirty="0" err="1"/>
                  <a:t>desimaltalet</a:t>
                </a:r>
                <a:r>
                  <a:rPr lang="nb-NO" sz="1100" dirty="0"/>
                  <a:t> </a:t>
                </a:r>
                <a:r>
                  <a:rPr lang="nb-NO" sz="1100" dirty="0" err="1"/>
                  <a:t>frå</a:t>
                </a:r>
                <a:r>
                  <a:rPr lang="nb-NO" sz="1100" dirty="0"/>
                  <a:t> brøken. Vi deler </a:t>
                </a:r>
                <a:r>
                  <a:rPr lang="nb-NO" sz="1100" dirty="0" err="1"/>
                  <a:t>teljaren</a:t>
                </a:r>
                <a:r>
                  <a:rPr lang="nb-NO" sz="1100" dirty="0"/>
                  <a:t> på </a:t>
                </a:r>
                <a:r>
                  <a:rPr lang="nb-NO" sz="1100" dirty="0" err="1"/>
                  <a:t>nemnaren</a:t>
                </a:r>
                <a:r>
                  <a:rPr lang="nb-NO" sz="1100" dirty="0"/>
                  <a:t> og får då </a:t>
                </a:r>
                <a:r>
                  <a:rPr lang="nb-NO" sz="1100" dirty="0" err="1"/>
                  <a:t>desimaltalet</a:t>
                </a:r>
                <a:r>
                  <a:rPr lang="nb-NO" sz="11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1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sz="11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b-NO" sz="1100" i="1">
                        <a:latin typeface="Cambria Math" panose="02040503050406030204" pitchFamily="18" charset="0"/>
                      </a:rPr>
                      <m:t>=2:3=0,67</m:t>
                    </m:r>
                  </m:oMath>
                </a14:m>
                <a:endParaRPr lang="nb-NO" sz="1100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F3EF61C3-5515-4150-883D-6398C649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68" y="1884871"/>
                <a:ext cx="6007604" cy="671081"/>
              </a:xfrm>
              <a:prstGeom prst="rect">
                <a:avLst/>
              </a:prstGeom>
              <a:blipFill>
                <a:blip r:embed="rId3"/>
                <a:stretch>
                  <a:fillRect t="-9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DEC6142F-75D1-41E6-87CA-2BDD90A6C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22" y="1337743"/>
            <a:ext cx="992042" cy="618045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20F48C83-29BB-4CB4-9458-0A2132DA0C28}"/>
              </a:ext>
            </a:extLst>
          </p:cNvPr>
          <p:cNvSpPr txBox="1">
            <a:spLocks/>
          </p:cNvSpPr>
          <p:nvPr/>
        </p:nvSpPr>
        <p:spPr>
          <a:xfrm>
            <a:off x="396168" y="1009009"/>
            <a:ext cx="6065659" cy="424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dirty="0" err="1"/>
              <a:t>Sannsyn</a:t>
            </a:r>
            <a:r>
              <a:rPr lang="nb-NO" sz="1100" dirty="0"/>
              <a:t> kan </a:t>
            </a:r>
            <a:r>
              <a:rPr lang="nb-NO" sz="1100" dirty="0" err="1"/>
              <a:t>skrivast</a:t>
            </a:r>
            <a:r>
              <a:rPr lang="nb-NO" sz="1100" dirty="0"/>
              <a:t> som brøk, </a:t>
            </a:r>
            <a:r>
              <a:rPr lang="nb-NO" sz="1100" dirty="0" err="1"/>
              <a:t>desimaltal</a:t>
            </a:r>
            <a:r>
              <a:rPr lang="nb-NO" sz="1100" dirty="0"/>
              <a:t> eller prosent, og slik er </a:t>
            </a:r>
            <a:r>
              <a:rPr lang="nb-NO" sz="1100" dirty="0" err="1"/>
              <a:t>samanhengen</a:t>
            </a:r>
            <a:r>
              <a:rPr lang="nb-NO" sz="1100" dirty="0"/>
              <a:t> mellom </a:t>
            </a:r>
            <a:r>
              <a:rPr lang="nb-NO" sz="1100" dirty="0" err="1"/>
              <a:t>dei</a:t>
            </a:r>
            <a:r>
              <a:rPr lang="nb-NO" sz="1100" dirty="0"/>
              <a:t>: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A306D64-1BF9-4619-8764-6794D974D7BF}"/>
              </a:ext>
            </a:extLst>
          </p:cNvPr>
          <p:cNvSpPr txBox="1"/>
          <p:nvPr/>
        </p:nvSpPr>
        <p:spPr>
          <a:xfrm>
            <a:off x="427505" y="2975215"/>
            <a:ext cx="609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_____________________________________________________________________________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D0E0F3B-E798-4B34-B8A5-81FC0478E426}"/>
              </a:ext>
            </a:extLst>
          </p:cNvPr>
          <p:cNvSpPr txBox="1"/>
          <p:nvPr/>
        </p:nvSpPr>
        <p:spPr>
          <a:xfrm>
            <a:off x="1028057" y="3248137"/>
            <a:ext cx="269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Evolusjonsteorien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F5CCA7F-EB9C-4D6C-83C1-1226FB75B4DB}"/>
              </a:ext>
            </a:extLst>
          </p:cNvPr>
          <p:cNvSpPr txBox="1"/>
          <p:nvPr/>
        </p:nvSpPr>
        <p:spPr>
          <a:xfrm>
            <a:off x="4277383" y="6184150"/>
            <a:ext cx="1918157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/>
              <a:t>Kva har </a:t>
            </a:r>
            <a:r>
              <a:rPr lang="nb-NO" sz="1100" dirty="0" err="1"/>
              <a:t>klimaendringar</a:t>
            </a:r>
            <a:r>
              <a:rPr lang="nb-NO" sz="1100" dirty="0"/>
              <a:t> med evolusjonsteori å </a:t>
            </a:r>
            <a:r>
              <a:rPr lang="nb-NO" sz="1100" dirty="0" err="1"/>
              <a:t>gjere</a:t>
            </a:r>
            <a:r>
              <a:rPr lang="nb-NO" sz="1100" dirty="0"/>
              <a:t>?</a:t>
            </a:r>
          </a:p>
          <a:p>
            <a:endParaRPr lang="nb-NO" sz="400" dirty="0"/>
          </a:p>
          <a:p>
            <a:r>
              <a:rPr lang="nb-NO" sz="1100" dirty="0"/>
              <a:t>Korleis kan ulike </a:t>
            </a:r>
            <a:r>
              <a:rPr lang="nb-NO" sz="1100" dirty="0" err="1"/>
              <a:t>artar</a:t>
            </a:r>
            <a:r>
              <a:rPr lang="nb-NO" sz="1100" dirty="0"/>
              <a:t> tilpasse seg </a:t>
            </a:r>
            <a:r>
              <a:rPr lang="nb-NO" sz="1100" dirty="0" err="1"/>
              <a:t>klimaendringane</a:t>
            </a:r>
            <a:r>
              <a:rPr lang="nb-NO" sz="11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A25281FF-16D2-4424-904C-E98393894B17}"/>
                  </a:ext>
                </a:extLst>
              </p:cNvPr>
              <p:cNvSpPr txBox="1"/>
              <p:nvPr/>
            </p:nvSpPr>
            <p:spPr>
              <a:xfrm>
                <a:off x="3223703" y="7332691"/>
                <a:ext cx="3238123" cy="212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b="1" dirty="0" err="1"/>
                  <a:t>Sannsyn</a:t>
                </a:r>
                <a:r>
                  <a:rPr lang="nb-NO" sz="1100" b="1" dirty="0"/>
                  <a:t> </a:t>
                </a:r>
                <a:r>
                  <a:rPr lang="nb-NO" sz="1100" b="1" dirty="0" err="1"/>
                  <a:t>frå</a:t>
                </a:r>
                <a:r>
                  <a:rPr lang="nb-NO" sz="1100" b="1" dirty="0"/>
                  <a:t> statistikk</a:t>
                </a:r>
              </a:p>
              <a:p>
                <a:endParaRPr lang="nb-NO" sz="400" dirty="0"/>
              </a:p>
              <a:p>
                <a:r>
                  <a:rPr lang="nb-NO" sz="1100" dirty="0"/>
                  <a:t>I tabellen er det oversikt over </a:t>
                </a:r>
                <a:r>
                  <a:rPr lang="nb-NO" sz="1100" dirty="0" err="1"/>
                  <a:t>dødstalet</a:t>
                </a:r>
                <a:r>
                  <a:rPr lang="nb-NO" sz="1100" dirty="0"/>
                  <a:t> per 100 dyr eller </a:t>
                </a:r>
                <a:r>
                  <a:rPr lang="nb-NO" sz="1100" dirty="0" err="1"/>
                  <a:t>fuglar</a:t>
                </a:r>
                <a:r>
                  <a:rPr lang="nb-NO" sz="1100" dirty="0"/>
                  <a:t> for </a:t>
                </a:r>
                <a:r>
                  <a:rPr lang="nb-NO" sz="1100" dirty="0" err="1"/>
                  <a:t>deira</a:t>
                </a:r>
                <a:r>
                  <a:rPr lang="nb-NO" sz="1100" dirty="0"/>
                  <a:t> første leveår. Dermed kan vi bruke </a:t>
                </a:r>
                <a:r>
                  <a:rPr lang="nb-NO" sz="1100" dirty="0" err="1"/>
                  <a:t>dei</a:t>
                </a:r>
                <a:r>
                  <a:rPr lang="nb-NO" sz="1100" dirty="0"/>
                  <a:t> </a:t>
                </a:r>
                <a:r>
                  <a:rPr lang="nb-NO" sz="1100" dirty="0" err="1"/>
                  <a:t>verdiane</a:t>
                </a:r>
                <a:r>
                  <a:rPr lang="nb-NO" sz="1100" dirty="0"/>
                  <a:t> for å finne ut sannsynet for at dyret eller fuglen </a:t>
                </a:r>
                <a:r>
                  <a:rPr lang="nb-NO" sz="1100" dirty="0" err="1"/>
                  <a:t>døyr</a:t>
                </a:r>
                <a:r>
                  <a:rPr lang="nb-NO" sz="1100" dirty="0"/>
                  <a:t> før </a:t>
                </a:r>
                <a:r>
                  <a:rPr lang="nb-NO" sz="1100" dirty="0" err="1"/>
                  <a:t>eittårsdagen</a:t>
                </a:r>
                <a:r>
                  <a:rPr lang="nb-NO" sz="1100" dirty="0"/>
                  <a:t>.</a:t>
                </a:r>
              </a:p>
              <a:p>
                <a:endParaRPr lang="nb-NO" sz="400" dirty="0"/>
              </a:p>
              <a:p>
                <a:r>
                  <a:rPr lang="nb-NO" sz="1100" dirty="0"/>
                  <a:t>Vi vel å sjå på </a:t>
                </a:r>
                <a:r>
                  <a:rPr lang="nb-NO" sz="1100" dirty="0" err="1"/>
                  <a:t>fuglar</a:t>
                </a:r>
                <a:r>
                  <a:rPr lang="nb-NO" sz="1100" dirty="0"/>
                  <a:t> med venger, og der </a:t>
                </a:r>
                <a:r>
                  <a:rPr lang="nb-NO" sz="1100" dirty="0" err="1"/>
                  <a:t>døyr</a:t>
                </a:r>
                <a:r>
                  <a:rPr lang="nb-NO" sz="1100" dirty="0"/>
                  <a:t> 150 </a:t>
                </a:r>
                <a:r>
                  <a:rPr lang="nb-NO" sz="1100" dirty="0" err="1"/>
                  <a:t>fuglar</a:t>
                </a:r>
                <a:r>
                  <a:rPr lang="nb-NO" sz="1100" dirty="0"/>
                  <a:t> av 1000.</a:t>
                </a:r>
              </a:p>
              <a:p>
                <a:endParaRPr lang="nb-NO" sz="400" dirty="0"/>
              </a:p>
              <a:p>
                <a:r>
                  <a:rPr lang="nb-NO" sz="1100" dirty="0"/>
                  <a:t>Sannsynet for at </a:t>
                </a:r>
                <a:r>
                  <a:rPr lang="nb-NO" sz="1100" dirty="0" err="1"/>
                  <a:t>fuglane</a:t>
                </a:r>
                <a:r>
                  <a:rPr lang="nb-NO" sz="1100" dirty="0"/>
                  <a:t> med venger vil døy i det første leveåret sitt, blir da: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ø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sz="1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A25281FF-16D2-4424-904C-E98393894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03" y="7332691"/>
                <a:ext cx="3238123" cy="2121991"/>
              </a:xfrm>
              <a:prstGeom prst="rect">
                <a:avLst/>
              </a:prstGeom>
              <a:blipFill>
                <a:blip r:embed="rId5"/>
                <a:stretch>
                  <a:fillRect t="-2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186CC98-2E0F-41F7-9122-A2CC6B5BE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17693"/>
              </p:ext>
            </p:extLst>
          </p:nvPr>
        </p:nvGraphicFramePr>
        <p:xfrm>
          <a:off x="348134" y="7332691"/>
          <a:ext cx="2778755" cy="2079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0142">
                  <a:extLst>
                    <a:ext uri="{9D8B030D-6E8A-4147-A177-3AD203B41FA5}">
                      <a16:colId xmlns:a16="http://schemas.microsoft.com/office/drawing/2014/main" val="1251253016"/>
                    </a:ext>
                  </a:extLst>
                </a:gridCol>
                <a:gridCol w="1618613">
                  <a:extLst>
                    <a:ext uri="{9D8B030D-6E8A-4147-A177-3AD203B41FA5}">
                      <a16:colId xmlns:a16="http://schemas.microsoft.com/office/drawing/2014/main" val="2487988221"/>
                    </a:ext>
                  </a:extLst>
                </a:gridCol>
              </a:tblGrid>
              <a:tr h="275456"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err="1"/>
                        <a:t>Artskjenneteikn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 err="1"/>
                        <a:t>Talet</a:t>
                      </a:r>
                      <a:r>
                        <a:rPr lang="nb-NO" sz="1100" dirty="0"/>
                        <a:t> på daude per 1000 dyr/</a:t>
                      </a:r>
                      <a:r>
                        <a:rPr lang="nb-NO" sz="1100" dirty="0" err="1"/>
                        <a:t>fuglar</a:t>
                      </a:r>
                      <a:r>
                        <a:rPr lang="nb-NO" sz="1100" dirty="0"/>
                        <a:t> første leveår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72043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nb-NO" sz="1100" dirty="0"/>
                        <a:t>Venger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6297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nb-NO" sz="1100" dirty="0"/>
                        <a:t>Nattaktiv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98139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nb-NO" sz="1100" dirty="0"/>
                        <a:t>Gode graveklør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46851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nb-NO" sz="1100" dirty="0"/>
                        <a:t>Tjukk pels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32031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nb-NO" sz="1100" dirty="0"/>
                        <a:t>Skarpe tenner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8718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nb-NO" sz="1100" dirty="0"/>
                        <a:t>Lange øyre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95463"/>
                  </a:ext>
                </a:extLst>
              </a:tr>
            </a:tbl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0E48D25-16D7-4A32-9E1B-55B1F9D46BD4}"/>
              </a:ext>
            </a:extLst>
          </p:cNvPr>
          <p:cNvSpPr txBox="1"/>
          <p:nvPr/>
        </p:nvSpPr>
        <p:spPr>
          <a:xfrm>
            <a:off x="257175" y="9412147"/>
            <a:ext cx="31416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Dette er fiktive tal, det  </a:t>
            </a:r>
            <a:r>
              <a:rPr lang="nb-NO" sz="900" dirty="0" err="1"/>
              <a:t>finnest</a:t>
            </a:r>
            <a:r>
              <a:rPr lang="nb-NO" sz="900" dirty="0"/>
              <a:t> </a:t>
            </a:r>
            <a:r>
              <a:rPr lang="nb-NO" sz="900" dirty="0" err="1"/>
              <a:t>ikkje</a:t>
            </a:r>
            <a:r>
              <a:rPr lang="nb-NO" sz="900" dirty="0"/>
              <a:t> </a:t>
            </a:r>
            <a:r>
              <a:rPr lang="nb-NO" sz="900" dirty="0" err="1"/>
              <a:t>nokon</a:t>
            </a:r>
            <a:r>
              <a:rPr lang="nb-NO" sz="900" dirty="0"/>
              <a:t> ekte oversikt.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D9BDE90-DDED-49CD-8AEC-D7417AC3160D}"/>
              </a:ext>
            </a:extLst>
          </p:cNvPr>
          <p:cNvSpPr txBox="1"/>
          <p:nvPr/>
        </p:nvSpPr>
        <p:spPr>
          <a:xfrm>
            <a:off x="304179" y="3648956"/>
            <a:ext cx="3695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 1836 kom Charles Darwin heim </a:t>
            </a:r>
            <a:r>
              <a:rPr lang="nb-NO" sz="1100" dirty="0" err="1"/>
              <a:t>frå</a:t>
            </a:r>
            <a:r>
              <a:rPr lang="nb-NO" sz="1100" dirty="0"/>
              <a:t> ei segling jorda rundt med skipet Beagle. På turen hadde </a:t>
            </a:r>
            <a:r>
              <a:rPr lang="nb-NO" sz="1100" dirty="0" err="1"/>
              <a:t>dei</a:t>
            </a:r>
            <a:r>
              <a:rPr lang="nb-NO" sz="1100" dirty="0"/>
              <a:t> vitja </a:t>
            </a:r>
            <a:r>
              <a:rPr lang="nb-NO" sz="1100" dirty="0" err="1"/>
              <a:t>Galapagosøyane</a:t>
            </a:r>
            <a:r>
              <a:rPr lang="nb-NO" sz="1100" dirty="0"/>
              <a:t>, ei øygruppe som høyrer til Ecuador i Sør-Amerika. Darwin observerte dyrelivet på </a:t>
            </a:r>
            <a:r>
              <a:rPr lang="nb-NO" sz="1100" dirty="0" err="1"/>
              <a:t>øyane</a:t>
            </a:r>
            <a:r>
              <a:rPr lang="nb-NO" sz="1100" dirty="0"/>
              <a:t> og la merke til at </a:t>
            </a:r>
            <a:r>
              <a:rPr lang="nb-NO" sz="1100" dirty="0" err="1"/>
              <a:t>finkane</a:t>
            </a:r>
            <a:r>
              <a:rPr lang="nb-NO" sz="1100" dirty="0"/>
              <a:t> på ulike </a:t>
            </a:r>
            <a:r>
              <a:rPr lang="nb-NO" sz="1100" dirty="0" err="1"/>
              <a:t>øyar</a:t>
            </a:r>
            <a:r>
              <a:rPr lang="nb-NO" sz="1100" dirty="0"/>
              <a:t> hadde ulike nebb. Dette kom til å bli </a:t>
            </a:r>
            <a:r>
              <a:rPr lang="nb-NO" sz="1100" dirty="0" err="1"/>
              <a:t>ein</a:t>
            </a:r>
            <a:r>
              <a:rPr lang="nb-NO" sz="1100" dirty="0"/>
              <a:t> viktig observasjon i arbeidet hans med evolusjonsteorien.</a:t>
            </a:r>
          </a:p>
          <a:p>
            <a:endParaRPr lang="nb-NO" sz="400" dirty="0"/>
          </a:p>
          <a:p>
            <a:r>
              <a:rPr lang="nb-NO" sz="1100" dirty="0"/>
              <a:t>Grunnen til at </a:t>
            </a:r>
            <a:r>
              <a:rPr lang="nb-NO" sz="1100" dirty="0" err="1"/>
              <a:t>finkane</a:t>
            </a:r>
            <a:r>
              <a:rPr lang="nb-NO" sz="1100" dirty="0"/>
              <a:t> hadde ulike nebb, var at </a:t>
            </a:r>
            <a:r>
              <a:rPr lang="nb-NO" sz="1100" dirty="0" err="1"/>
              <a:t>dei</a:t>
            </a:r>
            <a:r>
              <a:rPr lang="nb-NO" sz="1100" dirty="0"/>
              <a:t> ulike </a:t>
            </a:r>
            <a:r>
              <a:rPr lang="nb-NO" sz="1100" dirty="0" err="1"/>
              <a:t>øyane</a:t>
            </a:r>
            <a:r>
              <a:rPr lang="nb-NO" sz="1100" dirty="0"/>
              <a:t> hadde tilgang til ulik mat for </a:t>
            </a:r>
            <a:r>
              <a:rPr lang="nb-NO" sz="1100" dirty="0" err="1"/>
              <a:t>finkane</a:t>
            </a:r>
            <a:r>
              <a:rPr lang="nb-NO" sz="1100" dirty="0"/>
              <a:t>. </a:t>
            </a:r>
            <a:r>
              <a:rPr lang="nb-NO" sz="1100" dirty="0" err="1"/>
              <a:t>Finkane</a:t>
            </a:r>
            <a:endParaRPr lang="nb-NO" sz="11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0AC7FD0-16E4-40C9-BE92-0AEF721D183E}"/>
              </a:ext>
            </a:extLst>
          </p:cNvPr>
          <p:cNvSpPr txBox="1"/>
          <p:nvPr/>
        </p:nvSpPr>
        <p:spPr>
          <a:xfrm>
            <a:off x="304179" y="5057559"/>
            <a:ext cx="6007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hadde litt </a:t>
            </a:r>
            <a:r>
              <a:rPr lang="nb-NO" sz="1100" dirty="0" err="1"/>
              <a:t>avvikande</a:t>
            </a:r>
            <a:r>
              <a:rPr lang="nb-NO" sz="1100" dirty="0"/>
              <a:t> nebb når </a:t>
            </a:r>
            <a:r>
              <a:rPr lang="nb-NO" sz="1100" dirty="0" err="1"/>
              <a:t>dei</a:t>
            </a:r>
            <a:r>
              <a:rPr lang="nb-NO" sz="1100" dirty="0"/>
              <a:t> blei klekka. Dei </a:t>
            </a:r>
            <a:r>
              <a:rPr lang="nb-NO" sz="1100" dirty="0" err="1"/>
              <a:t>finkane</a:t>
            </a:r>
            <a:r>
              <a:rPr lang="nb-NO" sz="1100" dirty="0"/>
              <a:t> som hadde nebb som gjorde det enkelt å ete  maten det var størst tilgang til, ville og overleve lengst når det blei konkurranse om maten.</a:t>
            </a:r>
          </a:p>
          <a:p>
            <a:endParaRPr lang="nb-NO" sz="400" dirty="0"/>
          </a:p>
          <a:p>
            <a:r>
              <a:rPr lang="nb-NO" sz="1100" dirty="0"/>
              <a:t>Dei </a:t>
            </a:r>
            <a:r>
              <a:rPr lang="nb-NO" sz="1100" dirty="0" err="1"/>
              <a:t>finkane</a:t>
            </a:r>
            <a:r>
              <a:rPr lang="nb-NO" sz="1100" dirty="0"/>
              <a:t> som overlevde lengst, var og </a:t>
            </a:r>
            <a:r>
              <a:rPr lang="nb-NO" sz="1100" dirty="0" err="1"/>
              <a:t>dei</a:t>
            </a:r>
            <a:r>
              <a:rPr lang="nb-NO" sz="1100" dirty="0"/>
              <a:t> som fikk flest </a:t>
            </a:r>
            <a:r>
              <a:rPr lang="nb-NO" sz="1100" dirty="0" err="1"/>
              <a:t>etterkomarar</a:t>
            </a:r>
            <a:r>
              <a:rPr lang="nb-NO" sz="1100" dirty="0"/>
              <a:t>. Over tid ville denne gradvise endringa føre til at det ville leve ulike </a:t>
            </a:r>
            <a:r>
              <a:rPr lang="nb-NO" sz="1100" dirty="0" err="1"/>
              <a:t>typar</a:t>
            </a:r>
            <a:r>
              <a:rPr lang="nb-NO" sz="1100" dirty="0"/>
              <a:t> </a:t>
            </a:r>
            <a:r>
              <a:rPr lang="nb-NO" sz="1100" dirty="0" err="1"/>
              <a:t>finkar</a:t>
            </a:r>
            <a:r>
              <a:rPr lang="nb-NO" sz="1100" dirty="0"/>
              <a:t> på ulike </a:t>
            </a:r>
            <a:r>
              <a:rPr lang="nb-NO" sz="1100" dirty="0" err="1"/>
              <a:t>øyar</a:t>
            </a:r>
            <a:r>
              <a:rPr lang="nb-NO" sz="1100" dirty="0"/>
              <a:t>. </a:t>
            </a:r>
            <a:r>
              <a:rPr lang="nb-NO" sz="1100" dirty="0" err="1"/>
              <a:t>Sidan</a:t>
            </a:r>
            <a:r>
              <a:rPr lang="nb-NO" sz="1100" dirty="0"/>
              <a:t> </a:t>
            </a:r>
            <a:r>
              <a:rPr lang="nb-NO" sz="1100" dirty="0" err="1"/>
              <a:t>øyane</a:t>
            </a:r>
            <a:r>
              <a:rPr lang="nb-NO" sz="1100" dirty="0"/>
              <a:t> hadde tilgang på ulike </a:t>
            </a:r>
            <a:r>
              <a:rPr lang="nb-NO" sz="1100" dirty="0" err="1"/>
              <a:t>typar</a:t>
            </a:r>
            <a:r>
              <a:rPr lang="nb-NO" sz="1100" dirty="0"/>
              <a:t> mat, ville det </a:t>
            </a:r>
            <a:r>
              <a:rPr lang="nb-NO" sz="1100" dirty="0" err="1"/>
              <a:t>berre</a:t>
            </a:r>
            <a:r>
              <a:rPr lang="nb-NO" sz="1100" dirty="0"/>
              <a:t> </a:t>
            </a:r>
            <a:r>
              <a:rPr lang="nb-NO" sz="1100" dirty="0" err="1"/>
              <a:t>vere</a:t>
            </a:r>
            <a:r>
              <a:rPr lang="nb-NO" sz="1100" dirty="0"/>
              <a:t> den finketypen med nebb tilpassa akkurat den </a:t>
            </a:r>
            <a:r>
              <a:rPr lang="nb-NO" sz="1100" dirty="0" err="1"/>
              <a:t>tilgjengelege</a:t>
            </a:r>
            <a:r>
              <a:rPr lang="nb-NO" sz="1100" dirty="0"/>
              <a:t> maten, som levde på kvar øy. 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99A1E62-A6A4-421B-B9A3-ED1EC8C4B79E}"/>
              </a:ext>
            </a:extLst>
          </p:cNvPr>
          <p:cNvSpPr txBox="1"/>
          <p:nvPr/>
        </p:nvSpPr>
        <p:spPr>
          <a:xfrm>
            <a:off x="304179" y="6194641"/>
            <a:ext cx="384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at den arten eller varianten av </a:t>
            </a:r>
            <a:r>
              <a:rPr lang="nb-NO" sz="1100" dirty="0" err="1"/>
              <a:t>ein</a:t>
            </a:r>
            <a:r>
              <a:rPr lang="nb-NO" sz="1100" dirty="0"/>
              <a:t> art som er best tilpassa </a:t>
            </a:r>
            <a:r>
              <a:rPr lang="nb-NO" sz="1100" dirty="0" err="1"/>
              <a:t>omgivnadane</a:t>
            </a:r>
            <a:r>
              <a:rPr lang="nb-NO" sz="1100" dirty="0"/>
              <a:t> sine (skaffe seg mat, ly, få mange avkom o.l.), vil bli </a:t>
            </a:r>
            <a:r>
              <a:rPr lang="nb-NO" sz="1100" dirty="0" err="1"/>
              <a:t>dominerande</a:t>
            </a:r>
            <a:r>
              <a:rPr lang="nb-NO" sz="1100" dirty="0"/>
              <a:t>, er </a:t>
            </a:r>
            <a:r>
              <a:rPr lang="nb-NO" sz="1100" dirty="0" err="1"/>
              <a:t>ein</a:t>
            </a:r>
            <a:r>
              <a:rPr lang="nb-NO" sz="1100" dirty="0"/>
              <a:t> viktig del av evolusjonsteorien. </a:t>
            </a:r>
            <a:r>
              <a:rPr lang="nb-NO" sz="1100" dirty="0" err="1"/>
              <a:t>Ein</a:t>
            </a:r>
            <a:r>
              <a:rPr lang="nb-NO" sz="1100" dirty="0"/>
              <a:t> art vil på det viset utvikle seg slik at han er tilpassa </a:t>
            </a:r>
            <a:r>
              <a:rPr lang="nb-NO" sz="1100" dirty="0" err="1"/>
              <a:t>omgivnadane</a:t>
            </a:r>
            <a:r>
              <a:rPr lang="nb-NO" sz="1100" dirty="0"/>
              <a:t> sine. </a:t>
            </a:r>
            <a:r>
              <a:rPr lang="nb-NO" sz="1100" dirty="0" err="1"/>
              <a:t>Sidan</a:t>
            </a:r>
            <a:r>
              <a:rPr lang="nb-NO" sz="1100" dirty="0"/>
              <a:t> dette kan </a:t>
            </a:r>
            <a:r>
              <a:rPr lang="nb-NO" sz="1100" dirty="0" err="1"/>
              <a:t>gjerast</a:t>
            </a:r>
            <a:r>
              <a:rPr lang="nb-NO" sz="1100" dirty="0"/>
              <a:t> på </a:t>
            </a:r>
            <a:r>
              <a:rPr lang="nb-NO" sz="1100" dirty="0" err="1"/>
              <a:t>utruleg</a:t>
            </a:r>
            <a:r>
              <a:rPr lang="nb-NO" sz="1100" dirty="0"/>
              <a:t> mange ulike </a:t>
            </a:r>
            <a:r>
              <a:rPr lang="nb-NO" sz="1100" dirty="0" err="1"/>
              <a:t>måtar</a:t>
            </a:r>
            <a:r>
              <a:rPr lang="nb-NO" sz="1100" dirty="0"/>
              <a:t>, har vi stor variasjon mellom </a:t>
            </a:r>
            <a:r>
              <a:rPr lang="nb-NO" sz="1100" dirty="0" err="1"/>
              <a:t>dei</a:t>
            </a:r>
            <a:r>
              <a:rPr lang="nb-NO" sz="1100" dirty="0"/>
              <a:t> ulike </a:t>
            </a:r>
            <a:r>
              <a:rPr lang="nb-NO" sz="1100" dirty="0" err="1"/>
              <a:t>artane</a:t>
            </a:r>
            <a:r>
              <a:rPr lang="nb-NO" sz="1100" dirty="0"/>
              <a:t>.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CBEC6A1-7B35-4504-84DF-9FB0709E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056702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8C307DA-273A-448D-81D1-B01052A0F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2" y="3316403"/>
            <a:ext cx="1951348" cy="1637462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35AC6C51-35A0-47CD-B56D-337E90F1CB7F}"/>
              </a:ext>
            </a:extLst>
          </p:cNvPr>
          <p:cNvSpPr/>
          <p:nvPr/>
        </p:nvSpPr>
        <p:spPr>
          <a:xfrm>
            <a:off x="4959753" y="4438891"/>
            <a:ext cx="335665" cy="121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>
                <a:solidFill>
                  <a:schemeClr val="tx1"/>
                </a:solidFill>
              </a:rPr>
              <a:t>Frø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57101FB-ABD8-4B40-AD2E-84707F91109E}"/>
              </a:ext>
            </a:extLst>
          </p:cNvPr>
          <p:cNvSpPr/>
          <p:nvPr/>
        </p:nvSpPr>
        <p:spPr>
          <a:xfrm>
            <a:off x="4301931" y="4843476"/>
            <a:ext cx="576804" cy="11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>
                <a:solidFill>
                  <a:schemeClr val="tx1"/>
                </a:solidFill>
              </a:rPr>
              <a:t>Insekt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31DB730-D661-4BB3-AB61-C25FA8DB5CB3}"/>
              </a:ext>
            </a:extLst>
          </p:cNvPr>
          <p:cNvSpPr/>
          <p:nvPr/>
        </p:nvSpPr>
        <p:spPr>
          <a:xfrm>
            <a:off x="5614988" y="4206991"/>
            <a:ext cx="576804" cy="259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err="1">
                <a:solidFill>
                  <a:schemeClr val="tx1"/>
                </a:solidFill>
              </a:rPr>
              <a:t>Knoppar</a:t>
            </a:r>
            <a:r>
              <a:rPr lang="nb-NO" sz="800" dirty="0">
                <a:solidFill>
                  <a:schemeClr val="tx1"/>
                </a:solidFill>
              </a:rPr>
              <a:t> og frukt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43939A4-2055-46AB-9091-A3EF4A5A08D8}"/>
              </a:ext>
            </a:extLst>
          </p:cNvPr>
          <p:cNvSpPr/>
          <p:nvPr/>
        </p:nvSpPr>
        <p:spPr>
          <a:xfrm>
            <a:off x="4652541" y="3670932"/>
            <a:ext cx="950087" cy="23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err="1">
                <a:solidFill>
                  <a:schemeClr val="tx1"/>
                </a:solidFill>
              </a:rPr>
              <a:t>Verktøybrukande</a:t>
            </a:r>
            <a:r>
              <a:rPr lang="nb-NO" sz="800" dirty="0">
                <a:solidFill>
                  <a:schemeClr val="tx1"/>
                </a:solidFill>
              </a:rPr>
              <a:t> fink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79C7CF7-DA2B-4728-A238-F41A5CCE583B}"/>
              </a:ext>
            </a:extLst>
          </p:cNvPr>
          <p:cNvSpPr/>
          <p:nvPr/>
        </p:nvSpPr>
        <p:spPr>
          <a:xfrm>
            <a:off x="4183763" y="4182531"/>
            <a:ext cx="576804" cy="11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>
                <a:solidFill>
                  <a:schemeClr val="tx1"/>
                </a:solidFill>
              </a:rPr>
              <a:t>Blad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CC53A21-33A4-4EC6-BEF8-6D6F3FB70E47}"/>
              </a:ext>
            </a:extLst>
          </p:cNvPr>
          <p:cNvSpPr/>
          <p:nvPr/>
        </p:nvSpPr>
        <p:spPr>
          <a:xfrm>
            <a:off x="5236461" y="4848956"/>
            <a:ext cx="576804" cy="11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err="1">
                <a:solidFill>
                  <a:schemeClr val="tx1"/>
                </a:solidFill>
              </a:rPr>
              <a:t>Larvar</a:t>
            </a:r>
            <a:endParaRPr lang="nb-N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4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8DB7F1-7FBE-4B46-BC68-856FF0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9" y="127324"/>
            <a:ext cx="5881764" cy="867543"/>
          </a:xfrm>
        </p:spPr>
        <p:txBody>
          <a:bodyPr>
            <a:normAutofit/>
          </a:bodyPr>
          <a:lstStyle/>
          <a:p>
            <a:r>
              <a:rPr lang="nb-NO" dirty="0"/>
              <a:t>Lag </a:t>
            </a:r>
            <a:r>
              <a:rPr lang="nb-NO" dirty="0" err="1"/>
              <a:t>ein</a:t>
            </a:r>
            <a:r>
              <a:rPr lang="nb-NO" dirty="0"/>
              <a:t> klimatilpassa art</a:t>
            </a:r>
            <a:br>
              <a:rPr lang="nb-NO" dirty="0"/>
            </a:br>
            <a:r>
              <a:rPr lang="nb-NO" sz="1800" dirty="0"/>
              <a:t>- lag </a:t>
            </a:r>
            <a:r>
              <a:rPr lang="nb-NO" sz="1800" dirty="0" err="1"/>
              <a:t>eit</a:t>
            </a:r>
            <a:r>
              <a:rPr lang="nb-NO" sz="1800" dirty="0"/>
              <a:t> program som </a:t>
            </a:r>
            <a:r>
              <a:rPr lang="nb-NO" sz="1800" dirty="0" err="1"/>
              <a:t>reknar</a:t>
            </a:r>
            <a:r>
              <a:rPr lang="nb-NO" sz="1800" dirty="0"/>
              <a:t> om brøk til </a:t>
            </a:r>
            <a:r>
              <a:rPr lang="nb-NO" sz="1800" dirty="0" err="1"/>
              <a:t>desimaltal</a:t>
            </a:r>
            <a:r>
              <a:rPr lang="nb-NO" sz="1800" dirty="0"/>
              <a:t> og prosent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C41AF8-AF20-4F2E-9C6E-8D797815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44" y="5522752"/>
            <a:ext cx="2940504" cy="1969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100" dirty="0"/>
              <a:t>Lag </a:t>
            </a:r>
            <a:r>
              <a:rPr lang="nb-NO" sz="1100" dirty="0" err="1"/>
              <a:t>omrekningsprogrammet</a:t>
            </a:r>
            <a:r>
              <a:rPr lang="nb-NO" sz="1100" dirty="0"/>
              <a:t>.</a:t>
            </a:r>
          </a:p>
          <a:p>
            <a:pPr marL="0" indent="0">
              <a:buNone/>
            </a:pPr>
            <a:r>
              <a:rPr lang="nb-NO" sz="1100" dirty="0"/>
              <a:t>Del gjerne </a:t>
            </a:r>
            <a:r>
              <a:rPr lang="nb-NO" sz="1100" dirty="0" err="1"/>
              <a:t>oppgåva</a:t>
            </a:r>
            <a:r>
              <a:rPr lang="nb-NO" sz="1100" dirty="0"/>
              <a:t> opp i </a:t>
            </a:r>
            <a:r>
              <a:rPr lang="nb-NO" sz="1100" dirty="0" err="1"/>
              <a:t>fleire</a:t>
            </a:r>
            <a:r>
              <a:rPr lang="nb-NO" sz="1100" dirty="0"/>
              <a:t> små </a:t>
            </a:r>
            <a:r>
              <a:rPr lang="nb-NO" sz="1100" dirty="0" err="1"/>
              <a:t>delar</a:t>
            </a:r>
            <a:endParaRPr lang="nb-NO" sz="1100" dirty="0"/>
          </a:p>
          <a:p>
            <a:pPr lvl="1"/>
            <a:r>
              <a:rPr lang="nb-NO" sz="1100" dirty="0"/>
              <a:t>Veit du korleis du må programmere for å </a:t>
            </a:r>
            <a:r>
              <a:rPr lang="nb-NO" sz="1100" dirty="0" err="1"/>
              <a:t>rekne</a:t>
            </a:r>
            <a:r>
              <a:rPr lang="nb-NO" sz="1100" dirty="0"/>
              <a:t> ut </a:t>
            </a:r>
            <a:r>
              <a:rPr lang="nb-NO" sz="1100" dirty="0" err="1"/>
              <a:t>frå</a:t>
            </a:r>
            <a:r>
              <a:rPr lang="nb-NO" sz="1100" dirty="0"/>
              <a:t> brøk til </a:t>
            </a:r>
            <a:r>
              <a:rPr lang="nb-NO" sz="1100" dirty="0" err="1"/>
              <a:t>desimaltal</a:t>
            </a:r>
            <a:r>
              <a:rPr lang="nb-NO" sz="1100" dirty="0"/>
              <a:t>? </a:t>
            </a:r>
          </a:p>
          <a:p>
            <a:pPr lvl="1"/>
            <a:r>
              <a:rPr lang="nb-NO" sz="1100" dirty="0"/>
              <a:t>Veit du korleis du må programmere for å </a:t>
            </a:r>
            <a:r>
              <a:rPr lang="nb-NO" sz="1100" dirty="0" err="1"/>
              <a:t>rekne</a:t>
            </a:r>
            <a:r>
              <a:rPr lang="nb-NO" sz="1100" dirty="0"/>
              <a:t> ut til prosent?</a:t>
            </a:r>
          </a:p>
          <a:p>
            <a:pPr lvl="1"/>
            <a:r>
              <a:rPr lang="nb-NO" sz="1100" dirty="0"/>
              <a:t>Dersom du </a:t>
            </a:r>
            <a:r>
              <a:rPr lang="nb-NO" sz="1100" dirty="0" err="1"/>
              <a:t>ikkje</a:t>
            </a:r>
            <a:r>
              <a:rPr lang="nb-NO" sz="1100" dirty="0"/>
              <a:t> veit, kan du finne det ut?</a:t>
            </a:r>
          </a:p>
          <a:p>
            <a:pPr lvl="1"/>
            <a:r>
              <a:rPr lang="nb-NO" sz="1100" dirty="0"/>
              <a:t>Korleis skal du kombinere </a:t>
            </a:r>
            <a:r>
              <a:rPr lang="nb-NO" sz="1100" dirty="0" err="1"/>
              <a:t>dei</a:t>
            </a:r>
            <a:r>
              <a:rPr lang="nb-NO" sz="1100" dirty="0"/>
              <a:t> ulike </a:t>
            </a:r>
            <a:r>
              <a:rPr lang="nb-NO" sz="1100" dirty="0" err="1"/>
              <a:t>delane</a:t>
            </a:r>
            <a:r>
              <a:rPr lang="nb-NO" sz="1100" dirty="0"/>
              <a:t>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006B243-157F-4632-9BF3-2D8D0D06723A}"/>
              </a:ext>
            </a:extLst>
          </p:cNvPr>
          <p:cNvSpPr txBox="1"/>
          <p:nvPr/>
        </p:nvSpPr>
        <p:spPr>
          <a:xfrm>
            <a:off x="4661584" y="3814928"/>
            <a:ext cx="1859630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Kva trur du </a:t>
            </a:r>
            <a:r>
              <a:rPr lang="nb-NO" sz="1100" dirty="0" err="1"/>
              <a:t>desse</a:t>
            </a:r>
            <a:r>
              <a:rPr lang="nb-NO" sz="1100" dirty="0"/>
              <a:t> programma </a:t>
            </a:r>
            <a:r>
              <a:rPr lang="nb-NO" sz="1100" dirty="0" err="1"/>
              <a:t>gjer</a:t>
            </a:r>
            <a:r>
              <a:rPr lang="nb-NO" sz="1100" dirty="0"/>
              <a:t>?</a:t>
            </a:r>
          </a:p>
          <a:p>
            <a:endParaRPr lang="nb-NO" sz="400" dirty="0"/>
          </a:p>
          <a:p>
            <a:r>
              <a:rPr lang="nb-NO" sz="1100" dirty="0"/>
              <a:t>Kva er skilnaden på </a:t>
            </a:r>
            <a:r>
              <a:rPr lang="nb-NO" sz="1100" dirty="0" err="1"/>
              <a:t>dei</a:t>
            </a:r>
            <a:r>
              <a:rPr lang="nb-NO" sz="1100" dirty="0"/>
              <a:t>?</a:t>
            </a:r>
          </a:p>
          <a:p>
            <a:endParaRPr lang="nb-NO" sz="400" dirty="0"/>
          </a:p>
          <a:p>
            <a:r>
              <a:rPr lang="nb-NO" sz="1100" dirty="0"/>
              <a:t>Korleis kan de bruke </a:t>
            </a:r>
            <a:r>
              <a:rPr lang="nb-NO" sz="1100" dirty="0" err="1"/>
              <a:t>noko</a:t>
            </a:r>
            <a:r>
              <a:rPr lang="nb-NO" sz="1100" dirty="0"/>
              <a:t> av dette i programmet </a:t>
            </a:r>
            <a:r>
              <a:rPr lang="nb-NO" sz="1100" dirty="0" err="1"/>
              <a:t>dykkar</a:t>
            </a:r>
            <a:r>
              <a:rPr lang="nb-NO" sz="1100" dirty="0"/>
              <a:t>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C7A6D8E-F0BC-42C1-8F27-CAD53D0891DF}"/>
              </a:ext>
            </a:extLst>
          </p:cNvPr>
          <p:cNvSpPr txBox="1"/>
          <p:nvPr/>
        </p:nvSpPr>
        <p:spPr>
          <a:xfrm>
            <a:off x="399044" y="2167018"/>
            <a:ext cx="605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1: </a:t>
            </a:r>
            <a:r>
              <a:rPr lang="nb-NO" sz="1100" dirty="0"/>
              <a:t>Veit du kva </a:t>
            </a:r>
            <a:r>
              <a:rPr lang="nb-NO" sz="1100" dirty="0" err="1"/>
              <a:t>moglege</a:t>
            </a:r>
            <a:r>
              <a:rPr lang="nb-NO" sz="1100" dirty="0"/>
              <a:t> </a:t>
            </a:r>
            <a:r>
              <a:rPr lang="nb-NO" sz="1100" dirty="0" err="1"/>
              <a:t>konsekvensar</a:t>
            </a:r>
            <a:r>
              <a:rPr lang="nb-NO" sz="1100" dirty="0"/>
              <a:t> av </a:t>
            </a:r>
            <a:r>
              <a:rPr lang="nb-NO" sz="1100" dirty="0" err="1"/>
              <a:t>klimaendringar</a:t>
            </a:r>
            <a:r>
              <a:rPr lang="nb-NO" sz="1100" dirty="0"/>
              <a:t> kan </a:t>
            </a:r>
            <a:r>
              <a:rPr lang="nb-NO" sz="1100" dirty="0" err="1"/>
              <a:t>vere</a:t>
            </a:r>
            <a:r>
              <a:rPr lang="nb-NO" sz="1100" dirty="0"/>
              <a:t>? Dersom </a:t>
            </a:r>
            <a:r>
              <a:rPr lang="nb-NO" sz="1100" dirty="0" err="1"/>
              <a:t>ikkje</a:t>
            </a:r>
            <a:r>
              <a:rPr lang="nb-NO" sz="1100" dirty="0"/>
              <a:t>, finn det ut.</a:t>
            </a:r>
            <a:r>
              <a:rPr lang="nb-NO" sz="1100" b="1" dirty="0"/>
              <a:t> </a:t>
            </a:r>
            <a:r>
              <a:rPr lang="nb-NO" sz="1100" dirty="0"/>
              <a:t>Finn informasjon om </a:t>
            </a:r>
            <a:r>
              <a:rPr lang="nb-NO" sz="1100" dirty="0" err="1"/>
              <a:t>klimaendringar</a:t>
            </a:r>
            <a:r>
              <a:rPr lang="nb-NO" sz="1100" dirty="0"/>
              <a:t>, og korleis det </a:t>
            </a:r>
            <a:r>
              <a:rPr lang="nb-NO" sz="1100" dirty="0" err="1"/>
              <a:t>verkar</a:t>
            </a:r>
            <a:r>
              <a:rPr lang="nb-NO" sz="1100" dirty="0"/>
              <a:t> på ulike </a:t>
            </a:r>
            <a:r>
              <a:rPr lang="nb-NO" sz="1100" dirty="0" err="1"/>
              <a:t>stadar</a:t>
            </a:r>
            <a:r>
              <a:rPr lang="nb-NO" sz="1100" dirty="0"/>
              <a:t> på jordkloden. Bruk dette som inspirasjon til </a:t>
            </a:r>
            <a:r>
              <a:rPr lang="nb-NO" sz="1100" dirty="0" err="1"/>
              <a:t>ein</a:t>
            </a:r>
            <a:r>
              <a:rPr lang="nb-NO" sz="1100" dirty="0"/>
              <a:t> art som er betre tilpassa </a:t>
            </a:r>
            <a:r>
              <a:rPr lang="nb-NO" sz="1100" dirty="0" err="1"/>
              <a:t>klimaendringane</a:t>
            </a:r>
            <a:r>
              <a:rPr lang="nb-NO" sz="1100" dirty="0"/>
              <a:t>. </a:t>
            </a:r>
            <a:endParaRPr lang="nb-NO" sz="1100" b="1" dirty="0"/>
          </a:p>
          <a:p>
            <a:endParaRPr lang="nb-NO" sz="400" b="1" dirty="0"/>
          </a:p>
          <a:p>
            <a:r>
              <a:rPr lang="nb-NO" sz="1100" b="1" dirty="0"/>
              <a:t>Fase 2: </a:t>
            </a:r>
            <a:r>
              <a:rPr lang="nb-NO" sz="1100" dirty="0"/>
              <a:t>Ha ei idémyldring for deg </a:t>
            </a:r>
            <a:r>
              <a:rPr lang="nb-NO" sz="1100" dirty="0" err="1"/>
              <a:t>sjølv</a:t>
            </a:r>
            <a:r>
              <a:rPr lang="nb-NO" sz="1100" dirty="0"/>
              <a:t>. Korleis vil du at arten din skal sjå ut? </a:t>
            </a:r>
            <a:r>
              <a:rPr lang="nb-NO" sz="1100" dirty="0" err="1"/>
              <a:t>Teikne</a:t>
            </a:r>
            <a:r>
              <a:rPr lang="nb-NO" sz="1100" dirty="0"/>
              <a:t> gjerne ei skisse før du diskuterer med </a:t>
            </a:r>
            <a:r>
              <a:rPr lang="nb-NO" sz="1100" dirty="0" err="1"/>
              <a:t>dei</a:t>
            </a:r>
            <a:r>
              <a:rPr lang="nb-NO" sz="1100" dirty="0"/>
              <a:t> andre. Deretter må gruppa </a:t>
            </a:r>
            <a:r>
              <a:rPr lang="nb-NO" sz="1100" dirty="0" err="1"/>
              <a:t>avgjere</a:t>
            </a:r>
            <a:r>
              <a:rPr lang="nb-NO" sz="1100" dirty="0"/>
              <a:t> korleis arten skal sjå ut. Hugs å ha med </a:t>
            </a:r>
            <a:r>
              <a:rPr lang="nb-NO" sz="1100" dirty="0" err="1"/>
              <a:t>noko</a:t>
            </a:r>
            <a:r>
              <a:rPr lang="nb-NO" sz="1100" dirty="0"/>
              <a:t> der de kan skrive opp sannsynet som de skal </a:t>
            </a:r>
            <a:r>
              <a:rPr lang="nb-NO" sz="1100" dirty="0" err="1"/>
              <a:t>rekne</a:t>
            </a:r>
            <a:r>
              <a:rPr lang="nb-NO" sz="1100" dirty="0"/>
              <a:t> ut.</a:t>
            </a:r>
          </a:p>
          <a:p>
            <a:endParaRPr lang="nb-NO" sz="400" b="1" dirty="0"/>
          </a:p>
          <a:p>
            <a:r>
              <a:rPr lang="nb-NO" sz="1100" b="1" dirty="0"/>
              <a:t>Fase 3: </a:t>
            </a:r>
            <a:r>
              <a:rPr lang="nb-NO" sz="1100" dirty="0"/>
              <a:t>Tid for å lage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gjer</a:t>
            </a:r>
            <a:r>
              <a:rPr lang="nb-NO" sz="1100" dirty="0"/>
              <a:t> om </a:t>
            </a:r>
            <a:r>
              <a:rPr lang="nb-NO" sz="1100" dirty="0" err="1"/>
              <a:t>frå</a:t>
            </a:r>
            <a:r>
              <a:rPr lang="nb-NO" sz="1100" dirty="0"/>
              <a:t> brøk til </a:t>
            </a:r>
            <a:r>
              <a:rPr lang="nb-NO" sz="1100" dirty="0" err="1"/>
              <a:t>desimaltal</a:t>
            </a:r>
            <a:r>
              <a:rPr lang="nb-NO" sz="1100" dirty="0"/>
              <a:t> og prosent, og å lage </a:t>
            </a:r>
            <a:r>
              <a:rPr lang="nb-NO" sz="1100" dirty="0" err="1"/>
              <a:t>ein</a:t>
            </a:r>
            <a:r>
              <a:rPr lang="nb-NO" sz="1100" dirty="0"/>
              <a:t> modell av den nye arten.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59C05E1F-EFA9-4018-AE4B-10CCA8F5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94" y="3797511"/>
            <a:ext cx="1758098" cy="159244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4DC13590-3101-45BC-8C0B-5D27567E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09" y="3797510"/>
            <a:ext cx="1859630" cy="1592442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19407FD-7F6F-4684-B9E7-B672A4AE05B3}"/>
              </a:ext>
            </a:extLst>
          </p:cNvPr>
          <p:cNvSpPr txBox="1"/>
          <p:nvPr/>
        </p:nvSpPr>
        <p:spPr>
          <a:xfrm>
            <a:off x="791745" y="1124517"/>
            <a:ext cx="5323762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art som er betre tilpassa </a:t>
            </a:r>
            <a:r>
              <a:rPr lang="nb-NO" sz="1100" dirty="0" err="1"/>
              <a:t>klimaendringar</a:t>
            </a:r>
            <a:r>
              <a:rPr lang="nb-NO" sz="1100" dirty="0"/>
              <a:t>. Du skal </a:t>
            </a:r>
            <a:r>
              <a:rPr lang="nb-NO" sz="1100" dirty="0" err="1"/>
              <a:t>rekne</a:t>
            </a:r>
            <a:r>
              <a:rPr lang="nb-NO" sz="1100" dirty="0"/>
              <a:t> ut sannsynet for at han </a:t>
            </a:r>
            <a:r>
              <a:rPr lang="nb-NO" sz="1100" dirty="0" err="1"/>
              <a:t>døyr</a:t>
            </a:r>
            <a:r>
              <a:rPr lang="nb-NO" sz="1100" dirty="0"/>
              <a:t> i det første leveåret med å bruke tabellen med </a:t>
            </a:r>
            <a:r>
              <a:rPr lang="nb-NO" sz="1100" dirty="0" err="1"/>
              <a:t>artskjenneteikn</a:t>
            </a:r>
            <a:r>
              <a:rPr lang="nb-NO" sz="1100" dirty="0"/>
              <a:t> på </a:t>
            </a:r>
            <a:r>
              <a:rPr lang="nb-NO" sz="1100" dirty="0" err="1"/>
              <a:t>førre</a:t>
            </a:r>
            <a:r>
              <a:rPr lang="nb-NO" sz="1100" dirty="0"/>
              <a:t> sida, oppgitt som </a:t>
            </a:r>
            <a:r>
              <a:rPr lang="nb-NO" sz="1100" dirty="0" err="1"/>
              <a:t>ein</a:t>
            </a:r>
            <a:r>
              <a:rPr lang="nb-NO" sz="1100" dirty="0"/>
              <a:t> brøk. Lag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reknar</a:t>
            </a:r>
            <a:r>
              <a:rPr lang="nb-NO" sz="1100" dirty="0"/>
              <a:t> om </a:t>
            </a:r>
            <a:r>
              <a:rPr lang="nb-NO" sz="1100" dirty="0" err="1"/>
              <a:t>ein</a:t>
            </a:r>
            <a:r>
              <a:rPr lang="nb-NO" sz="1100" dirty="0"/>
              <a:t> brøk til </a:t>
            </a:r>
            <a:r>
              <a:rPr lang="nb-NO" sz="1100" dirty="0" err="1"/>
              <a:t>desimaltal</a:t>
            </a:r>
            <a:r>
              <a:rPr lang="nb-NO" sz="1100" dirty="0"/>
              <a:t> og prosent, og skriv sannsynet som både </a:t>
            </a:r>
            <a:r>
              <a:rPr lang="nb-NO" sz="1100" dirty="0" err="1"/>
              <a:t>desimaltal</a:t>
            </a:r>
            <a:r>
              <a:rPr lang="nb-NO" sz="1100" dirty="0"/>
              <a:t> og prosent.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C73DEB0-59D1-43D5-930E-ABB3009210CA}"/>
              </a:ext>
            </a:extLst>
          </p:cNvPr>
          <p:cNvSpPr/>
          <p:nvPr/>
        </p:nvSpPr>
        <p:spPr>
          <a:xfrm>
            <a:off x="399044" y="7589387"/>
            <a:ext cx="383275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/>
              <a:t>Fase 4:</a:t>
            </a:r>
            <a:r>
              <a:rPr lang="nb-NO" sz="1100" dirty="0"/>
              <a:t> Test programmet ditt. Be andre i klassen om </a:t>
            </a:r>
            <a:r>
              <a:rPr lang="nb-NO" sz="1100" dirty="0" err="1"/>
              <a:t>tilbakemeldingar</a:t>
            </a:r>
            <a:r>
              <a:rPr lang="nb-NO" sz="1100" dirty="0"/>
              <a:t> på modellen. Kan </a:t>
            </a:r>
            <a:r>
              <a:rPr lang="nb-NO" sz="1100" dirty="0" err="1"/>
              <a:t>dei</a:t>
            </a:r>
            <a:r>
              <a:rPr lang="nb-NO" sz="1100" dirty="0"/>
              <a:t> sjå kva det skal </a:t>
            </a:r>
            <a:r>
              <a:rPr lang="nb-NO" sz="1100" dirty="0" err="1"/>
              <a:t>vere</a:t>
            </a:r>
            <a:r>
              <a:rPr lang="nb-NO" sz="1100" dirty="0"/>
              <a:t>?</a:t>
            </a:r>
          </a:p>
          <a:p>
            <a:endParaRPr lang="nb-NO" sz="400" b="1" dirty="0"/>
          </a:p>
          <a:p>
            <a:r>
              <a:rPr lang="nb-NO" sz="1100" b="1" dirty="0"/>
              <a:t>Fase 5:</a:t>
            </a:r>
            <a:r>
              <a:rPr lang="nb-NO" sz="1100" dirty="0"/>
              <a:t> </a:t>
            </a:r>
            <a:r>
              <a:rPr lang="nb-NO" sz="1100" dirty="0" err="1"/>
              <a:t>Verkar</a:t>
            </a:r>
            <a:r>
              <a:rPr lang="nb-NO" sz="1100" dirty="0"/>
              <a:t> alt slik det skal? Er svaret </a:t>
            </a:r>
            <a:r>
              <a:rPr lang="nb-NO" sz="1100" dirty="0" err="1"/>
              <a:t>frå</a:t>
            </a:r>
            <a:r>
              <a:rPr lang="nb-NO" sz="1100" dirty="0"/>
              <a:t> programmet logisk?</a:t>
            </a:r>
          </a:p>
          <a:p>
            <a:endParaRPr lang="nb-NO" sz="400" dirty="0"/>
          </a:p>
          <a:p>
            <a:r>
              <a:rPr lang="nb-NO" sz="1100" b="1" dirty="0"/>
              <a:t>Fase 6:</a:t>
            </a:r>
            <a:r>
              <a:rPr lang="nb-NO" sz="1100" dirty="0"/>
              <a:t> Hopp gjerne attende til </a:t>
            </a:r>
            <a:r>
              <a:rPr lang="nb-NO" sz="1100" dirty="0" err="1"/>
              <a:t>tidlegare</a:t>
            </a:r>
            <a:r>
              <a:rPr lang="nb-NO" sz="1100" dirty="0"/>
              <a:t> punkt og </a:t>
            </a:r>
            <a:r>
              <a:rPr lang="nb-NO" sz="1100" dirty="0" err="1"/>
              <a:t>gjer</a:t>
            </a:r>
            <a:r>
              <a:rPr lang="nb-NO" sz="1100" dirty="0"/>
              <a:t> </a:t>
            </a:r>
            <a:r>
              <a:rPr lang="nb-NO" sz="1100" dirty="0" err="1"/>
              <a:t>endringar</a:t>
            </a:r>
            <a:r>
              <a:rPr lang="nb-NO" sz="1100" dirty="0"/>
              <a:t> for å få </a:t>
            </a:r>
            <a:r>
              <a:rPr lang="nb-NO" sz="1100" dirty="0" err="1"/>
              <a:t>ein</a:t>
            </a:r>
            <a:r>
              <a:rPr lang="nb-NO" sz="1100" dirty="0"/>
              <a:t> best </a:t>
            </a:r>
            <a:r>
              <a:rPr lang="nb-NO" sz="1100" dirty="0" err="1"/>
              <a:t>mogleg</a:t>
            </a:r>
            <a:r>
              <a:rPr lang="nb-NO" sz="1100" dirty="0"/>
              <a:t> klimatilpassa art. </a:t>
            </a:r>
            <a:r>
              <a:rPr lang="nb-NO" sz="1100" dirty="0" err="1"/>
              <a:t>Gjer</a:t>
            </a:r>
            <a:r>
              <a:rPr lang="nb-NO" sz="1100" dirty="0"/>
              <a:t> gjerne </a:t>
            </a:r>
            <a:r>
              <a:rPr lang="nb-NO" sz="1100" dirty="0" err="1"/>
              <a:t>endringar</a:t>
            </a:r>
            <a:r>
              <a:rPr lang="nb-NO" sz="1100" dirty="0"/>
              <a:t> i programmet ditt. Kan det </a:t>
            </a:r>
            <a:r>
              <a:rPr lang="nb-NO" sz="1100" dirty="0" err="1"/>
              <a:t>gjerast</a:t>
            </a:r>
            <a:r>
              <a:rPr lang="nb-NO" sz="1100" dirty="0"/>
              <a:t> </a:t>
            </a:r>
            <a:r>
              <a:rPr lang="nb-NO" sz="1100" dirty="0" err="1"/>
              <a:t>meir</a:t>
            </a:r>
            <a:r>
              <a:rPr lang="nb-NO" sz="1100" dirty="0"/>
              <a:t> effektivt eller </a:t>
            </a:r>
            <a:r>
              <a:rPr lang="nb-NO" sz="1100" dirty="0" err="1"/>
              <a:t>ryddigare</a:t>
            </a:r>
            <a:r>
              <a:rPr lang="nb-NO" sz="1100" dirty="0"/>
              <a:t>?</a:t>
            </a:r>
          </a:p>
          <a:p>
            <a:endParaRPr lang="nb-NO" sz="400" dirty="0"/>
          </a:p>
          <a:p>
            <a:r>
              <a:rPr lang="nb-NO" sz="1100" b="1" dirty="0"/>
              <a:t>Fase 7: </a:t>
            </a:r>
            <a:r>
              <a:rPr lang="nb-NO" sz="1100" dirty="0"/>
              <a:t>Skriv ned utrekninga for sannsynet, og vis det som både brøk, </a:t>
            </a:r>
            <a:r>
              <a:rPr lang="nb-NO" sz="1100" dirty="0" err="1"/>
              <a:t>desimaltal</a:t>
            </a:r>
            <a:r>
              <a:rPr lang="nb-NO" sz="1100" dirty="0"/>
              <a:t> og prosent. Forklar korleis gruppa di tenkte for </a:t>
            </a:r>
            <a:r>
              <a:rPr lang="nb-NO" sz="1100" dirty="0" err="1"/>
              <a:t>ein</a:t>
            </a:r>
            <a:r>
              <a:rPr lang="nb-NO" sz="1100" dirty="0"/>
              <a:t> person </a:t>
            </a:r>
            <a:r>
              <a:rPr lang="nb-NO" sz="1100" dirty="0" err="1"/>
              <a:t>frå</a:t>
            </a:r>
            <a:r>
              <a:rPr lang="nb-NO" sz="1100" dirty="0"/>
              <a:t> ei anna gruppe.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2BDDB36-0558-4CA7-83A3-C70D6DA1F93B}"/>
              </a:ext>
            </a:extLst>
          </p:cNvPr>
          <p:cNvSpPr txBox="1"/>
          <p:nvPr/>
        </p:nvSpPr>
        <p:spPr>
          <a:xfrm>
            <a:off x="4547792" y="7776288"/>
            <a:ext cx="196109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Oppgave</a:t>
            </a:r>
            <a:endParaRPr lang="nb-NO" sz="200" b="1" dirty="0"/>
          </a:p>
          <a:p>
            <a:endParaRPr lang="nb-NO" sz="400" dirty="0"/>
          </a:p>
          <a:p>
            <a:r>
              <a:rPr lang="nb-NO" sz="1100" dirty="0"/>
              <a:t>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konsekvensar</a:t>
            </a:r>
            <a:r>
              <a:rPr lang="nb-NO" sz="1100" dirty="0"/>
              <a:t> av </a:t>
            </a:r>
            <a:r>
              <a:rPr lang="nb-NO" sz="1100" dirty="0" err="1"/>
              <a:t>klimaendringane</a:t>
            </a:r>
            <a:r>
              <a:rPr lang="nb-NO" sz="1100" dirty="0"/>
              <a:t> er arten </a:t>
            </a:r>
            <a:r>
              <a:rPr lang="nb-NO" sz="1100" dirty="0" err="1"/>
              <a:t>dykkar</a:t>
            </a:r>
            <a:r>
              <a:rPr lang="nb-NO" sz="1100" dirty="0"/>
              <a:t> særs godt tilpassa? Forklar </a:t>
            </a:r>
            <a:r>
              <a:rPr lang="nb-NO" sz="1100" dirty="0" err="1"/>
              <a:t>kvifor</a:t>
            </a:r>
            <a:r>
              <a:rPr lang="nb-NO" sz="1100" dirty="0"/>
              <a:t>.</a:t>
            </a:r>
          </a:p>
          <a:p>
            <a:endParaRPr lang="nb-NO" sz="400" dirty="0"/>
          </a:p>
          <a:p>
            <a:r>
              <a:rPr lang="nb-NO" sz="1100" dirty="0"/>
              <a:t>Fører denne tilpassinga til større overleving over alt trur du? </a:t>
            </a:r>
            <a:r>
              <a:rPr lang="nb-NO" sz="1100" dirty="0" err="1"/>
              <a:t>Kvifor</a:t>
            </a:r>
            <a:r>
              <a:rPr lang="nb-NO" sz="1100" dirty="0"/>
              <a:t>/</a:t>
            </a:r>
            <a:r>
              <a:rPr lang="nb-NO" sz="1100" dirty="0" err="1"/>
              <a:t>kvifor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? 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2C0B7951-6D21-43D2-A733-BD26BF1C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227693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0" name="Bilde 9" descr="Et bilde som inneholder tre, pattedyr, utendørs, brun&#10;&#10;Automatisk generert beskrivelse">
            <a:extLst>
              <a:ext uri="{FF2B5EF4-FFF2-40B4-BE49-F238E27FC236}">
                <a16:creationId xmlns:a16="http://schemas.microsoft.com/office/drawing/2014/main" id="{0B59DE5A-B6F1-485B-8E4F-0EE60D06F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2" y="5522752"/>
            <a:ext cx="2995387" cy="19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478712</TotalTime>
  <Words>962</Words>
  <Application>Microsoft Macintosh PowerPoint</Application>
  <PresentationFormat>A4 Paper (210x297 mm)</PresentationFormat>
  <Paragraphs>84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PowerPoint Presentation</vt:lpstr>
      <vt:lpstr>Lag ein klimatilpassa art - lag eit program som reknar om brøk til desimaltal og prosent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1512</cp:revision>
  <dcterms:created xsi:type="dcterms:W3CDTF">2018-11-04T16:46:19Z</dcterms:created>
  <dcterms:modified xsi:type="dcterms:W3CDTF">2021-11-10T11:31:04Z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