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401" r:id="rId5"/>
    <p:sldId id="399"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87C71A0A-7EDC-4220-B45D-0480FE2DC582}"/>
              </a:ext>
            </a:extLst>
          </p:cNvPr>
          <p:cNvSpPr txBox="1"/>
          <p:nvPr/>
        </p:nvSpPr>
        <p:spPr>
          <a:xfrm>
            <a:off x="399974" y="958664"/>
            <a:ext cx="5915026" cy="1400383"/>
          </a:xfrm>
          <a:prstGeom prst="rect">
            <a:avLst/>
          </a:prstGeom>
          <a:noFill/>
          <a:ln>
            <a:solidFill>
              <a:schemeClr val="tx1"/>
            </a:solidFill>
          </a:ln>
        </p:spPr>
        <p:txBody>
          <a:bodyPr wrap="square" rtlCol="0">
            <a:spAutoFit/>
          </a:bodyPr>
          <a:lstStyle/>
          <a:p>
            <a:r>
              <a:rPr lang="nb-NO" sz="1100" b="1" dirty="0"/>
              <a:t>Uniform sannsynlighet</a:t>
            </a:r>
          </a:p>
          <a:p>
            <a:endParaRPr lang="nb-NO" sz="400" dirty="0"/>
          </a:p>
          <a:p>
            <a:r>
              <a:rPr lang="nb-NO" sz="1100" dirty="0"/>
              <a:t>Alle muligheter har like stor sannsynlighet for å skje.</a:t>
            </a:r>
          </a:p>
          <a:p>
            <a:endParaRPr lang="nb-NO" sz="400" dirty="0"/>
          </a:p>
          <a:p>
            <a:r>
              <a:rPr lang="nb-NO" sz="1100" dirty="0"/>
              <a:t>Eksempler på uniform sannsynlighet kan være å trekke et kort fra en kortstokk, eller å kaste mynt eller kron. Det er ingen grunn til at det skal være mer sannsynlig å trekke akkurat hjerter tre enn kløver fem. Det er heller ingen grunn til at det skulle være mer sannsynlig at en mynt lander med kronen opp, enn myntsiden opp (den med hodet). Vi ser bort fra den utrolig lille sannsynligheten for at mynten lander på kanten.</a:t>
            </a:r>
          </a:p>
        </p:txBody>
      </p:sp>
      <p:sp>
        <p:nvSpPr>
          <p:cNvPr id="5" name="TekstSylinder 4">
            <a:extLst>
              <a:ext uri="{FF2B5EF4-FFF2-40B4-BE49-F238E27FC236}">
                <a16:creationId xmlns:a16="http://schemas.microsoft.com/office/drawing/2014/main" id="{A5E8F495-05F5-40A8-BF98-F9468783FBDC}"/>
              </a:ext>
            </a:extLst>
          </p:cNvPr>
          <p:cNvSpPr txBox="1"/>
          <p:nvPr/>
        </p:nvSpPr>
        <p:spPr>
          <a:xfrm>
            <a:off x="3314700" y="2516660"/>
            <a:ext cx="3000300" cy="1277273"/>
          </a:xfrm>
          <a:prstGeom prst="rect">
            <a:avLst/>
          </a:prstGeom>
          <a:noFill/>
          <a:ln>
            <a:solidFill>
              <a:schemeClr val="tx1"/>
            </a:solidFill>
          </a:ln>
        </p:spPr>
        <p:txBody>
          <a:bodyPr wrap="square" rtlCol="0">
            <a:spAutoFit/>
          </a:bodyPr>
          <a:lstStyle/>
          <a:p>
            <a:r>
              <a:rPr lang="nb-NO" sz="1100" b="1" dirty="0"/>
              <a:t>Diskuter</a:t>
            </a:r>
            <a:endParaRPr lang="nb-NO" sz="1100" dirty="0"/>
          </a:p>
          <a:p>
            <a:pPr marL="228600" indent="-228600">
              <a:buFont typeface="+mj-lt"/>
              <a:buAutoNum type="arabicPeriod"/>
            </a:pPr>
            <a:r>
              <a:rPr lang="nb-NO" sz="1100" dirty="0"/>
              <a:t>Kan du finne noen andre eksempler på uniform sannsynlighet</a:t>
            </a:r>
          </a:p>
          <a:p>
            <a:pPr marL="228600" indent="-228600">
              <a:buFont typeface="+mj-lt"/>
              <a:buAutoNum type="arabicPeriod"/>
            </a:pPr>
            <a:r>
              <a:rPr lang="nb-NO" sz="1100" dirty="0"/>
              <a:t>Kan du finne noen eksempler som ikke er uniforme?</a:t>
            </a:r>
          </a:p>
          <a:p>
            <a:pPr marL="228600" indent="-228600">
              <a:buFont typeface="+mj-lt"/>
              <a:buAutoNum type="arabicPeriod"/>
            </a:pPr>
            <a:r>
              <a:rPr lang="nb-NO" sz="1100" dirty="0"/>
              <a:t>Hvordan kan vi sjekke om eksemplene våre er uniforme eller ikke?</a:t>
            </a:r>
          </a:p>
        </p:txBody>
      </p:sp>
      <p:sp>
        <p:nvSpPr>
          <p:cNvPr id="15" name="Tittel 14">
            <a:extLst>
              <a:ext uri="{FF2B5EF4-FFF2-40B4-BE49-F238E27FC236}">
                <a16:creationId xmlns:a16="http://schemas.microsoft.com/office/drawing/2014/main" id="{426B986A-4FB9-44D2-B4DF-65A2FEC8078D}"/>
              </a:ext>
            </a:extLst>
          </p:cNvPr>
          <p:cNvSpPr>
            <a:spLocks noGrp="1"/>
          </p:cNvSpPr>
          <p:nvPr>
            <p:ph type="title"/>
          </p:nvPr>
        </p:nvSpPr>
        <p:spPr>
          <a:xfrm>
            <a:off x="409871" y="160491"/>
            <a:ext cx="5915025" cy="771171"/>
          </a:xfrm>
        </p:spPr>
        <p:txBody>
          <a:bodyPr>
            <a:normAutofit fontScale="90000"/>
          </a:bodyPr>
          <a:lstStyle/>
          <a:p>
            <a:r>
              <a:rPr lang="nb-NO" dirty="0"/>
              <a:t>Opplegg 17 - Uniform sannsynlighet</a:t>
            </a:r>
          </a:p>
        </p:txBody>
      </p:sp>
      <p:sp>
        <p:nvSpPr>
          <p:cNvPr id="23" name="TekstSylinder 22">
            <a:extLst>
              <a:ext uri="{FF2B5EF4-FFF2-40B4-BE49-F238E27FC236}">
                <a16:creationId xmlns:a16="http://schemas.microsoft.com/office/drawing/2014/main" id="{B28A7B02-61B7-44A9-B443-27A68E95216D}"/>
              </a:ext>
            </a:extLst>
          </p:cNvPr>
          <p:cNvSpPr txBox="1"/>
          <p:nvPr/>
        </p:nvSpPr>
        <p:spPr>
          <a:xfrm>
            <a:off x="353683" y="3680087"/>
            <a:ext cx="6213372" cy="369332"/>
          </a:xfrm>
          <a:prstGeom prst="rect">
            <a:avLst/>
          </a:prstGeom>
          <a:noFill/>
        </p:spPr>
        <p:txBody>
          <a:bodyPr wrap="square" rtlCol="0">
            <a:spAutoFit/>
          </a:bodyPr>
          <a:lstStyle/>
          <a:p>
            <a:r>
              <a:rPr lang="nb-NO" dirty="0"/>
              <a:t>____________________________________________________</a:t>
            </a:r>
          </a:p>
        </p:txBody>
      </p:sp>
      <p:sp>
        <p:nvSpPr>
          <p:cNvPr id="24" name="TekstSylinder 23">
            <a:extLst>
              <a:ext uri="{FF2B5EF4-FFF2-40B4-BE49-F238E27FC236}">
                <a16:creationId xmlns:a16="http://schemas.microsoft.com/office/drawing/2014/main" id="{705FAE10-AF29-496E-8762-F88B0CE7A22E}"/>
              </a:ext>
            </a:extLst>
          </p:cNvPr>
          <p:cNvSpPr txBox="1"/>
          <p:nvPr/>
        </p:nvSpPr>
        <p:spPr>
          <a:xfrm>
            <a:off x="878519" y="4126780"/>
            <a:ext cx="4710966" cy="369332"/>
          </a:xfrm>
          <a:prstGeom prst="rect">
            <a:avLst/>
          </a:prstGeom>
          <a:noFill/>
        </p:spPr>
        <p:txBody>
          <a:bodyPr wrap="square" rtlCol="0">
            <a:spAutoFit/>
          </a:bodyPr>
          <a:lstStyle/>
          <a:p>
            <a:pPr algn="ctr"/>
            <a:r>
              <a:rPr lang="nb-NO" dirty="0"/>
              <a:t>Pseudokode og flytskjema</a:t>
            </a:r>
          </a:p>
        </p:txBody>
      </p:sp>
      <p:sp>
        <p:nvSpPr>
          <p:cNvPr id="25" name="TekstSylinder 24">
            <a:extLst>
              <a:ext uri="{FF2B5EF4-FFF2-40B4-BE49-F238E27FC236}">
                <a16:creationId xmlns:a16="http://schemas.microsoft.com/office/drawing/2014/main" id="{C19BA0E4-A330-4C2C-AE74-B0254D12B280}"/>
              </a:ext>
            </a:extLst>
          </p:cNvPr>
          <p:cNvSpPr txBox="1"/>
          <p:nvPr/>
        </p:nvSpPr>
        <p:spPr>
          <a:xfrm>
            <a:off x="353684" y="4561804"/>
            <a:ext cx="6007606" cy="1338828"/>
          </a:xfrm>
          <a:prstGeom prst="rect">
            <a:avLst/>
          </a:prstGeom>
          <a:noFill/>
        </p:spPr>
        <p:txBody>
          <a:bodyPr wrap="square" rtlCol="0">
            <a:spAutoFit/>
          </a:bodyPr>
          <a:lstStyle/>
          <a:p>
            <a:r>
              <a:rPr lang="nb-NO" sz="1100" dirty="0"/>
              <a:t>I begynnelsen av boka er det to oppgaver der dere skal programmere hverandre, uten å bruke et programmeringsspråk. Da endte dere opp med å skrive en oppskrift, en algoritme, med vanlige ord. Dette kan kalles pseudokode. Altså det å skrive et program med det vanlige språket vårt, men gjerne med stikkord, men ikke med et programmeringsspråk.</a:t>
            </a:r>
          </a:p>
          <a:p>
            <a:endParaRPr lang="nb-NO" sz="400" dirty="0"/>
          </a:p>
          <a:p>
            <a:r>
              <a:rPr lang="nb-NO" sz="1100" dirty="0"/>
              <a:t>Når man skal lage et litt større program, så kan det være lurt å bruke pseudokode først. Da skriver du hva programmet skal gjøre med egne ord, og etterpå oversetter du dette til enten </a:t>
            </a:r>
            <a:r>
              <a:rPr lang="nb-NO" sz="1100" dirty="0" err="1"/>
              <a:t>Scratch</a:t>
            </a:r>
            <a:r>
              <a:rPr lang="nb-NO" sz="1100" dirty="0"/>
              <a:t>- eller </a:t>
            </a:r>
            <a:r>
              <a:rPr lang="nb-NO" sz="1100" dirty="0" err="1"/>
              <a:t>Pythonkode</a:t>
            </a:r>
            <a:r>
              <a:rPr lang="nb-NO" sz="1100" dirty="0"/>
              <a:t>.</a:t>
            </a:r>
          </a:p>
        </p:txBody>
      </p:sp>
      <p:sp>
        <p:nvSpPr>
          <p:cNvPr id="26" name="TekstSylinder 25">
            <a:extLst>
              <a:ext uri="{FF2B5EF4-FFF2-40B4-BE49-F238E27FC236}">
                <a16:creationId xmlns:a16="http://schemas.microsoft.com/office/drawing/2014/main" id="{A05669F7-562B-4BF6-8A42-3B93C171E13C}"/>
              </a:ext>
            </a:extLst>
          </p:cNvPr>
          <p:cNvSpPr txBox="1"/>
          <p:nvPr/>
        </p:nvSpPr>
        <p:spPr>
          <a:xfrm>
            <a:off x="5018272" y="7671019"/>
            <a:ext cx="1579942" cy="2015936"/>
          </a:xfrm>
          <a:prstGeom prst="rect">
            <a:avLst/>
          </a:prstGeom>
          <a:noFill/>
          <a:ln>
            <a:solidFill>
              <a:schemeClr val="tx1"/>
            </a:solidFill>
          </a:ln>
        </p:spPr>
        <p:txBody>
          <a:bodyPr wrap="square" rtlCol="0">
            <a:spAutoFit/>
          </a:bodyPr>
          <a:lstStyle/>
          <a:p>
            <a:r>
              <a:rPr lang="nb-NO" sz="1100" b="1" dirty="0"/>
              <a:t>Oppgaver</a:t>
            </a:r>
          </a:p>
          <a:p>
            <a:endParaRPr lang="nb-NO" sz="400" b="1" dirty="0"/>
          </a:p>
          <a:p>
            <a:pPr marL="228600" indent="-228600">
              <a:buFont typeface="+mj-lt"/>
              <a:buAutoNum type="arabicPeriod"/>
            </a:pPr>
            <a:r>
              <a:rPr lang="nb-NO" sz="1100" dirty="0"/>
              <a:t>Hva viser dette flytskjemaet?</a:t>
            </a:r>
          </a:p>
          <a:p>
            <a:pPr marL="228600" indent="-228600">
              <a:buFont typeface="+mj-lt"/>
              <a:buAutoNum type="arabicPeriod"/>
            </a:pPr>
            <a:r>
              <a:rPr lang="nb-NO" sz="1100" dirty="0"/>
              <a:t>Lag et flytskjema for hvordan rydde rommet ditt (søk på «</a:t>
            </a:r>
            <a:r>
              <a:rPr lang="nb-NO" sz="1100" dirty="0" err="1"/>
              <a:t>funny</a:t>
            </a:r>
            <a:r>
              <a:rPr lang="nb-NO" sz="1100" dirty="0"/>
              <a:t> flowcharts» for inspirasjon).</a:t>
            </a:r>
          </a:p>
          <a:p>
            <a:pPr marL="228600" indent="-228600">
              <a:buFont typeface="+mj-lt"/>
              <a:buAutoNum type="arabicPeriod"/>
            </a:pPr>
            <a:r>
              <a:rPr lang="nb-NO" sz="1100" dirty="0"/>
              <a:t>Lag en pseudokode for å rydde rommet ditt.</a:t>
            </a:r>
          </a:p>
        </p:txBody>
      </p:sp>
      <p:sp>
        <p:nvSpPr>
          <p:cNvPr id="27" name="TekstSylinder 26">
            <a:extLst>
              <a:ext uri="{FF2B5EF4-FFF2-40B4-BE49-F238E27FC236}">
                <a16:creationId xmlns:a16="http://schemas.microsoft.com/office/drawing/2014/main" id="{E45402BD-8B8A-4CEA-8C1D-5786886E1D97}"/>
              </a:ext>
            </a:extLst>
          </p:cNvPr>
          <p:cNvSpPr txBox="1"/>
          <p:nvPr/>
        </p:nvSpPr>
        <p:spPr>
          <a:xfrm>
            <a:off x="353682" y="5900632"/>
            <a:ext cx="4491121" cy="1107996"/>
          </a:xfrm>
          <a:prstGeom prst="rect">
            <a:avLst/>
          </a:prstGeom>
          <a:noFill/>
        </p:spPr>
        <p:txBody>
          <a:bodyPr wrap="square" rtlCol="0">
            <a:spAutoFit/>
          </a:bodyPr>
          <a:lstStyle/>
          <a:p>
            <a:r>
              <a:rPr lang="nb-NO" sz="1100" dirty="0"/>
              <a:t>Et alternativ er å lage et flytskjema først. Et flytskjema er et slags oversikt over programmet. Man bruker forskjellige små figurer som betyr forskjellige ting. En form for spørsmål, en form for svar og en form for begynnelse og slutt. Du kan bruke både flytskjema og pseudokode når du skal lage et program, men som regel er det greit å velge det som passer best for deg.</a:t>
            </a:r>
          </a:p>
        </p:txBody>
      </p:sp>
      <p:sp>
        <p:nvSpPr>
          <p:cNvPr id="30" name="Beslutning 29">
            <a:extLst>
              <a:ext uri="{FF2B5EF4-FFF2-40B4-BE49-F238E27FC236}">
                <a16:creationId xmlns:a16="http://schemas.microsoft.com/office/drawing/2014/main" id="{D5181D50-AC7D-492E-BAA5-18641C0ED889}"/>
              </a:ext>
            </a:extLst>
          </p:cNvPr>
          <p:cNvSpPr/>
          <p:nvPr/>
        </p:nvSpPr>
        <p:spPr>
          <a:xfrm>
            <a:off x="4898153" y="6833905"/>
            <a:ext cx="1495058" cy="642320"/>
          </a:xfrm>
          <a:prstGeom prst="flowChartDecision">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Spørsmål</a:t>
            </a:r>
          </a:p>
        </p:txBody>
      </p:sp>
      <p:sp>
        <p:nvSpPr>
          <p:cNvPr id="31" name="Alternativ prosess 30">
            <a:extLst>
              <a:ext uri="{FF2B5EF4-FFF2-40B4-BE49-F238E27FC236}">
                <a16:creationId xmlns:a16="http://schemas.microsoft.com/office/drawing/2014/main" id="{7C8E2BE3-B010-46AB-ADC2-F0920D6E764D}"/>
              </a:ext>
            </a:extLst>
          </p:cNvPr>
          <p:cNvSpPr/>
          <p:nvPr/>
        </p:nvSpPr>
        <p:spPr>
          <a:xfrm>
            <a:off x="4945044" y="5939474"/>
            <a:ext cx="993433" cy="642320"/>
          </a:xfrm>
          <a:prstGeom prst="flowChartAlternateProcess">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Begynnelse eller slutt</a:t>
            </a:r>
          </a:p>
        </p:txBody>
      </p:sp>
      <p:sp>
        <p:nvSpPr>
          <p:cNvPr id="33" name="Bindepunkt 32">
            <a:extLst>
              <a:ext uri="{FF2B5EF4-FFF2-40B4-BE49-F238E27FC236}">
                <a16:creationId xmlns:a16="http://schemas.microsoft.com/office/drawing/2014/main" id="{D16EE839-8438-4A05-8BA4-5D055099995C}"/>
              </a:ext>
            </a:extLst>
          </p:cNvPr>
          <p:cNvSpPr/>
          <p:nvPr/>
        </p:nvSpPr>
        <p:spPr>
          <a:xfrm>
            <a:off x="5993897" y="6441122"/>
            <a:ext cx="734786" cy="497539"/>
          </a:xfrm>
          <a:prstGeom prst="flowChartConnector">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Svar</a:t>
            </a:r>
          </a:p>
        </p:txBody>
      </p:sp>
      <p:sp>
        <p:nvSpPr>
          <p:cNvPr id="35" name="Alternativ prosess 34">
            <a:extLst>
              <a:ext uri="{FF2B5EF4-FFF2-40B4-BE49-F238E27FC236}">
                <a16:creationId xmlns:a16="http://schemas.microsoft.com/office/drawing/2014/main" id="{469CEE2C-5EBD-4813-9EB9-E21EF09B4435}"/>
              </a:ext>
            </a:extLst>
          </p:cNvPr>
          <p:cNvSpPr/>
          <p:nvPr/>
        </p:nvSpPr>
        <p:spPr>
          <a:xfrm>
            <a:off x="136705" y="7040366"/>
            <a:ext cx="1028689" cy="526655"/>
          </a:xfrm>
          <a:prstGeom prst="flowChartAlternateProcess">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Hvordan reparere en vindmølle?</a:t>
            </a:r>
          </a:p>
        </p:txBody>
      </p:sp>
      <p:sp>
        <p:nvSpPr>
          <p:cNvPr id="36" name="Beslutning 35">
            <a:extLst>
              <a:ext uri="{FF2B5EF4-FFF2-40B4-BE49-F238E27FC236}">
                <a16:creationId xmlns:a16="http://schemas.microsoft.com/office/drawing/2014/main" id="{993E6594-1F6F-422A-9D88-97F67BB363CA}"/>
              </a:ext>
            </a:extLst>
          </p:cNvPr>
          <p:cNvSpPr/>
          <p:nvPr/>
        </p:nvSpPr>
        <p:spPr>
          <a:xfrm>
            <a:off x="1967184" y="6984805"/>
            <a:ext cx="1341805" cy="531158"/>
          </a:xfrm>
          <a:prstGeom prst="flowChartDecision">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Beveger det seg?</a:t>
            </a:r>
          </a:p>
        </p:txBody>
      </p:sp>
      <p:sp>
        <p:nvSpPr>
          <p:cNvPr id="39" name="Bindepunkt 38">
            <a:extLst>
              <a:ext uri="{FF2B5EF4-FFF2-40B4-BE49-F238E27FC236}">
                <a16:creationId xmlns:a16="http://schemas.microsoft.com/office/drawing/2014/main" id="{73321F0B-1B8E-4580-9FBC-37F1A07CC1A7}"/>
              </a:ext>
            </a:extLst>
          </p:cNvPr>
          <p:cNvSpPr/>
          <p:nvPr/>
        </p:nvSpPr>
        <p:spPr>
          <a:xfrm>
            <a:off x="3466287" y="7426482"/>
            <a:ext cx="548734" cy="278604"/>
          </a:xfrm>
          <a:prstGeom prst="flowChartConnector">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Nei</a:t>
            </a:r>
          </a:p>
        </p:txBody>
      </p:sp>
      <p:sp>
        <p:nvSpPr>
          <p:cNvPr id="41" name="Bindepunkt 40">
            <a:extLst>
              <a:ext uri="{FF2B5EF4-FFF2-40B4-BE49-F238E27FC236}">
                <a16:creationId xmlns:a16="http://schemas.microsoft.com/office/drawing/2014/main" id="{2E8176FA-ADAB-4C2C-B38B-051331332573}"/>
              </a:ext>
            </a:extLst>
          </p:cNvPr>
          <p:cNvSpPr/>
          <p:nvPr/>
        </p:nvSpPr>
        <p:spPr>
          <a:xfrm>
            <a:off x="1300825" y="7442349"/>
            <a:ext cx="548734" cy="278604"/>
          </a:xfrm>
          <a:prstGeom prst="flowChartConnector">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Ja</a:t>
            </a:r>
          </a:p>
        </p:txBody>
      </p:sp>
      <p:sp>
        <p:nvSpPr>
          <p:cNvPr id="44" name="Beslutning 43">
            <a:extLst>
              <a:ext uri="{FF2B5EF4-FFF2-40B4-BE49-F238E27FC236}">
                <a16:creationId xmlns:a16="http://schemas.microsoft.com/office/drawing/2014/main" id="{9FFF0AE4-DE90-4BF8-B6A0-51E647B7E30F}"/>
              </a:ext>
            </a:extLst>
          </p:cNvPr>
          <p:cNvSpPr/>
          <p:nvPr/>
        </p:nvSpPr>
        <p:spPr>
          <a:xfrm>
            <a:off x="992893" y="7984304"/>
            <a:ext cx="1164597" cy="526656"/>
          </a:xfrm>
          <a:prstGeom prst="flowChartDecision">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Burde det?</a:t>
            </a:r>
          </a:p>
        </p:txBody>
      </p:sp>
      <p:sp>
        <p:nvSpPr>
          <p:cNvPr id="47" name="Bindepunkt 46">
            <a:extLst>
              <a:ext uri="{FF2B5EF4-FFF2-40B4-BE49-F238E27FC236}">
                <a16:creationId xmlns:a16="http://schemas.microsoft.com/office/drawing/2014/main" id="{25C53990-2C1E-4DC4-B99B-6EC448288D5F}"/>
              </a:ext>
            </a:extLst>
          </p:cNvPr>
          <p:cNvSpPr/>
          <p:nvPr/>
        </p:nvSpPr>
        <p:spPr>
          <a:xfrm>
            <a:off x="1886292" y="8563169"/>
            <a:ext cx="548734" cy="278604"/>
          </a:xfrm>
          <a:prstGeom prst="flowChartConnector">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Nei</a:t>
            </a:r>
          </a:p>
        </p:txBody>
      </p:sp>
      <p:sp>
        <p:nvSpPr>
          <p:cNvPr id="48" name="Bindepunkt 47">
            <a:extLst>
              <a:ext uri="{FF2B5EF4-FFF2-40B4-BE49-F238E27FC236}">
                <a16:creationId xmlns:a16="http://schemas.microsoft.com/office/drawing/2014/main" id="{B8F30262-BA31-4519-8F7A-6F9F3C0D39BE}"/>
              </a:ext>
            </a:extLst>
          </p:cNvPr>
          <p:cNvSpPr/>
          <p:nvPr/>
        </p:nvSpPr>
        <p:spPr>
          <a:xfrm>
            <a:off x="714205" y="8563169"/>
            <a:ext cx="548734" cy="278604"/>
          </a:xfrm>
          <a:prstGeom prst="flowChartConnector">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Ja</a:t>
            </a:r>
          </a:p>
        </p:txBody>
      </p:sp>
      <p:sp>
        <p:nvSpPr>
          <p:cNvPr id="49" name="Bindepunkt 48">
            <a:extLst>
              <a:ext uri="{FF2B5EF4-FFF2-40B4-BE49-F238E27FC236}">
                <a16:creationId xmlns:a16="http://schemas.microsoft.com/office/drawing/2014/main" id="{158A02C6-5774-46CE-A943-7CC52F661BDC}"/>
              </a:ext>
            </a:extLst>
          </p:cNvPr>
          <p:cNvSpPr/>
          <p:nvPr/>
        </p:nvSpPr>
        <p:spPr>
          <a:xfrm>
            <a:off x="4048585" y="8563169"/>
            <a:ext cx="548734" cy="278604"/>
          </a:xfrm>
          <a:prstGeom prst="flowChartConnector">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Nei</a:t>
            </a:r>
          </a:p>
        </p:txBody>
      </p:sp>
      <p:sp>
        <p:nvSpPr>
          <p:cNvPr id="50" name="Bindepunkt 49">
            <a:extLst>
              <a:ext uri="{FF2B5EF4-FFF2-40B4-BE49-F238E27FC236}">
                <a16:creationId xmlns:a16="http://schemas.microsoft.com/office/drawing/2014/main" id="{05244E2B-1CBE-4F5B-864B-76DA2035788D}"/>
              </a:ext>
            </a:extLst>
          </p:cNvPr>
          <p:cNvSpPr/>
          <p:nvPr/>
        </p:nvSpPr>
        <p:spPr>
          <a:xfrm>
            <a:off x="2886375" y="8563169"/>
            <a:ext cx="548734" cy="278604"/>
          </a:xfrm>
          <a:prstGeom prst="flowChartConnector">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Ja</a:t>
            </a:r>
          </a:p>
        </p:txBody>
      </p:sp>
      <p:sp>
        <p:nvSpPr>
          <p:cNvPr id="53" name="Alternativ prosess 52">
            <a:extLst>
              <a:ext uri="{FF2B5EF4-FFF2-40B4-BE49-F238E27FC236}">
                <a16:creationId xmlns:a16="http://schemas.microsoft.com/office/drawing/2014/main" id="{5F0D0B61-A867-4446-849E-6EFC6AC35144}"/>
              </a:ext>
            </a:extLst>
          </p:cNvPr>
          <p:cNvSpPr/>
          <p:nvPr/>
        </p:nvSpPr>
        <p:spPr>
          <a:xfrm>
            <a:off x="541880" y="9138164"/>
            <a:ext cx="893383" cy="445190"/>
          </a:xfrm>
          <a:prstGeom prst="flowChartAlternateProcess">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Ikke noe problem!</a:t>
            </a:r>
          </a:p>
        </p:txBody>
      </p:sp>
      <p:sp>
        <p:nvSpPr>
          <p:cNvPr id="54" name="Alternativ prosess 53">
            <a:extLst>
              <a:ext uri="{FF2B5EF4-FFF2-40B4-BE49-F238E27FC236}">
                <a16:creationId xmlns:a16="http://schemas.microsoft.com/office/drawing/2014/main" id="{DAD70C46-C25B-457C-8DFD-4D7CFF0C88CC}"/>
              </a:ext>
            </a:extLst>
          </p:cNvPr>
          <p:cNvSpPr/>
          <p:nvPr/>
        </p:nvSpPr>
        <p:spPr>
          <a:xfrm>
            <a:off x="3876261" y="9138164"/>
            <a:ext cx="893383" cy="445190"/>
          </a:xfrm>
          <a:prstGeom prst="flowChartAlternateProcess">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Ikke noe problem!</a:t>
            </a:r>
          </a:p>
        </p:txBody>
      </p:sp>
      <p:sp>
        <p:nvSpPr>
          <p:cNvPr id="55" name="Beslutning 54">
            <a:extLst>
              <a:ext uri="{FF2B5EF4-FFF2-40B4-BE49-F238E27FC236}">
                <a16:creationId xmlns:a16="http://schemas.microsoft.com/office/drawing/2014/main" id="{15F9F1A3-044F-4B99-8F82-AE7B74681520}"/>
              </a:ext>
            </a:extLst>
          </p:cNvPr>
          <p:cNvSpPr/>
          <p:nvPr/>
        </p:nvSpPr>
        <p:spPr>
          <a:xfrm>
            <a:off x="3158356" y="7975969"/>
            <a:ext cx="1164597" cy="526656"/>
          </a:xfrm>
          <a:prstGeom prst="flowChartDecision">
            <a:avLst/>
          </a:prstGeom>
          <a:gradFill>
            <a:gsLst>
              <a:gs pos="0">
                <a:schemeClr val="accent1">
                  <a:lumMod val="5000"/>
                  <a:lumOff val="95000"/>
                </a:schemeClr>
              </a:gs>
              <a:gs pos="0">
                <a:srgbClr val="5EAA80"/>
              </a:gs>
              <a:gs pos="100000">
                <a:srgbClr val="C1E0AE"/>
              </a:gs>
            </a:gsLst>
            <a:lin ang="5400000" scaled="1"/>
          </a:gradFill>
          <a:ln>
            <a:solidFill>
              <a:srgbClr val="5EA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b="1" dirty="0"/>
              <a:t>Burde det?</a:t>
            </a:r>
          </a:p>
        </p:txBody>
      </p:sp>
      <p:cxnSp>
        <p:nvCxnSpPr>
          <p:cNvPr id="62" name="Rett pilkobling 61">
            <a:extLst>
              <a:ext uri="{FF2B5EF4-FFF2-40B4-BE49-F238E27FC236}">
                <a16:creationId xmlns:a16="http://schemas.microsoft.com/office/drawing/2014/main" id="{15DA6B84-927E-4A3A-9187-CBC114ACF95E}"/>
              </a:ext>
            </a:extLst>
          </p:cNvPr>
          <p:cNvCxnSpPr>
            <a:cxnSpLocks/>
            <a:stCxn id="35" idx="3"/>
            <a:endCxn id="36" idx="0"/>
          </p:cNvCxnSpPr>
          <p:nvPr/>
        </p:nvCxnSpPr>
        <p:spPr>
          <a:xfrm flipV="1">
            <a:off x="1165394" y="6984805"/>
            <a:ext cx="1472693" cy="3188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Rett pilkobling 64">
            <a:extLst>
              <a:ext uri="{FF2B5EF4-FFF2-40B4-BE49-F238E27FC236}">
                <a16:creationId xmlns:a16="http://schemas.microsoft.com/office/drawing/2014/main" id="{35FBE863-2E31-4E2E-8D55-D626C12B0F54}"/>
              </a:ext>
            </a:extLst>
          </p:cNvPr>
          <p:cNvCxnSpPr>
            <a:cxnSpLocks/>
            <a:stCxn id="36" idx="1"/>
            <a:endCxn id="41" idx="0"/>
          </p:cNvCxnSpPr>
          <p:nvPr/>
        </p:nvCxnSpPr>
        <p:spPr>
          <a:xfrm flipH="1">
            <a:off x="1575192" y="7250384"/>
            <a:ext cx="391992" cy="191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Rett pilkobling 73">
            <a:extLst>
              <a:ext uri="{FF2B5EF4-FFF2-40B4-BE49-F238E27FC236}">
                <a16:creationId xmlns:a16="http://schemas.microsoft.com/office/drawing/2014/main" id="{3662EFA5-15C6-4EE9-A6BE-786FDEA52F67}"/>
              </a:ext>
            </a:extLst>
          </p:cNvPr>
          <p:cNvCxnSpPr>
            <a:cxnSpLocks/>
            <a:stCxn id="36" idx="3"/>
            <a:endCxn id="39" idx="0"/>
          </p:cNvCxnSpPr>
          <p:nvPr/>
        </p:nvCxnSpPr>
        <p:spPr>
          <a:xfrm>
            <a:off x="3308989" y="7250384"/>
            <a:ext cx="431665" cy="1760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tt pilkobling 79">
            <a:extLst>
              <a:ext uri="{FF2B5EF4-FFF2-40B4-BE49-F238E27FC236}">
                <a16:creationId xmlns:a16="http://schemas.microsoft.com/office/drawing/2014/main" id="{D1E0C0FF-4D60-4AAA-A6F1-C0450C4149E0}"/>
              </a:ext>
            </a:extLst>
          </p:cNvPr>
          <p:cNvCxnSpPr>
            <a:cxnSpLocks/>
            <a:stCxn id="41" idx="4"/>
            <a:endCxn id="44" idx="0"/>
          </p:cNvCxnSpPr>
          <p:nvPr/>
        </p:nvCxnSpPr>
        <p:spPr>
          <a:xfrm>
            <a:off x="1575192" y="7720953"/>
            <a:ext cx="0" cy="2633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Rett pilkobling 81">
            <a:extLst>
              <a:ext uri="{FF2B5EF4-FFF2-40B4-BE49-F238E27FC236}">
                <a16:creationId xmlns:a16="http://schemas.microsoft.com/office/drawing/2014/main" id="{3F53876A-3004-4351-B1BF-E2FF2CA063C4}"/>
              </a:ext>
            </a:extLst>
          </p:cNvPr>
          <p:cNvCxnSpPr>
            <a:cxnSpLocks/>
            <a:stCxn id="39" idx="4"/>
            <a:endCxn id="55" idx="0"/>
          </p:cNvCxnSpPr>
          <p:nvPr/>
        </p:nvCxnSpPr>
        <p:spPr>
          <a:xfrm>
            <a:off x="3740654" y="7705086"/>
            <a:ext cx="1" cy="2708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Rett pilkobling 84">
            <a:extLst>
              <a:ext uri="{FF2B5EF4-FFF2-40B4-BE49-F238E27FC236}">
                <a16:creationId xmlns:a16="http://schemas.microsoft.com/office/drawing/2014/main" id="{3A9D79EE-A47C-42D3-ABF1-1F1902DF6D7E}"/>
              </a:ext>
            </a:extLst>
          </p:cNvPr>
          <p:cNvCxnSpPr>
            <a:cxnSpLocks/>
            <a:stCxn id="44" idx="1"/>
            <a:endCxn id="48" idx="0"/>
          </p:cNvCxnSpPr>
          <p:nvPr/>
        </p:nvCxnSpPr>
        <p:spPr>
          <a:xfrm flipH="1">
            <a:off x="988572" y="8247632"/>
            <a:ext cx="4321" cy="315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Rett pilkobling 87">
            <a:extLst>
              <a:ext uri="{FF2B5EF4-FFF2-40B4-BE49-F238E27FC236}">
                <a16:creationId xmlns:a16="http://schemas.microsoft.com/office/drawing/2014/main" id="{4F56FA9B-387F-42A0-BBAD-734D16611451}"/>
              </a:ext>
            </a:extLst>
          </p:cNvPr>
          <p:cNvCxnSpPr>
            <a:cxnSpLocks/>
            <a:stCxn id="55" idx="1"/>
            <a:endCxn id="50" idx="0"/>
          </p:cNvCxnSpPr>
          <p:nvPr/>
        </p:nvCxnSpPr>
        <p:spPr>
          <a:xfrm>
            <a:off x="3158356" y="8239297"/>
            <a:ext cx="2386" cy="323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Rett pilkobling 90">
            <a:extLst>
              <a:ext uri="{FF2B5EF4-FFF2-40B4-BE49-F238E27FC236}">
                <a16:creationId xmlns:a16="http://schemas.microsoft.com/office/drawing/2014/main" id="{7CDB3AD3-645D-472E-AB5B-587BA54C34BA}"/>
              </a:ext>
            </a:extLst>
          </p:cNvPr>
          <p:cNvCxnSpPr>
            <a:cxnSpLocks/>
            <a:stCxn id="44" idx="3"/>
            <a:endCxn id="47" idx="0"/>
          </p:cNvCxnSpPr>
          <p:nvPr/>
        </p:nvCxnSpPr>
        <p:spPr>
          <a:xfrm>
            <a:off x="2157490" y="8247632"/>
            <a:ext cx="3169" cy="315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Rett pilkobling 93">
            <a:extLst>
              <a:ext uri="{FF2B5EF4-FFF2-40B4-BE49-F238E27FC236}">
                <a16:creationId xmlns:a16="http://schemas.microsoft.com/office/drawing/2014/main" id="{743A6AA1-7855-4FA2-A6E0-9E71BE6F1193}"/>
              </a:ext>
            </a:extLst>
          </p:cNvPr>
          <p:cNvCxnSpPr>
            <a:cxnSpLocks/>
            <a:stCxn id="55" idx="3"/>
            <a:endCxn id="49" idx="0"/>
          </p:cNvCxnSpPr>
          <p:nvPr/>
        </p:nvCxnSpPr>
        <p:spPr>
          <a:xfrm flipH="1">
            <a:off x="4322952" y="8239297"/>
            <a:ext cx="1" cy="323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Rett pilkobling 112">
            <a:extLst>
              <a:ext uri="{FF2B5EF4-FFF2-40B4-BE49-F238E27FC236}">
                <a16:creationId xmlns:a16="http://schemas.microsoft.com/office/drawing/2014/main" id="{7D7568DD-0FC3-4C26-83B4-468538E67045}"/>
              </a:ext>
            </a:extLst>
          </p:cNvPr>
          <p:cNvCxnSpPr>
            <a:cxnSpLocks/>
            <a:stCxn id="48" idx="4"/>
            <a:endCxn id="53" idx="0"/>
          </p:cNvCxnSpPr>
          <p:nvPr/>
        </p:nvCxnSpPr>
        <p:spPr>
          <a:xfrm>
            <a:off x="988572" y="8841773"/>
            <a:ext cx="0" cy="296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Rett pilkobling 116">
            <a:extLst>
              <a:ext uri="{FF2B5EF4-FFF2-40B4-BE49-F238E27FC236}">
                <a16:creationId xmlns:a16="http://schemas.microsoft.com/office/drawing/2014/main" id="{CB61CD07-51AA-48A3-B84A-79BB727E7302}"/>
              </a:ext>
            </a:extLst>
          </p:cNvPr>
          <p:cNvCxnSpPr>
            <a:cxnSpLocks/>
            <a:stCxn id="49" idx="4"/>
            <a:endCxn id="54" idx="0"/>
          </p:cNvCxnSpPr>
          <p:nvPr/>
        </p:nvCxnSpPr>
        <p:spPr>
          <a:xfrm>
            <a:off x="4322952" y="8841773"/>
            <a:ext cx="1" cy="296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Rett pilkobling 127">
            <a:extLst>
              <a:ext uri="{FF2B5EF4-FFF2-40B4-BE49-F238E27FC236}">
                <a16:creationId xmlns:a16="http://schemas.microsoft.com/office/drawing/2014/main" id="{272493C3-7B5A-41BB-A632-744666D48B73}"/>
              </a:ext>
            </a:extLst>
          </p:cNvPr>
          <p:cNvCxnSpPr>
            <a:cxnSpLocks/>
            <a:stCxn id="47" idx="4"/>
          </p:cNvCxnSpPr>
          <p:nvPr/>
        </p:nvCxnSpPr>
        <p:spPr>
          <a:xfrm>
            <a:off x="2160659" y="8841773"/>
            <a:ext cx="0" cy="2111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Rett pilkobling 131">
            <a:extLst>
              <a:ext uri="{FF2B5EF4-FFF2-40B4-BE49-F238E27FC236}">
                <a16:creationId xmlns:a16="http://schemas.microsoft.com/office/drawing/2014/main" id="{C7760E9E-B3B3-4343-82E5-0C0F1A590AC9}"/>
              </a:ext>
            </a:extLst>
          </p:cNvPr>
          <p:cNvCxnSpPr>
            <a:cxnSpLocks/>
            <a:stCxn id="50" idx="4"/>
          </p:cNvCxnSpPr>
          <p:nvPr/>
        </p:nvCxnSpPr>
        <p:spPr>
          <a:xfrm flipH="1">
            <a:off x="3157630" y="8841773"/>
            <a:ext cx="3112" cy="2111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Plassholder for lysbildenummer 1">
            <a:extLst>
              <a:ext uri="{FF2B5EF4-FFF2-40B4-BE49-F238E27FC236}">
                <a16:creationId xmlns:a16="http://schemas.microsoft.com/office/drawing/2014/main" id="{AFD13277-A1BD-41F9-9742-7DEAEF121581}"/>
              </a:ext>
            </a:extLst>
          </p:cNvPr>
          <p:cNvSpPr>
            <a:spLocks noGrp="1"/>
          </p:cNvSpPr>
          <p:nvPr>
            <p:ph type="sldNum" sz="quarter" idx="12"/>
          </p:nvPr>
        </p:nvSpPr>
        <p:spPr>
          <a:xfrm>
            <a:off x="4843463" y="9343442"/>
            <a:ext cx="1543050" cy="527403"/>
          </a:xfrm>
        </p:spPr>
        <p:txBody>
          <a:bodyPr/>
          <a:lstStyle/>
          <a:p>
            <a:fld id="{8BCDA449-1FD9-4B7A-9E85-B244E6DC9C56}" type="slidenum">
              <a:rPr lang="nb-NO" smtClean="0"/>
              <a:t>1</a:t>
            </a:fld>
            <a:endParaRPr lang="nb-NO"/>
          </a:p>
        </p:txBody>
      </p:sp>
      <p:pic>
        <p:nvPicPr>
          <p:cNvPr id="6" name="Bilde 5" descr="Et bilde som inneholder mynt&#10;&#10;Automatisk generert beskrivelse">
            <a:extLst>
              <a:ext uri="{FF2B5EF4-FFF2-40B4-BE49-F238E27FC236}">
                <a16:creationId xmlns:a16="http://schemas.microsoft.com/office/drawing/2014/main" id="{06EDE68E-A3F7-454B-9E9B-09858F865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01" y="2454170"/>
            <a:ext cx="2506581" cy="1483896"/>
          </a:xfrm>
          <a:prstGeom prst="rect">
            <a:avLst/>
          </a:prstGeom>
        </p:spPr>
      </p:pic>
      <p:pic>
        <p:nvPicPr>
          <p:cNvPr id="10" name="Bilde 9">
            <a:extLst>
              <a:ext uri="{FF2B5EF4-FFF2-40B4-BE49-F238E27FC236}">
                <a16:creationId xmlns:a16="http://schemas.microsoft.com/office/drawing/2014/main" id="{E732B9F3-637E-401D-B4C8-94D287DF1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559" y="9078852"/>
            <a:ext cx="893383" cy="596780"/>
          </a:xfrm>
          <a:prstGeom prst="rect">
            <a:avLst/>
          </a:prstGeom>
        </p:spPr>
      </p:pic>
      <p:pic>
        <p:nvPicPr>
          <p:cNvPr id="13" name="Bilde 12" descr="Et bilde som inneholder tekst, innendørs, åpen&#10;&#10;Automatisk generert beskrivelse">
            <a:extLst>
              <a:ext uri="{FF2B5EF4-FFF2-40B4-BE49-F238E27FC236}">
                <a16:creationId xmlns:a16="http://schemas.microsoft.com/office/drawing/2014/main" id="{1EE3DB73-BBF4-4A9B-B7FD-DFE5F4D4C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945" y="9078852"/>
            <a:ext cx="495376" cy="741581"/>
          </a:xfrm>
          <a:prstGeom prst="rect">
            <a:avLst/>
          </a:prstGeom>
        </p:spPr>
      </p:pic>
    </p:spTree>
    <p:extLst>
      <p:ext uri="{BB962C8B-B14F-4D97-AF65-F5344CB8AC3E}">
        <p14:creationId xmlns:p14="http://schemas.microsoft.com/office/powerpoint/2010/main" val="1623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4F907B9-AFDC-4F21-87FB-B4C9F687D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56" y="272082"/>
            <a:ext cx="1070067" cy="714127"/>
          </a:xfrm>
          <a:prstGeom prst="rect">
            <a:avLst/>
          </a:prstGeom>
        </p:spPr>
      </p:pic>
      <p:sp>
        <p:nvSpPr>
          <p:cNvPr id="38" name="Tankeboble: sky 37">
            <a:extLst>
              <a:ext uri="{FF2B5EF4-FFF2-40B4-BE49-F238E27FC236}">
                <a16:creationId xmlns:a16="http://schemas.microsoft.com/office/drawing/2014/main" id="{22E09729-FE42-4E64-93AF-1E71E33390AB}"/>
              </a:ext>
            </a:extLst>
          </p:cNvPr>
          <p:cNvSpPr/>
          <p:nvPr/>
        </p:nvSpPr>
        <p:spPr>
          <a:xfrm>
            <a:off x="4460343" y="5756930"/>
            <a:ext cx="2108933" cy="1670298"/>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E73A00FE-D248-4988-B1D6-ADB83C19DBD0}"/>
              </a:ext>
            </a:extLst>
          </p:cNvPr>
          <p:cNvSpPr>
            <a:spLocks noGrp="1"/>
          </p:cNvSpPr>
          <p:nvPr>
            <p:ph type="title"/>
          </p:nvPr>
        </p:nvSpPr>
        <p:spPr>
          <a:xfrm>
            <a:off x="635222" y="306044"/>
            <a:ext cx="5461139" cy="1075127"/>
          </a:xfrm>
        </p:spPr>
        <p:txBody>
          <a:bodyPr>
            <a:normAutofit/>
          </a:bodyPr>
          <a:lstStyle/>
          <a:p>
            <a:r>
              <a:rPr lang="nb-NO" sz="3200" dirty="0"/>
              <a:t>Lag en terning eller et lykkehjul</a:t>
            </a:r>
            <a:br>
              <a:rPr lang="nb-NO" dirty="0"/>
            </a:br>
            <a:r>
              <a:rPr lang="nb-NO" sz="2000" dirty="0"/>
              <a:t>- og et program som simulerer sannsynligheten</a:t>
            </a:r>
          </a:p>
        </p:txBody>
      </p:sp>
      <p:pic>
        <p:nvPicPr>
          <p:cNvPr id="11" name="Bilde 10">
            <a:extLst>
              <a:ext uri="{FF2B5EF4-FFF2-40B4-BE49-F238E27FC236}">
                <a16:creationId xmlns:a16="http://schemas.microsoft.com/office/drawing/2014/main" id="{B8F2876D-17A8-4C9F-BB38-00B025954E82}"/>
              </a:ext>
            </a:extLst>
          </p:cNvPr>
          <p:cNvPicPr>
            <a:picLocks noChangeAspect="1"/>
          </p:cNvPicPr>
          <p:nvPr/>
        </p:nvPicPr>
        <p:blipFill>
          <a:blip r:embed="rId3"/>
          <a:stretch>
            <a:fillRect/>
          </a:stretch>
        </p:blipFill>
        <p:spPr>
          <a:xfrm>
            <a:off x="5980744" y="308222"/>
            <a:ext cx="821249" cy="961874"/>
          </a:xfrm>
          <a:prstGeom prst="rect">
            <a:avLst/>
          </a:prstGeom>
        </p:spPr>
      </p:pic>
      <p:sp>
        <p:nvSpPr>
          <p:cNvPr id="14" name="TekstSylinder 13">
            <a:extLst>
              <a:ext uri="{FF2B5EF4-FFF2-40B4-BE49-F238E27FC236}">
                <a16:creationId xmlns:a16="http://schemas.microsoft.com/office/drawing/2014/main" id="{CAD66F9A-3E50-424D-B28B-D2561743CE3D}"/>
              </a:ext>
            </a:extLst>
          </p:cNvPr>
          <p:cNvSpPr txBox="1"/>
          <p:nvPr/>
        </p:nvSpPr>
        <p:spPr>
          <a:xfrm>
            <a:off x="439422" y="2789136"/>
            <a:ext cx="5924261" cy="1323439"/>
          </a:xfrm>
          <a:prstGeom prst="rect">
            <a:avLst/>
          </a:prstGeom>
          <a:noFill/>
        </p:spPr>
        <p:txBody>
          <a:bodyPr wrap="square" rtlCol="0">
            <a:spAutoFit/>
          </a:bodyPr>
          <a:lstStyle/>
          <a:p>
            <a:r>
              <a:rPr lang="nb-NO" sz="1200" b="1" dirty="0"/>
              <a:t>Fase 1:</a:t>
            </a:r>
            <a:r>
              <a:rPr lang="nb-NO" sz="1200" dirty="0"/>
              <a:t> Finn informasjon og inspirasjon til en terning eller et lykkehjul. Hvilken form kan en terning ha? Hvilke deler består et lykkehjul av? Hvordan ser disse delene ut?</a:t>
            </a:r>
          </a:p>
          <a:p>
            <a:endParaRPr lang="nb-NO" sz="400" dirty="0"/>
          </a:p>
          <a:p>
            <a:r>
              <a:rPr lang="nb-NO" sz="1200" b="1" dirty="0"/>
              <a:t>Fase 2:</a:t>
            </a:r>
            <a:r>
              <a:rPr lang="nb-NO" sz="1200" dirty="0"/>
              <a:t> Ha en </a:t>
            </a:r>
            <a:r>
              <a:rPr lang="nb-NO" sz="1200" dirty="0" err="1"/>
              <a:t>idèmyldring</a:t>
            </a:r>
            <a:r>
              <a:rPr lang="nb-NO" sz="1200" dirty="0"/>
              <a:t> for deg selv. Tegn gjerne en skisse før du diskuterer med de andre. Deretter må gruppa bestemme hvordan terningen/lykkehjulet skal se ut.</a:t>
            </a:r>
          </a:p>
          <a:p>
            <a:endParaRPr lang="nb-NO" sz="400" dirty="0"/>
          </a:p>
          <a:p>
            <a:r>
              <a:rPr lang="nb-NO" sz="1200" b="1" dirty="0"/>
              <a:t>Fase 3: </a:t>
            </a:r>
            <a:r>
              <a:rPr lang="nb-NO" sz="1200" dirty="0"/>
              <a:t>Tid for å lage simuleringsprogrammet, og å lage terningen eller lykkehjulet. Se på programmeringseksemplene for et firedelt lykkehjul under:</a:t>
            </a:r>
          </a:p>
        </p:txBody>
      </p:sp>
      <p:sp>
        <p:nvSpPr>
          <p:cNvPr id="16" name="TekstSylinder 15">
            <a:extLst>
              <a:ext uri="{FF2B5EF4-FFF2-40B4-BE49-F238E27FC236}">
                <a16:creationId xmlns:a16="http://schemas.microsoft.com/office/drawing/2014/main" id="{EB36E0C5-9B27-4E13-B8BC-5B3C10501E85}"/>
              </a:ext>
            </a:extLst>
          </p:cNvPr>
          <p:cNvSpPr txBox="1"/>
          <p:nvPr/>
        </p:nvSpPr>
        <p:spPr>
          <a:xfrm>
            <a:off x="408278" y="7659712"/>
            <a:ext cx="5915025" cy="1754326"/>
          </a:xfrm>
          <a:prstGeom prst="rect">
            <a:avLst/>
          </a:prstGeom>
          <a:noFill/>
        </p:spPr>
        <p:txBody>
          <a:bodyPr wrap="square" rtlCol="0">
            <a:spAutoFit/>
          </a:bodyPr>
          <a:lstStyle/>
          <a:p>
            <a:r>
              <a:rPr lang="nb-NO" sz="1200" b="1" dirty="0"/>
              <a:t>_________________________________________________________________________</a:t>
            </a:r>
          </a:p>
          <a:p>
            <a:endParaRPr lang="nb-NO" sz="800" b="1" dirty="0"/>
          </a:p>
          <a:p>
            <a:r>
              <a:rPr lang="nb-NO" sz="1200" b="1" dirty="0"/>
              <a:t>Fase 4:</a:t>
            </a:r>
            <a:r>
              <a:rPr lang="nb-NO" sz="1200" dirty="0"/>
              <a:t> Test terningen eller lykkehjulet og programmet ditt. </a:t>
            </a:r>
          </a:p>
          <a:p>
            <a:r>
              <a:rPr lang="nb-NO" sz="1200" b="1" dirty="0"/>
              <a:t>Fase 5:</a:t>
            </a:r>
            <a:r>
              <a:rPr lang="nb-NO" sz="1200" dirty="0"/>
              <a:t> Virker alt slik det skal?</a:t>
            </a:r>
          </a:p>
          <a:p>
            <a:r>
              <a:rPr lang="nb-NO" sz="1200" b="1" dirty="0"/>
              <a:t>Fase 6:</a:t>
            </a:r>
            <a:r>
              <a:rPr lang="nb-NO" sz="1200" dirty="0"/>
              <a:t> Hopp gjerne tilbake til tidligere punkt, og gjør forandringer for å få en best mulig terning eller lykkehjul. Gjør gjerne endringer i modelleringsprogrammet ditt. Kan det gjøres mer effektivt eller ryddigere?</a:t>
            </a:r>
          </a:p>
          <a:p>
            <a:r>
              <a:rPr lang="nb-NO" sz="1200" b="1" dirty="0"/>
              <a:t>Fase 7: </a:t>
            </a:r>
            <a:r>
              <a:rPr lang="nb-NO" sz="1200" dirty="0"/>
              <a:t>Lag et ark med bilder fra hele prosessen sammen med resultatet for sannsynligheten til de forskjellige utfallene.</a:t>
            </a:r>
          </a:p>
        </p:txBody>
      </p:sp>
      <p:sp>
        <p:nvSpPr>
          <p:cNvPr id="27" name="TekstSylinder 26">
            <a:extLst>
              <a:ext uri="{FF2B5EF4-FFF2-40B4-BE49-F238E27FC236}">
                <a16:creationId xmlns:a16="http://schemas.microsoft.com/office/drawing/2014/main" id="{8FFF7D38-A050-4791-A862-A236A0B58864}"/>
              </a:ext>
            </a:extLst>
          </p:cNvPr>
          <p:cNvSpPr txBox="1"/>
          <p:nvPr/>
        </p:nvSpPr>
        <p:spPr>
          <a:xfrm>
            <a:off x="779767" y="1550605"/>
            <a:ext cx="5243572" cy="1015663"/>
          </a:xfrm>
          <a:prstGeom prst="rect">
            <a:avLst/>
          </a:prstGeom>
          <a:noFill/>
          <a:ln>
            <a:solidFill>
              <a:schemeClr val="tx1"/>
            </a:solidFill>
          </a:ln>
        </p:spPr>
        <p:txBody>
          <a:bodyPr wrap="square" rtlCol="0">
            <a:spAutoFit/>
          </a:bodyPr>
          <a:lstStyle/>
          <a:p>
            <a:r>
              <a:rPr lang="nb-NO" sz="1200" b="1" dirty="0"/>
              <a:t>Oppgave </a:t>
            </a:r>
          </a:p>
          <a:p>
            <a:r>
              <a:rPr lang="nb-NO" sz="1200" dirty="0"/>
              <a:t>Lag en egendesignet terning som ikke har seks sider, eller et lykkehjul som senere skal være en del av et spill. Du skal lage et program som du kan bruke til å simulere terningkast eller lykkehjul-snurr og finne sannsynligheten for de forskjellige utfallene.</a:t>
            </a:r>
          </a:p>
        </p:txBody>
      </p:sp>
      <p:sp>
        <p:nvSpPr>
          <p:cNvPr id="28" name="Plassholder for innhold 2">
            <a:extLst>
              <a:ext uri="{FF2B5EF4-FFF2-40B4-BE49-F238E27FC236}">
                <a16:creationId xmlns:a16="http://schemas.microsoft.com/office/drawing/2014/main" id="{C6F73F69-F6DE-4CA3-B22B-328370D7F9BB}"/>
              </a:ext>
            </a:extLst>
          </p:cNvPr>
          <p:cNvSpPr>
            <a:spLocks noGrp="1"/>
          </p:cNvSpPr>
          <p:nvPr>
            <p:ph idx="1"/>
          </p:nvPr>
        </p:nvSpPr>
        <p:spPr>
          <a:xfrm>
            <a:off x="408279" y="5634154"/>
            <a:ext cx="3950904" cy="2153333"/>
          </a:xfrm>
        </p:spPr>
        <p:txBody>
          <a:bodyPr>
            <a:normAutofit lnSpcReduction="10000"/>
          </a:bodyPr>
          <a:lstStyle/>
          <a:p>
            <a:pPr marL="0" indent="0">
              <a:buNone/>
            </a:pPr>
            <a:r>
              <a:rPr lang="nb-NO" sz="1200" dirty="0"/>
              <a:t>Lag et simuleringsprogram – det finnes ark med HINT (spør lærer)</a:t>
            </a:r>
          </a:p>
          <a:p>
            <a:pPr marL="0" indent="0">
              <a:buNone/>
            </a:pPr>
            <a:r>
              <a:rPr lang="nb-NO" sz="1200" dirty="0"/>
              <a:t>Del oppgaven opp i flere små deler</a:t>
            </a:r>
          </a:p>
          <a:p>
            <a:pPr lvl="1"/>
            <a:r>
              <a:rPr lang="nb-NO" sz="1200" dirty="0"/>
              <a:t>Vet du hvordan du må programmere for å få et tilfeldig terningkast eller lykkehjul-spinn? </a:t>
            </a:r>
          </a:p>
          <a:p>
            <a:pPr lvl="1"/>
            <a:r>
              <a:rPr lang="nb-NO" sz="1200" dirty="0"/>
              <a:t>Vet du hvordan du må programmere for å telle opp hvor mange det blir av hvert utfall?</a:t>
            </a:r>
          </a:p>
          <a:p>
            <a:pPr lvl="1"/>
            <a:r>
              <a:rPr lang="nb-NO" sz="1200" dirty="0"/>
              <a:t>Hvis du ikke vet, kan du finne det ut?</a:t>
            </a:r>
          </a:p>
          <a:p>
            <a:pPr lvl="1"/>
            <a:r>
              <a:rPr lang="nb-NO" sz="1200" dirty="0"/>
              <a:t>Kan du bruke noe fra programmeringseksemplene over?</a:t>
            </a:r>
          </a:p>
          <a:p>
            <a:pPr lvl="1"/>
            <a:r>
              <a:rPr lang="nb-NO" sz="1200" dirty="0"/>
              <a:t>Hvordan skal du kombinere de forskjellige delene?</a:t>
            </a:r>
          </a:p>
          <a:p>
            <a:pPr lvl="1">
              <a:buFont typeface="Calibri" panose="020F0502020204030204" pitchFamily="34" charset="0"/>
              <a:buChar char="−"/>
            </a:pPr>
            <a:endParaRPr lang="nb-NO" sz="1200" dirty="0"/>
          </a:p>
        </p:txBody>
      </p:sp>
      <p:sp>
        <p:nvSpPr>
          <p:cNvPr id="29" name="TekstSylinder 28">
            <a:extLst>
              <a:ext uri="{FF2B5EF4-FFF2-40B4-BE49-F238E27FC236}">
                <a16:creationId xmlns:a16="http://schemas.microsoft.com/office/drawing/2014/main" id="{548A3246-E466-4979-A831-63E5862CFE37}"/>
              </a:ext>
            </a:extLst>
          </p:cNvPr>
          <p:cNvSpPr txBox="1"/>
          <p:nvPr/>
        </p:nvSpPr>
        <p:spPr>
          <a:xfrm>
            <a:off x="3681192" y="4715931"/>
            <a:ext cx="2498297" cy="707886"/>
          </a:xfrm>
          <a:prstGeom prst="rect">
            <a:avLst/>
          </a:prstGeom>
          <a:noFill/>
          <a:ln>
            <a:solidFill>
              <a:schemeClr val="tx1"/>
            </a:solidFill>
          </a:ln>
        </p:spPr>
        <p:txBody>
          <a:bodyPr wrap="square" rtlCol="0">
            <a:spAutoFit/>
          </a:bodyPr>
          <a:lstStyle/>
          <a:p>
            <a:r>
              <a:rPr lang="nb-NO" sz="1200" dirty="0"/>
              <a:t>Hva tror du disse programmene gjør?</a:t>
            </a:r>
          </a:p>
          <a:p>
            <a:endParaRPr lang="nb-NO" sz="400" dirty="0"/>
          </a:p>
          <a:p>
            <a:r>
              <a:rPr lang="nb-NO" sz="1200" dirty="0"/>
              <a:t>Hvordan kan du bruke det i ditt simuleringsprogram?</a:t>
            </a:r>
          </a:p>
        </p:txBody>
      </p:sp>
      <p:pic>
        <p:nvPicPr>
          <p:cNvPr id="34" name="Bilde 33">
            <a:extLst>
              <a:ext uri="{FF2B5EF4-FFF2-40B4-BE49-F238E27FC236}">
                <a16:creationId xmlns:a16="http://schemas.microsoft.com/office/drawing/2014/main" id="{6147FABB-3783-4AA0-8248-078765779BA7}"/>
              </a:ext>
            </a:extLst>
          </p:cNvPr>
          <p:cNvPicPr>
            <a:picLocks noChangeAspect="1"/>
          </p:cNvPicPr>
          <p:nvPr/>
        </p:nvPicPr>
        <p:blipFill>
          <a:blip r:embed="rId4"/>
          <a:stretch>
            <a:fillRect/>
          </a:stretch>
        </p:blipFill>
        <p:spPr>
          <a:xfrm>
            <a:off x="439421" y="4228049"/>
            <a:ext cx="2639913" cy="1200329"/>
          </a:xfrm>
          <a:prstGeom prst="rect">
            <a:avLst/>
          </a:prstGeom>
        </p:spPr>
      </p:pic>
      <p:pic>
        <p:nvPicPr>
          <p:cNvPr id="35" name="Bilde 34">
            <a:extLst>
              <a:ext uri="{FF2B5EF4-FFF2-40B4-BE49-F238E27FC236}">
                <a16:creationId xmlns:a16="http://schemas.microsoft.com/office/drawing/2014/main" id="{4E8681A1-F863-4F9E-9EA7-29F829359D71}"/>
              </a:ext>
            </a:extLst>
          </p:cNvPr>
          <p:cNvPicPr>
            <a:picLocks noChangeAspect="1"/>
          </p:cNvPicPr>
          <p:nvPr/>
        </p:nvPicPr>
        <p:blipFill>
          <a:blip r:embed="rId5"/>
          <a:stretch>
            <a:fillRect/>
          </a:stretch>
        </p:blipFill>
        <p:spPr>
          <a:xfrm>
            <a:off x="3180072" y="4181341"/>
            <a:ext cx="3074020" cy="491843"/>
          </a:xfrm>
          <a:prstGeom prst="rect">
            <a:avLst/>
          </a:prstGeom>
        </p:spPr>
      </p:pic>
      <p:pic>
        <p:nvPicPr>
          <p:cNvPr id="36" name="Bilde 35">
            <a:extLst>
              <a:ext uri="{FF2B5EF4-FFF2-40B4-BE49-F238E27FC236}">
                <a16:creationId xmlns:a16="http://schemas.microsoft.com/office/drawing/2014/main" id="{02878ECE-3DC1-4F17-A192-DA71D10A0ED7}"/>
              </a:ext>
            </a:extLst>
          </p:cNvPr>
          <p:cNvPicPr>
            <a:picLocks noChangeAspect="1"/>
          </p:cNvPicPr>
          <p:nvPr/>
        </p:nvPicPr>
        <p:blipFill>
          <a:blip r:embed="rId6"/>
          <a:stretch>
            <a:fillRect/>
          </a:stretch>
        </p:blipFill>
        <p:spPr>
          <a:xfrm>
            <a:off x="5120712" y="6490923"/>
            <a:ext cx="687035" cy="559759"/>
          </a:xfrm>
          <a:prstGeom prst="rect">
            <a:avLst/>
          </a:prstGeom>
        </p:spPr>
      </p:pic>
      <p:sp>
        <p:nvSpPr>
          <p:cNvPr id="41" name="TekstSylinder 40">
            <a:extLst>
              <a:ext uri="{FF2B5EF4-FFF2-40B4-BE49-F238E27FC236}">
                <a16:creationId xmlns:a16="http://schemas.microsoft.com/office/drawing/2014/main" id="{6A9C8FD7-506E-4C91-82CB-75F4B6ABD645}"/>
              </a:ext>
            </a:extLst>
          </p:cNvPr>
          <p:cNvSpPr txBox="1"/>
          <p:nvPr/>
        </p:nvSpPr>
        <p:spPr>
          <a:xfrm>
            <a:off x="4938166" y="6006423"/>
            <a:ext cx="1253332" cy="461665"/>
          </a:xfrm>
          <a:prstGeom prst="rect">
            <a:avLst/>
          </a:prstGeom>
          <a:noFill/>
        </p:spPr>
        <p:txBody>
          <a:bodyPr wrap="square" rtlCol="0">
            <a:spAutoFit/>
          </a:bodyPr>
          <a:lstStyle/>
          <a:p>
            <a:r>
              <a:rPr lang="nb-NO" sz="1200" dirty="0"/>
              <a:t>Kan du lage et flytskjema her?</a:t>
            </a:r>
          </a:p>
        </p:txBody>
      </p:sp>
      <p:sp>
        <p:nvSpPr>
          <p:cNvPr id="3" name="Plassholder for lysbildenummer 2">
            <a:extLst>
              <a:ext uri="{FF2B5EF4-FFF2-40B4-BE49-F238E27FC236}">
                <a16:creationId xmlns:a16="http://schemas.microsoft.com/office/drawing/2014/main" id="{91CF7D5F-67A5-4E17-81CC-648B4857D676}"/>
              </a:ext>
            </a:extLst>
          </p:cNvPr>
          <p:cNvSpPr>
            <a:spLocks noGrp="1"/>
          </p:cNvSpPr>
          <p:nvPr>
            <p:ph type="sldNum" sz="quarter" idx="12"/>
          </p:nvPr>
        </p:nvSpPr>
        <p:spPr/>
        <p:txBody>
          <a:bodyPr/>
          <a:lstStyle/>
          <a:p>
            <a:fld id="{8BCDA449-1FD9-4B7A-9E85-B244E6DC9C56}" type="slidenum">
              <a:rPr lang="nb-NO" smtClean="0"/>
              <a:t>2</a:t>
            </a:fld>
            <a:endParaRPr lang="nb-NO"/>
          </a:p>
        </p:txBody>
      </p:sp>
      <p:sp>
        <p:nvSpPr>
          <p:cNvPr id="25" name="TekstSylinder 24">
            <a:extLst>
              <a:ext uri="{FF2B5EF4-FFF2-40B4-BE49-F238E27FC236}">
                <a16:creationId xmlns:a16="http://schemas.microsoft.com/office/drawing/2014/main" id="{4A122CC0-812C-4648-9612-C5E77DB6809B}"/>
              </a:ext>
            </a:extLst>
          </p:cNvPr>
          <p:cNvSpPr txBox="1"/>
          <p:nvPr/>
        </p:nvSpPr>
        <p:spPr>
          <a:xfrm>
            <a:off x="5966909" y="1242834"/>
            <a:ext cx="839208" cy="153888"/>
          </a:xfrm>
          <a:prstGeom prst="rect">
            <a:avLst/>
          </a:prstGeom>
          <a:noFill/>
        </p:spPr>
        <p:txBody>
          <a:bodyPr wrap="square" rtlCol="0">
            <a:spAutoFit/>
          </a:bodyPr>
          <a:lstStyle/>
          <a:p>
            <a:r>
              <a:rPr lang="nb-NO" sz="400" dirty="0"/>
              <a:t>© Inter IKEA Systems B.V. 2020</a:t>
            </a:r>
          </a:p>
        </p:txBody>
      </p:sp>
    </p:spTree>
    <p:extLst>
      <p:ext uri="{BB962C8B-B14F-4D97-AF65-F5344CB8AC3E}">
        <p14:creationId xmlns:p14="http://schemas.microsoft.com/office/powerpoint/2010/main" val="1903025361"/>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478229</TotalTime>
  <Words>731</Words>
  <Application>Microsoft Macintosh PowerPoint</Application>
  <PresentationFormat>A4 Paper (210x297 mm)</PresentationFormat>
  <Paragraphs>64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Office-tema</vt:lpstr>
      <vt:lpstr>Opplegg 17 - Uniform sannsynlighet</vt:lpstr>
      <vt:lpstr>Lag en terning eller et lykkehjul - og et program som simulerer sannsynligheten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1489</cp:revision>
  <dcterms:created xsi:type="dcterms:W3CDTF">2018-11-04T16:46:19Z</dcterms:created>
  <dcterms:modified xsi:type="dcterms:W3CDTF">2021-11-10T10:27:43Z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2021-08-29T11:53:39Z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884cd0fc-9aec-4c71-9a43-a2244a15ee29</vt:lpwstr>
  </property>
  <property fmtid="{D5CDD505-2E9C-101B-9397-08002B2CF9AE}" pid="9" name="MSIP_Label_531f9ef8-9444-4aee-b673-282240bf708b_ContentBits">
    <vt:lpwstr>0</vt:lpwstr>
  </property>
</Properties>
</file>