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98" r:id="rId5"/>
    <p:sldId id="42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10.png"/><Relationship Id="rId13" Type="http://schemas.openxmlformats.org/officeDocument/2006/relationships/image" Target="../media/image2060.png"/><Relationship Id="rId3" Type="http://schemas.openxmlformats.org/officeDocument/2006/relationships/image" Target="../media/image1.JPG"/><Relationship Id="rId7" Type="http://schemas.openxmlformats.org/officeDocument/2006/relationships/image" Target="../media/image2000.png"/><Relationship Id="rId12" Type="http://schemas.openxmlformats.org/officeDocument/2006/relationships/image" Target="../media/image205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90.png"/><Relationship Id="rId11" Type="http://schemas.openxmlformats.org/officeDocument/2006/relationships/image" Target="../media/image2040.png"/><Relationship Id="rId15" Type="http://schemas.openxmlformats.org/officeDocument/2006/relationships/image" Target="../media/image2.jpg"/><Relationship Id="rId10" Type="http://schemas.openxmlformats.org/officeDocument/2006/relationships/image" Target="../media/image2030.png"/><Relationship Id="rId4" Type="http://schemas.openxmlformats.org/officeDocument/2006/relationships/image" Target="../media/image20.png"/><Relationship Id="rId9" Type="http://schemas.openxmlformats.org/officeDocument/2006/relationships/image" Target="../media/image2020.png"/><Relationship Id="rId14" Type="http://schemas.openxmlformats.org/officeDocument/2006/relationships/image" Target="../media/image207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37E422C-A750-40C1-A39D-6FB3CCBCE089}"/>
              </a:ext>
            </a:extLst>
          </p:cNvPr>
          <p:cNvSpPr>
            <a:spLocks noGrp="1"/>
          </p:cNvSpPr>
          <p:nvPr>
            <p:ph idx="1"/>
          </p:nvPr>
        </p:nvSpPr>
        <p:spPr>
          <a:xfrm>
            <a:off x="345789" y="2978092"/>
            <a:ext cx="4343657" cy="947956"/>
          </a:xfrm>
        </p:spPr>
        <p:txBody>
          <a:bodyPr>
            <a:normAutofit/>
          </a:bodyPr>
          <a:lstStyle/>
          <a:p>
            <a:pPr marL="0" indent="0">
              <a:buNone/>
            </a:pPr>
            <a:r>
              <a:rPr lang="nb-NO" sz="1200" dirty="0"/>
              <a:t>Et </a:t>
            </a:r>
            <a:r>
              <a:rPr lang="nb-NO" sz="1200" dirty="0" err="1"/>
              <a:t>valgtre</a:t>
            </a:r>
            <a:r>
              <a:rPr lang="nb-NO" sz="1200" dirty="0"/>
              <a:t> brukes når man skal finne sannsynligheten til en sammensatt hendelse, som består av flere tilfeldige delforsøk. Vi kan se på to glass med 10 farga klinkekuler i hvert. 4 er røde, 5 er hvite og en er gul i hvert av glassene. Vi skal finne sannsynligheten for å trekke en rød kule fra hvert av glassene.</a:t>
            </a:r>
          </a:p>
        </p:txBody>
      </p:sp>
      <p:sp>
        <p:nvSpPr>
          <p:cNvPr id="4" name="TekstSylinder 3">
            <a:extLst>
              <a:ext uri="{FF2B5EF4-FFF2-40B4-BE49-F238E27FC236}">
                <a16:creationId xmlns:a16="http://schemas.microsoft.com/office/drawing/2014/main" id="{25605DBF-9350-41A2-A90F-7D51BE518E29}"/>
              </a:ext>
            </a:extLst>
          </p:cNvPr>
          <p:cNvSpPr txBox="1"/>
          <p:nvPr/>
        </p:nvSpPr>
        <p:spPr>
          <a:xfrm>
            <a:off x="3665326" y="8432812"/>
            <a:ext cx="2948308" cy="1200329"/>
          </a:xfrm>
          <a:prstGeom prst="rect">
            <a:avLst/>
          </a:prstGeom>
          <a:noFill/>
          <a:ln>
            <a:solidFill>
              <a:schemeClr val="tx1"/>
            </a:solidFill>
          </a:ln>
        </p:spPr>
        <p:txBody>
          <a:bodyPr wrap="square" rtlCol="0">
            <a:spAutoFit/>
          </a:bodyPr>
          <a:lstStyle/>
          <a:p>
            <a:r>
              <a:rPr lang="nb-NO" sz="1200" b="1" dirty="0"/>
              <a:t>Diskuter</a:t>
            </a:r>
            <a:endParaRPr lang="nb-NO" sz="1200" dirty="0"/>
          </a:p>
          <a:p>
            <a:r>
              <a:rPr lang="nb-NO" sz="1200" dirty="0"/>
              <a:t>Hvordan vil valgtreet bli dersom du bare har én krukke du skal trekke to røde kuler fra? </a:t>
            </a:r>
          </a:p>
          <a:p>
            <a:pPr marL="228600" indent="-228600">
              <a:buFont typeface="+mj-lt"/>
              <a:buAutoNum type="arabicPeriod"/>
            </a:pPr>
            <a:r>
              <a:rPr lang="nb-NO" sz="1200" dirty="0"/>
              <a:t>Hva blir forskjellen fra eksempelet over?</a:t>
            </a:r>
          </a:p>
          <a:p>
            <a:pPr marL="228600" indent="-228600">
              <a:buFont typeface="+mj-lt"/>
              <a:buAutoNum type="arabicPeriod"/>
            </a:pPr>
            <a:r>
              <a:rPr lang="nb-NO" sz="1200" dirty="0"/>
              <a:t>Hvordan vil sannsynlighetene og valgtreet da bli?</a:t>
            </a:r>
          </a:p>
        </p:txBody>
      </p:sp>
      <mc:AlternateContent xmlns:mc="http://schemas.openxmlformats.org/markup-compatibility/2006" xmlns:a14="http://schemas.microsoft.com/office/drawing/2010/main">
        <mc:Choice Requires="a14">
          <p:sp>
            <p:nvSpPr>
              <p:cNvPr id="8" name="TekstSylinder 7">
                <a:extLst>
                  <a:ext uri="{FF2B5EF4-FFF2-40B4-BE49-F238E27FC236}">
                    <a16:creationId xmlns:a16="http://schemas.microsoft.com/office/drawing/2014/main" id="{0FB06E5F-D155-4A30-B1A8-43C71CB566EC}"/>
                  </a:ext>
                </a:extLst>
              </p:cNvPr>
              <p:cNvSpPr txBox="1"/>
              <p:nvPr/>
            </p:nvSpPr>
            <p:spPr>
              <a:xfrm>
                <a:off x="430669" y="1015126"/>
                <a:ext cx="3777774" cy="1754326"/>
              </a:xfrm>
              <a:prstGeom prst="rect">
                <a:avLst/>
              </a:prstGeom>
              <a:noFill/>
              <a:ln>
                <a:solidFill>
                  <a:schemeClr val="tx1"/>
                </a:solidFill>
              </a:ln>
            </p:spPr>
            <p:txBody>
              <a:bodyPr wrap="square" rtlCol="0">
                <a:spAutoFit/>
              </a:bodyPr>
              <a:lstStyle/>
              <a:p>
                <a:r>
                  <a:rPr lang="nb-NO" sz="1200" b="1" dirty="0"/>
                  <a:t>Regel for multiplikasjon av sannsynligheter</a:t>
                </a:r>
              </a:p>
              <a:p>
                <a:endParaRPr lang="nb-NO" sz="1200" b="1" dirty="0"/>
              </a:p>
              <a:p>
                <a:r>
                  <a:rPr lang="nb-NO" sz="1200" dirty="0"/>
                  <a:t>Dersom vi har en hendelse som består av utfall som er uavhengige av hverandre, kan vi finne sannsynligheten for hvert av utfallene, og multiplisere dem sammen for å finne sannsynligheten til den sammensatte hendelsen:</a:t>
                </a:r>
              </a:p>
              <a:p>
                <a:endParaRPr lang="nb-NO" sz="1200" dirty="0"/>
              </a:p>
              <a:p>
                <a:pPr/>
                <a14:m>
                  <m:oMathPara xmlns:m="http://schemas.openxmlformats.org/officeDocument/2006/math">
                    <m:oMathParaPr>
                      <m:jc m:val="centerGroup"/>
                    </m:oMathParaPr>
                    <m:oMath xmlns:m="http://schemas.openxmlformats.org/officeDocument/2006/math">
                      <m:r>
                        <a:rPr lang="nb-NO" sz="1200" i="1">
                          <a:latin typeface="Cambria Math" panose="02040503050406030204" pitchFamily="18" charset="0"/>
                        </a:rPr>
                        <m:t>𝑃</m:t>
                      </m:r>
                      <m:r>
                        <a:rPr lang="nb-NO" sz="1200" i="1">
                          <a:latin typeface="Cambria Math" panose="02040503050406030204" pitchFamily="18" charset="0"/>
                        </a:rPr>
                        <m:t>(</m:t>
                      </m:r>
                      <m:r>
                        <a:rPr lang="nb-NO" sz="1200" i="1">
                          <a:latin typeface="Cambria Math" panose="02040503050406030204" pitchFamily="18" charset="0"/>
                        </a:rPr>
                        <m:t>h𝑒𝑛𝑑𝑒𝑙𝑠𝑒</m:t>
                      </m:r>
                      <m:r>
                        <a:rPr lang="nb-NO" sz="1200" i="1">
                          <a:latin typeface="Cambria Math" panose="02040503050406030204" pitchFamily="18" charset="0"/>
                        </a:rPr>
                        <m:t>) = </m:t>
                      </m:r>
                      <m:r>
                        <a:rPr lang="nb-NO" sz="1200" i="1">
                          <a:latin typeface="Cambria Math" panose="02040503050406030204" pitchFamily="18" charset="0"/>
                        </a:rPr>
                        <m:t>𝑃</m:t>
                      </m:r>
                      <m:r>
                        <a:rPr lang="nb-NO" sz="1200" i="1">
                          <a:latin typeface="Cambria Math" panose="02040503050406030204" pitchFamily="18" charset="0"/>
                        </a:rPr>
                        <m:t>(</m:t>
                      </m:r>
                      <m:r>
                        <a:rPr lang="nb-NO" sz="1200" i="1">
                          <a:latin typeface="Cambria Math" panose="02040503050406030204" pitchFamily="18" charset="0"/>
                        </a:rPr>
                        <m:t>𝑢𝑡𝑓𝑎𝑙𝑙</m:t>
                      </m:r>
                      <m:r>
                        <a:rPr lang="nb-NO" sz="1200" i="1">
                          <a:latin typeface="Cambria Math" panose="02040503050406030204" pitchFamily="18" charset="0"/>
                        </a:rPr>
                        <m:t> 1)∙ </m:t>
                      </m:r>
                      <m:r>
                        <a:rPr lang="nb-NO" sz="1200" i="1">
                          <a:latin typeface="Cambria Math" panose="02040503050406030204" pitchFamily="18" charset="0"/>
                        </a:rPr>
                        <m:t>𝑃</m:t>
                      </m:r>
                      <m:r>
                        <a:rPr lang="nb-NO" sz="1200" i="1">
                          <a:latin typeface="Cambria Math" panose="02040503050406030204" pitchFamily="18" charset="0"/>
                        </a:rPr>
                        <m:t>(</m:t>
                      </m:r>
                      <m:r>
                        <a:rPr lang="nb-NO" sz="1200" i="1">
                          <a:latin typeface="Cambria Math" panose="02040503050406030204" pitchFamily="18" charset="0"/>
                        </a:rPr>
                        <m:t>𝑢𝑡𝑓𝑎𝑙𝑙</m:t>
                      </m:r>
                      <m:r>
                        <a:rPr lang="nb-NO" sz="1200" i="1">
                          <a:latin typeface="Cambria Math" panose="02040503050406030204" pitchFamily="18" charset="0"/>
                        </a:rPr>
                        <m:t> 2)</m:t>
                      </m:r>
                    </m:oMath>
                  </m:oMathPara>
                </a14:m>
                <a:endParaRPr lang="nb-NO" sz="1200" dirty="0"/>
              </a:p>
              <a:p>
                <a:endParaRPr lang="nb-NO" sz="1200" dirty="0"/>
              </a:p>
            </p:txBody>
          </p:sp>
        </mc:Choice>
        <mc:Fallback xmlns="">
          <p:sp>
            <p:nvSpPr>
              <p:cNvPr id="8" name="TekstSylinder 7">
                <a:extLst>
                  <a:ext uri="{FF2B5EF4-FFF2-40B4-BE49-F238E27FC236}">
                    <a16:creationId xmlns:a16="http://schemas.microsoft.com/office/drawing/2014/main" id="{0FB06E5F-D155-4A30-B1A8-43C71CB566EC}"/>
                  </a:ext>
                </a:extLst>
              </p:cNvPr>
              <p:cNvSpPr txBox="1">
                <a:spLocks noRot="1" noChangeAspect="1" noMove="1" noResize="1" noEditPoints="1" noAdjustHandles="1" noChangeArrowheads="1" noChangeShapeType="1" noTextEdit="1"/>
              </p:cNvSpPr>
              <p:nvPr/>
            </p:nvSpPr>
            <p:spPr>
              <a:xfrm>
                <a:off x="430669" y="1015126"/>
                <a:ext cx="3777774" cy="1754326"/>
              </a:xfrm>
              <a:prstGeom prst="rect">
                <a:avLst/>
              </a:prstGeom>
              <a:blipFill>
                <a:blip r:embed="rId2"/>
                <a:stretch>
                  <a:fillRect r="-161"/>
                </a:stretch>
              </a:blipFill>
              <a:ln>
                <a:solidFill>
                  <a:schemeClr val="tx1"/>
                </a:solidFill>
              </a:ln>
            </p:spPr>
            <p:txBody>
              <a:bodyPr/>
              <a:lstStyle/>
              <a:p>
                <a:r>
                  <a:rPr lang="nb-NO">
                    <a:noFill/>
                  </a:rPr>
                  <a:t> </a:t>
                </a:r>
              </a:p>
            </p:txBody>
          </p:sp>
        </mc:Fallback>
      </mc:AlternateContent>
      <p:sp>
        <p:nvSpPr>
          <p:cNvPr id="9" name="TekstSylinder 8">
            <a:extLst>
              <a:ext uri="{FF2B5EF4-FFF2-40B4-BE49-F238E27FC236}">
                <a16:creationId xmlns:a16="http://schemas.microsoft.com/office/drawing/2014/main" id="{47DB64DC-2B7A-4735-905A-637547672EC6}"/>
              </a:ext>
            </a:extLst>
          </p:cNvPr>
          <p:cNvSpPr txBox="1"/>
          <p:nvPr/>
        </p:nvSpPr>
        <p:spPr>
          <a:xfrm>
            <a:off x="4353887" y="1015126"/>
            <a:ext cx="2158324" cy="1754326"/>
          </a:xfrm>
          <a:prstGeom prst="rect">
            <a:avLst/>
          </a:prstGeom>
          <a:noFill/>
          <a:ln>
            <a:solidFill>
              <a:schemeClr val="tx1"/>
            </a:solidFill>
          </a:ln>
        </p:spPr>
        <p:txBody>
          <a:bodyPr wrap="square" rtlCol="0">
            <a:spAutoFit/>
          </a:bodyPr>
          <a:lstStyle/>
          <a:p>
            <a:r>
              <a:rPr lang="nb-NO" sz="1200" b="1" dirty="0"/>
              <a:t>Uavhengige utfall</a:t>
            </a:r>
          </a:p>
          <a:p>
            <a:r>
              <a:rPr lang="nb-NO" sz="1200" dirty="0"/>
              <a:t>Et utfall påvirker ikke et annet utfall. Eksempler er å trille en terning flere ganger eller å slå mynt eller kron. Det gjelder også når man trekker flere kort fra en kortstokk dersom man legger kortene tilbake mellom hver gang man trekker.</a:t>
            </a:r>
          </a:p>
        </p:txBody>
      </p:sp>
      <p:pic>
        <p:nvPicPr>
          <p:cNvPr id="11" name="Bilde 10">
            <a:extLst>
              <a:ext uri="{FF2B5EF4-FFF2-40B4-BE49-F238E27FC236}">
                <a16:creationId xmlns:a16="http://schemas.microsoft.com/office/drawing/2014/main" id="{F2A8BE70-5C3F-444C-ABD0-AF27C7AD9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131" y="2898077"/>
            <a:ext cx="748150" cy="1040111"/>
          </a:xfrm>
          <a:prstGeom prst="rect">
            <a:avLst/>
          </a:prstGeom>
        </p:spPr>
      </p:pic>
      <p:pic>
        <p:nvPicPr>
          <p:cNvPr id="12" name="Bilde 11">
            <a:extLst>
              <a:ext uri="{FF2B5EF4-FFF2-40B4-BE49-F238E27FC236}">
                <a16:creationId xmlns:a16="http://schemas.microsoft.com/office/drawing/2014/main" id="{D94308CC-8FE7-4B2C-B24F-116916E59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281" y="2898076"/>
            <a:ext cx="748150" cy="1040111"/>
          </a:xfrm>
          <a:prstGeom prst="rect">
            <a:avLst/>
          </a:prstGeom>
        </p:spPr>
      </p:pic>
      <p:sp>
        <p:nvSpPr>
          <p:cNvPr id="13" name="TekstSylinder 12">
            <a:extLst>
              <a:ext uri="{FF2B5EF4-FFF2-40B4-BE49-F238E27FC236}">
                <a16:creationId xmlns:a16="http://schemas.microsoft.com/office/drawing/2014/main" id="{8B7A95D8-3129-44E3-9481-9ACD3E9161FD}"/>
              </a:ext>
            </a:extLst>
          </p:cNvPr>
          <p:cNvSpPr txBox="1"/>
          <p:nvPr/>
        </p:nvSpPr>
        <p:spPr>
          <a:xfrm>
            <a:off x="345788" y="3982194"/>
            <a:ext cx="6206013" cy="1015663"/>
          </a:xfrm>
          <a:prstGeom prst="rect">
            <a:avLst/>
          </a:prstGeom>
          <a:noFill/>
        </p:spPr>
        <p:txBody>
          <a:bodyPr wrap="square" rtlCol="0">
            <a:spAutoFit/>
          </a:bodyPr>
          <a:lstStyle/>
          <a:p>
            <a:r>
              <a:rPr lang="nb-NO" sz="1200" dirty="0"/>
              <a:t>Først kan vi starte med å få oversikt over hvilke mulige utfall vi har, og da kan vi bruke et </a:t>
            </a:r>
            <a:r>
              <a:rPr lang="nb-NO" sz="1200" dirty="0" err="1"/>
              <a:t>valgtre</a:t>
            </a:r>
            <a:r>
              <a:rPr lang="nb-NO" sz="1200" dirty="0"/>
              <a:t>. Her har vi to uavhengige delforsøk, siden hva vi trekker opp av det ene glasset ikke påvirker hva vi trekker opp fra det andre glasset. Et </a:t>
            </a:r>
            <a:r>
              <a:rPr lang="nb-NO" sz="1200" dirty="0" err="1"/>
              <a:t>valgtre</a:t>
            </a:r>
            <a:r>
              <a:rPr lang="nb-NO" sz="1200" dirty="0"/>
              <a:t> begynner med en grein for hvert mulig utfall for det ene delforsøket. Her har vi tre mulige utfall; rød, hvit eller gul klinkekule. Så for hver grein deler vi opp i de mulige utfallene i delforsøk 2, som også er rød, hvit eller gul. Da blir valgtreet slik:</a:t>
            </a:r>
          </a:p>
        </p:txBody>
      </p:sp>
      <p:cxnSp>
        <p:nvCxnSpPr>
          <p:cNvPr id="15" name="Rett linje 14">
            <a:extLst>
              <a:ext uri="{FF2B5EF4-FFF2-40B4-BE49-F238E27FC236}">
                <a16:creationId xmlns:a16="http://schemas.microsoft.com/office/drawing/2014/main" id="{3DDB5861-C51A-4041-A188-B7761673A40E}"/>
              </a:ext>
            </a:extLst>
          </p:cNvPr>
          <p:cNvCxnSpPr>
            <a:cxnSpLocks/>
          </p:cNvCxnSpPr>
          <p:nvPr/>
        </p:nvCxnSpPr>
        <p:spPr>
          <a:xfrm flipH="1">
            <a:off x="1633697" y="5155072"/>
            <a:ext cx="845192" cy="494950"/>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57E19FC3-D83E-4126-8811-EB1BD26E1ECB}"/>
              </a:ext>
            </a:extLst>
          </p:cNvPr>
          <p:cNvCxnSpPr>
            <a:cxnSpLocks/>
          </p:cNvCxnSpPr>
          <p:nvPr/>
        </p:nvCxnSpPr>
        <p:spPr>
          <a:xfrm flipH="1">
            <a:off x="2477859" y="5155071"/>
            <a:ext cx="1" cy="507383"/>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Rett linje 19">
            <a:extLst>
              <a:ext uri="{FF2B5EF4-FFF2-40B4-BE49-F238E27FC236}">
                <a16:creationId xmlns:a16="http://schemas.microsoft.com/office/drawing/2014/main" id="{49CAA145-C504-4CCB-B4BC-FA2242194590}"/>
              </a:ext>
            </a:extLst>
          </p:cNvPr>
          <p:cNvCxnSpPr>
            <a:cxnSpLocks/>
          </p:cNvCxnSpPr>
          <p:nvPr/>
        </p:nvCxnSpPr>
        <p:spPr>
          <a:xfrm flipH="1" flipV="1">
            <a:off x="2474843" y="5155073"/>
            <a:ext cx="924886" cy="494948"/>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Rett linje 28">
            <a:extLst>
              <a:ext uri="{FF2B5EF4-FFF2-40B4-BE49-F238E27FC236}">
                <a16:creationId xmlns:a16="http://schemas.microsoft.com/office/drawing/2014/main" id="{645EC6A2-A614-4787-A7F0-CEDE732C22F6}"/>
              </a:ext>
            </a:extLst>
          </p:cNvPr>
          <p:cNvCxnSpPr>
            <a:cxnSpLocks/>
          </p:cNvCxnSpPr>
          <p:nvPr/>
        </p:nvCxnSpPr>
        <p:spPr>
          <a:xfrm flipH="1">
            <a:off x="778467" y="5812415"/>
            <a:ext cx="553325" cy="132687"/>
          </a:xfrm>
          <a:prstGeom prst="line">
            <a:avLst/>
          </a:prstGeom>
          <a:ln w="25400"/>
        </p:spPr>
        <p:style>
          <a:lnRef idx="1">
            <a:schemeClr val="dk1"/>
          </a:lnRef>
          <a:fillRef idx="0">
            <a:schemeClr val="dk1"/>
          </a:fillRef>
          <a:effectRef idx="0">
            <a:schemeClr val="dk1"/>
          </a:effectRef>
          <a:fontRef idx="minor">
            <a:schemeClr val="tx1"/>
          </a:fontRef>
        </p:style>
      </p:cxnSp>
      <p:cxnSp>
        <p:nvCxnSpPr>
          <p:cNvPr id="30" name="Rett linje 29">
            <a:extLst>
              <a:ext uri="{FF2B5EF4-FFF2-40B4-BE49-F238E27FC236}">
                <a16:creationId xmlns:a16="http://schemas.microsoft.com/office/drawing/2014/main" id="{858F57C6-448E-47D4-9D07-FB83E83070C6}"/>
              </a:ext>
            </a:extLst>
          </p:cNvPr>
          <p:cNvCxnSpPr>
            <a:cxnSpLocks/>
          </p:cNvCxnSpPr>
          <p:nvPr/>
        </p:nvCxnSpPr>
        <p:spPr>
          <a:xfrm flipH="1">
            <a:off x="1091427" y="5877591"/>
            <a:ext cx="311864" cy="400227"/>
          </a:xfrm>
          <a:prstGeom prst="line">
            <a:avLst/>
          </a:prstGeom>
          <a:ln w="25400"/>
        </p:spPr>
        <p:style>
          <a:lnRef idx="1">
            <a:schemeClr val="dk1"/>
          </a:lnRef>
          <a:fillRef idx="0">
            <a:schemeClr val="dk1"/>
          </a:fillRef>
          <a:effectRef idx="0">
            <a:schemeClr val="dk1"/>
          </a:effectRef>
          <a:fontRef idx="minor">
            <a:schemeClr val="tx1"/>
          </a:fontRef>
        </p:style>
      </p:cxnSp>
      <p:cxnSp>
        <p:nvCxnSpPr>
          <p:cNvPr id="31" name="Rett linje 30">
            <a:extLst>
              <a:ext uri="{FF2B5EF4-FFF2-40B4-BE49-F238E27FC236}">
                <a16:creationId xmlns:a16="http://schemas.microsoft.com/office/drawing/2014/main" id="{55F5CFEF-A2A9-4DE2-9961-03C6CFFF3B82}"/>
              </a:ext>
            </a:extLst>
          </p:cNvPr>
          <p:cNvCxnSpPr>
            <a:cxnSpLocks/>
          </p:cNvCxnSpPr>
          <p:nvPr/>
        </p:nvCxnSpPr>
        <p:spPr>
          <a:xfrm flipH="1" flipV="1">
            <a:off x="1503663" y="5895882"/>
            <a:ext cx="49031" cy="464989"/>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Rett linje 34">
            <a:extLst>
              <a:ext uri="{FF2B5EF4-FFF2-40B4-BE49-F238E27FC236}">
                <a16:creationId xmlns:a16="http://schemas.microsoft.com/office/drawing/2014/main" id="{85888C5D-3830-460D-8768-F26863CE7ED2}"/>
              </a:ext>
            </a:extLst>
          </p:cNvPr>
          <p:cNvCxnSpPr>
            <a:cxnSpLocks/>
          </p:cNvCxnSpPr>
          <p:nvPr/>
        </p:nvCxnSpPr>
        <p:spPr>
          <a:xfrm flipH="1">
            <a:off x="1954315" y="5929790"/>
            <a:ext cx="524574" cy="431081"/>
          </a:xfrm>
          <a:prstGeom prst="line">
            <a:avLst/>
          </a:prstGeom>
          <a:ln w="25400"/>
        </p:spPr>
        <p:style>
          <a:lnRef idx="1">
            <a:schemeClr val="dk1"/>
          </a:lnRef>
          <a:fillRef idx="0">
            <a:schemeClr val="dk1"/>
          </a:fillRef>
          <a:effectRef idx="0">
            <a:schemeClr val="dk1"/>
          </a:effectRef>
          <a:fontRef idx="minor">
            <a:schemeClr val="tx1"/>
          </a:fontRef>
        </p:style>
      </p:cxnSp>
      <p:cxnSp>
        <p:nvCxnSpPr>
          <p:cNvPr id="36" name="Rett linje 35">
            <a:extLst>
              <a:ext uri="{FF2B5EF4-FFF2-40B4-BE49-F238E27FC236}">
                <a16:creationId xmlns:a16="http://schemas.microsoft.com/office/drawing/2014/main" id="{DB75BDC9-7750-48C0-BAAB-50CABA39899E}"/>
              </a:ext>
            </a:extLst>
          </p:cNvPr>
          <p:cNvCxnSpPr>
            <a:cxnSpLocks/>
          </p:cNvCxnSpPr>
          <p:nvPr/>
        </p:nvCxnSpPr>
        <p:spPr>
          <a:xfrm>
            <a:off x="2477856" y="5929789"/>
            <a:ext cx="0" cy="557832"/>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Rett linje 36">
            <a:extLst>
              <a:ext uri="{FF2B5EF4-FFF2-40B4-BE49-F238E27FC236}">
                <a16:creationId xmlns:a16="http://schemas.microsoft.com/office/drawing/2014/main" id="{4327EEFD-A974-49C4-943E-FBB425C5F9FB}"/>
              </a:ext>
            </a:extLst>
          </p:cNvPr>
          <p:cNvCxnSpPr>
            <a:cxnSpLocks/>
          </p:cNvCxnSpPr>
          <p:nvPr/>
        </p:nvCxnSpPr>
        <p:spPr>
          <a:xfrm flipH="1" flipV="1">
            <a:off x="2471310" y="5929791"/>
            <a:ext cx="530604" cy="431080"/>
          </a:xfrm>
          <a:prstGeom prst="line">
            <a:avLst/>
          </a:prstGeom>
          <a:ln w="25400"/>
        </p:spPr>
        <p:style>
          <a:lnRef idx="1">
            <a:schemeClr val="dk1"/>
          </a:lnRef>
          <a:fillRef idx="0">
            <a:schemeClr val="dk1"/>
          </a:fillRef>
          <a:effectRef idx="0">
            <a:schemeClr val="dk1"/>
          </a:effectRef>
          <a:fontRef idx="minor">
            <a:schemeClr val="tx1"/>
          </a:fontRef>
        </p:style>
      </p:cxnSp>
      <p:sp>
        <p:nvSpPr>
          <p:cNvPr id="60" name="Bindepunkt 59">
            <a:extLst>
              <a:ext uri="{FF2B5EF4-FFF2-40B4-BE49-F238E27FC236}">
                <a16:creationId xmlns:a16="http://schemas.microsoft.com/office/drawing/2014/main" id="{4CC8A79D-7667-4497-9901-98BE7B5C633B}"/>
              </a:ext>
            </a:extLst>
          </p:cNvPr>
          <p:cNvSpPr/>
          <p:nvPr/>
        </p:nvSpPr>
        <p:spPr>
          <a:xfrm>
            <a:off x="1412458" y="5687618"/>
            <a:ext cx="151001" cy="143314"/>
          </a:xfrm>
          <a:prstGeom prst="flowChartConnector">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1" name="Bindepunkt 60">
            <a:extLst>
              <a:ext uri="{FF2B5EF4-FFF2-40B4-BE49-F238E27FC236}">
                <a16:creationId xmlns:a16="http://schemas.microsoft.com/office/drawing/2014/main" id="{69237413-C658-4761-B4DA-644C4EBE6C45}"/>
              </a:ext>
            </a:extLst>
          </p:cNvPr>
          <p:cNvSpPr/>
          <p:nvPr/>
        </p:nvSpPr>
        <p:spPr>
          <a:xfrm>
            <a:off x="577280" y="5925866"/>
            <a:ext cx="151001" cy="143314"/>
          </a:xfrm>
          <a:prstGeom prst="flowChartConnector">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2" name="Bindepunkt 61">
            <a:extLst>
              <a:ext uri="{FF2B5EF4-FFF2-40B4-BE49-F238E27FC236}">
                <a16:creationId xmlns:a16="http://schemas.microsoft.com/office/drawing/2014/main" id="{75DAAF83-E538-45E6-A04E-206CB71452E8}"/>
              </a:ext>
            </a:extLst>
          </p:cNvPr>
          <p:cNvSpPr/>
          <p:nvPr/>
        </p:nvSpPr>
        <p:spPr>
          <a:xfrm>
            <a:off x="1826523" y="6408902"/>
            <a:ext cx="151001" cy="143314"/>
          </a:xfrm>
          <a:prstGeom prst="flowChartConnector">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3" name="Bindepunkt 62">
            <a:extLst>
              <a:ext uri="{FF2B5EF4-FFF2-40B4-BE49-F238E27FC236}">
                <a16:creationId xmlns:a16="http://schemas.microsoft.com/office/drawing/2014/main" id="{3992A674-3706-4F37-9B1C-D6BC9E457BC4}"/>
              </a:ext>
            </a:extLst>
          </p:cNvPr>
          <p:cNvSpPr/>
          <p:nvPr/>
        </p:nvSpPr>
        <p:spPr>
          <a:xfrm>
            <a:off x="3354158" y="6360871"/>
            <a:ext cx="151001" cy="143314"/>
          </a:xfrm>
          <a:prstGeom prst="flowChartConnector">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4" name="Bindepunkt 63">
            <a:extLst>
              <a:ext uri="{FF2B5EF4-FFF2-40B4-BE49-F238E27FC236}">
                <a16:creationId xmlns:a16="http://schemas.microsoft.com/office/drawing/2014/main" id="{5189D471-C146-45D6-9D58-98ECBB63CF57}"/>
              </a:ext>
            </a:extLst>
          </p:cNvPr>
          <p:cNvSpPr/>
          <p:nvPr/>
        </p:nvSpPr>
        <p:spPr>
          <a:xfrm>
            <a:off x="2402985" y="5741853"/>
            <a:ext cx="151001" cy="14331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5" name="Bindepunkt 64">
            <a:extLst>
              <a:ext uri="{FF2B5EF4-FFF2-40B4-BE49-F238E27FC236}">
                <a16:creationId xmlns:a16="http://schemas.microsoft.com/office/drawing/2014/main" id="{F23E7F5B-5F87-41D8-AC99-4BC56DE17BEC}"/>
              </a:ext>
            </a:extLst>
          </p:cNvPr>
          <p:cNvSpPr/>
          <p:nvPr/>
        </p:nvSpPr>
        <p:spPr>
          <a:xfrm>
            <a:off x="940426" y="6289214"/>
            <a:ext cx="151001" cy="14331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6" name="Bindepunkt 65">
            <a:extLst>
              <a:ext uri="{FF2B5EF4-FFF2-40B4-BE49-F238E27FC236}">
                <a16:creationId xmlns:a16="http://schemas.microsoft.com/office/drawing/2014/main" id="{1063E465-647D-4E61-9BAB-5084178E8409}"/>
              </a:ext>
            </a:extLst>
          </p:cNvPr>
          <p:cNvSpPr/>
          <p:nvPr/>
        </p:nvSpPr>
        <p:spPr>
          <a:xfrm>
            <a:off x="2402355" y="6532243"/>
            <a:ext cx="151001" cy="14331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7" name="Bindepunkt 66">
            <a:extLst>
              <a:ext uri="{FF2B5EF4-FFF2-40B4-BE49-F238E27FC236}">
                <a16:creationId xmlns:a16="http://schemas.microsoft.com/office/drawing/2014/main" id="{53C767E4-F48F-4E36-A2F7-5D5E67888E68}"/>
              </a:ext>
            </a:extLst>
          </p:cNvPr>
          <p:cNvSpPr/>
          <p:nvPr/>
        </p:nvSpPr>
        <p:spPr>
          <a:xfrm>
            <a:off x="3865318" y="6289214"/>
            <a:ext cx="151001" cy="14331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8" name="Bindepunkt 67">
            <a:extLst>
              <a:ext uri="{FF2B5EF4-FFF2-40B4-BE49-F238E27FC236}">
                <a16:creationId xmlns:a16="http://schemas.microsoft.com/office/drawing/2014/main" id="{6C156666-F09F-443D-9474-1512F34675E8}"/>
              </a:ext>
            </a:extLst>
          </p:cNvPr>
          <p:cNvSpPr/>
          <p:nvPr/>
        </p:nvSpPr>
        <p:spPr>
          <a:xfrm>
            <a:off x="3451610" y="5675348"/>
            <a:ext cx="151001" cy="143314"/>
          </a:xfrm>
          <a:prstGeom prst="flowChartConnector">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Bindepunkt 68">
            <a:extLst>
              <a:ext uri="{FF2B5EF4-FFF2-40B4-BE49-F238E27FC236}">
                <a16:creationId xmlns:a16="http://schemas.microsoft.com/office/drawing/2014/main" id="{ACE644AF-1298-478E-B43C-C2F3BA56D9A3}"/>
              </a:ext>
            </a:extLst>
          </p:cNvPr>
          <p:cNvSpPr/>
          <p:nvPr/>
        </p:nvSpPr>
        <p:spPr>
          <a:xfrm>
            <a:off x="1477193" y="6408902"/>
            <a:ext cx="151001" cy="143314"/>
          </a:xfrm>
          <a:prstGeom prst="flowChartConnector">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Bindepunkt 69">
            <a:extLst>
              <a:ext uri="{FF2B5EF4-FFF2-40B4-BE49-F238E27FC236}">
                <a16:creationId xmlns:a16="http://schemas.microsoft.com/office/drawing/2014/main" id="{04213E24-0D1F-41B3-B7A0-5D3386EEF3DB}"/>
              </a:ext>
            </a:extLst>
          </p:cNvPr>
          <p:cNvSpPr/>
          <p:nvPr/>
        </p:nvSpPr>
        <p:spPr>
          <a:xfrm>
            <a:off x="2972162" y="6415964"/>
            <a:ext cx="151001" cy="143314"/>
          </a:xfrm>
          <a:prstGeom prst="flowChartConnector">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Bindepunkt 70">
            <a:extLst>
              <a:ext uri="{FF2B5EF4-FFF2-40B4-BE49-F238E27FC236}">
                <a16:creationId xmlns:a16="http://schemas.microsoft.com/office/drawing/2014/main" id="{09B437BE-A7AD-49C0-B497-865AA1B9C82E}"/>
              </a:ext>
            </a:extLst>
          </p:cNvPr>
          <p:cNvSpPr/>
          <p:nvPr/>
        </p:nvSpPr>
        <p:spPr>
          <a:xfrm>
            <a:off x="4268048" y="5893937"/>
            <a:ext cx="151001" cy="143314"/>
          </a:xfrm>
          <a:prstGeom prst="flowChartConnector">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78" name="Rett linje 77">
            <a:extLst>
              <a:ext uri="{FF2B5EF4-FFF2-40B4-BE49-F238E27FC236}">
                <a16:creationId xmlns:a16="http://schemas.microsoft.com/office/drawing/2014/main" id="{F29BFCA3-11E6-4F08-BB1B-6F1E5CF37933}"/>
              </a:ext>
            </a:extLst>
          </p:cNvPr>
          <p:cNvCxnSpPr>
            <a:cxnSpLocks/>
          </p:cNvCxnSpPr>
          <p:nvPr/>
        </p:nvCxnSpPr>
        <p:spPr>
          <a:xfrm>
            <a:off x="3665326" y="5799900"/>
            <a:ext cx="566823" cy="129889"/>
          </a:xfrm>
          <a:prstGeom prst="line">
            <a:avLst/>
          </a:prstGeom>
          <a:ln w="25400"/>
        </p:spPr>
        <p:style>
          <a:lnRef idx="1">
            <a:schemeClr val="dk1"/>
          </a:lnRef>
          <a:fillRef idx="0">
            <a:schemeClr val="dk1"/>
          </a:fillRef>
          <a:effectRef idx="0">
            <a:schemeClr val="dk1"/>
          </a:effectRef>
          <a:fontRef idx="minor">
            <a:schemeClr val="tx1"/>
          </a:fontRef>
        </p:style>
      </p:cxnSp>
      <p:cxnSp>
        <p:nvCxnSpPr>
          <p:cNvPr id="79" name="Rett linje 78">
            <a:extLst>
              <a:ext uri="{FF2B5EF4-FFF2-40B4-BE49-F238E27FC236}">
                <a16:creationId xmlns:a16="http://schemas.microsoft.com/office/drawing/2014/main" id="{89208B73-CDD2-427A-A9F3-ED333647CD2F}"/>
              </a:ext>
            </a:extLst>
          </p:cNvPr>
          <p:cNvCxnSpPr>
            <a:cxnSpLocks/>
          </p:cNvCxnSpPr>
          <p:nvPr/>
        </p:nvCxnSpPr>
        <p:spPr>
          <a:xfrm flipH="1">
            <a:off x="3433659" y="5889835"/>
            <a:ext cx="71500" cy="426233"/>
          </a:xfrm>
          <a:prstGeom prst="line">
            <a:avLst/>
          </a:prstGeom>
          <a:ln w="25400"/>
        </p:spPr>
        <p:style>
          <a:lnRef idx="1">
            <a:schemeClr val="dk1"/>
          </a:lnRef>
          <a:fillRef idx="0">
            <a:schemeClr val="dk1"/>
          </a:fillRef>
          <a:effectRef idx="0">
            <a:schemeClr val="dk1"/>
          </a:effectRef>
          <a:fontRef idx="minor">
            <a:schemeClr val="tx1"/>
          </a:fontRef>
        </p:style>
      </p:cxnSp>
      <p:cxnSp>
        <p:nvCxnSpPr>
          <p:cNvPr id="80" name="Rett linje 79">
            <a:extLst>
              <a:ext uri="{FF2B5EF4-FFF2-40B4-BE49-F238E27FC236}">
                <a16:creationId xmlns:a16="http://schemas.microsoft.com/office/drawing/2014/main" id="{1658DFF9-A3B8-42B6-9EEF-C7FE36E25543}"/>
              </a:ext>
            </a:extLst>
          </p:cNvPr>
          <p:cNvCxnSpPr>
            <a:cxnSpLocks/>
          </p:cNvCxnSpPr>
          <p:nvPr/>
        </p:nvCxnSpPr>
        <p:spPr>
          <a:xfrm flipH="1" flipV="1">
            <a:off x="3602612" y="5872206"/>
            <a:ext cx="255304" cy="405612"/>
          </a:xfrm>
          <a:prstGeom prst="line">
            <a:avLst/>
          </a:prstGeom>
          <a:ln w="254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0" name="TekstSylinder 89">
                <a:extLst>
                  <a:ext uri="{FF2B5EF4-FFF2-40B4-BE49-F238E27FC236}">
                    <a16:creationId xmlns:a16="http://schemas.microsoft.com/office/drawing/2014/main" id="{1A2478F9-32D8-46EC-8C35-3AF41AA9D2B9}"/>
                  </a:ext>
                </a:extLst>
              </p:cNvPr>
              <p:cNvSpPr txBox="1"/>
              <p:nvPr/>
            </p:nvSpPr>
            <p:spPr>
              <a:xfrm>
                <a:off x="347821" y="6884004"/>
                <a:ext cx="6203980" cy="1362552"/>
              </a:xfrm>
              <a:prstGeom prst="rect">
                <a:avLst/>
              </a:prstGeom>
              <a:noFill/>
              <a:ln>
                <a:noFill/>
              </a:ln>
            </p:spPr>
            <p:txBody>
              <a:bodyPr wrap="square" rtlCol="0">
                <a:spAutoFit/>
              </a:bodyPr>
              <a:lstStyle/>
              <a:p>
                <a:r>
                  <a:rPr lang="nb-NO" sz="1200" dirty="0"/>
                  <a:t>For å finne ut sannsynligheten, så finner vi ut av hvor mange sammensatte greiner som gir et gunstig utfall, altså rød kule fra begge glass. Vi ser av figuren at det er bare én sammensatt grein som gir to røde kuler. Vi vet at de to delforsøkene er uavhengige av hverandre, og dermed kan vi bare multiplisere sannsynligheten for å få rød fra den ene krukka med sannsynligheten for å få rød fra den andre krukka. Vi får da:</a:t>
                </a:r>
              </a:p>
              <a:p>
                <a:pPr/>
                <a14:m>
                  <m:oMathPara xmlns:m="http://schemas.openxmlformats.org/officeDocument/2006/math">
                    <m:oMathParaPr>
                      <m:jc m:val="centerGroup"/>
                    </m:oMathParaPr>
                    <m:oMath xmlns:m="http://schemas.openxmlformats.org/officeDocument/2006/math">
                      <m:r>
                        <a:rPr lang="nb-NO" sz="1200" i="1">
                          <a:latin typeface="Cambria Math" panose="02040503050406030204" pitchFamily="18" charset="0"/>
                        </a:rPr>
                        <m:t>𝑃</m:t>
                      </m:r>
                      <m:r>
                        <a:rPr lang="nb-NO" sz="1200" i="1">
                          <a:latin typeface="Cambria Math" panose="02040503050406030204" pitchFamily="18" charset="0"/>
                        </a:rPr>
                        <m:t>(2 </m:t>
                      </m:r>
                      <m:r>
                        <a:rPr lang="nb-NO" sz="1200" i="1">
                          <a:latin typeface="Cambria Math" panose="02040503050406030204" pitchFamily="18" charset="0"/>
                        </a:rPr>
                        <m:t>𝑟</m:t>
                      </m:r>
                      <m:r>
                        <a:rPr lang="nb-NO" sz="1200" i="1">
                          <a:latin typeface="Cambria Math" panose="02040503050406030204" pitchFamily="18" charset="0"/>
                        </a:rPr>
                        <m:t>ø</m:t>
                      </m:r>
                      <m:r>
                        <a:rPr lang="nb-NO" sz="1200" i="1">
                          <a:latin typeface="Cambria Math" panose="02040503050406030204" pitchFamily="18" charset="0"/>
                        </a:rPr>
                        <m:t>𝑑𝑒</m:t>
                      </m:r>
                      <m:r>
                        <a:rPr lang="nb-NO" sz="1200" i="1">
                          <a:latin typeface="Cambria Math" panose="02040503050406030204" pitchFamily="18" charset="0"/>
                        </a:rPr>
                        <m:t> </m:t>
                      </m:r>
                      <m:r>
                        <a:rPr lang="nb-NO" sz="1200" i="1">
                          <a:latin typeface="Cambria Math" panose="02040503050406030204" pitchFamily="18" charset="0"/>
                        </a:rPr>
                        <m:t>𝑘𝑢𝑙𝑒𝑟</m:t>
                      </m:r>
                      <m:r>
                        <a:rPr lang="nb-NO" sz="1200" i="1">
                          <a:latin typeface="Cambria Math" panose="02040503050406030204" pitchFamily="18" charset="0"/>
                        </a:rPr>
                        <m:t>)=</m:t>
                      </m:r>
                      <m:f>
                        <m:fPr>
                          <m:ctrlPr>
                            <a:rPr lang="nb-NO" sz="1200" i="1">
                              <a:latin typeface="Cambria Math" panose="02040503050406030204" pitchFamily="18" charset="0"/>
                            </a:rPr>
                          </m:ctrlPr>
                        </m:fPr>
                        <m:num>
                          <m:r>
                            <a:rPr lang="nb-NO" sz="1200" i="1">
                              <a:latin typeface="Cambria Math" panose="02040503050406030204" pitchFamily="18" charset="0"/>
                            </a:rPr>
                            <m:t>4</m:t>
                          </m:r>
                        </m:num>
                        <m:den>
                          <m:r>
                            <a:rPr lang="nb-NO" sz="1200" i="1">
                              <a:latin typeface="Cambria Math" panose="02040503050406030204" pitchFamily="18" charset="0"/>
                            </a:rPr>
                            <m:t>10</m:t>
                          </m:r>
                        </m:den>
                      </m:f>
                      <m:r>
                        <a:rPr lang="nb-NO" sz="1200" i="1">
                          <a:latin typeface="Cambria Math" panose="02040503050406030204" pitchFamily="18" charset="0"/>
                        </a:rPr>
                        <m:t>∙</m:t>
                      </m:r>
                      <m:f>
                        <m:fPr>
                          <m:ctrlPr>
                            <a:rPr lang="nb-NO" sz="1200" i="1">
                              <a:latin typeface="Cambria Math" panose="02040503050406030204" pitchFamily="18" charset="0"/>
                            </a:rPr>
                          </m:ctrlPr>
                        </m:fPr>
                        <m:num>
                          <m:r>
                            <a:rPr lang="nb-NO" sz="1200" i="1">
                              <a:latin typeface="Cambria Math" panose="02040503050406030204" pitchFamily="18" charset="0"/>
                            </a:rPr>
                            <m:t>4</m:t>
                          </m:r>
                        </m:num>
                        <m:den>
                          <m:r>
                            <a:rPr lang="nb-NO" sz="1200" i="1">
                              <a:latin typeface="Cambria Math" panose="02040503050406030204" pitchFamily="18" charset="0"/>
                            </a:rPr>
                            <m:t>10</m:t>
                          </m:r>
                        </m:den>
                      </m:f>
                      <m:r>
                        <a:rPr lang="nb-NO" sz="1200" i="1">
                          <a:latin typeface="Cambria Math" panose="02040503050406030204" pitchFamily="18" charset="0"/>
                        </a:rPr>
                        <m:t>=</m:t>
                      </m:r>
                      <m:f>
                        <m:fPr>
                          <m:ctrlPr>
                            <a:rPr lang="nb-NO" sz="1200" i="1">
                              <a:latin typeface="Cambria Math" panose="02040503050406030204" pitchFamily="18" charset="0"/>
                            </a:rPr>
                          </m:ctrlPr>
                        </m:fPr>
                        <m:num>
                          <m:r>
                            <a:rPr lang="nb-NO" sz="1200" i="1">
                              <a:latin typeface="Cambria Math" panose="02040503050406030204" pitchFamily="18" charset="0"/>
                            </a:rPr>
                            <m:t>16</m:t>
                          </m:r>
                        </m:num>
                        <m:den>
                          <m:r>
                            <a:rPr lang="nb-NO" sz="1200" i="1">
                              <a:latin typeface="Cambria Math" panose="02040503050406030204" pitchFamily="18" charset="0"/>
                            </a:rPr>
                            <m:t>100</m:t>
                          </m:r>
                        </m:den>
                      </m:f>
                      <m:r>
                        <a:rPr lang="nb-NO" sz="1200" i="1">
                          <a:latin typeface="Cambria Math" panose="02040503050406030204" pitchFamily="18" charset="0"/>
                        </a:rPr>
                        <m:t>=</m:t>
                      </m:r>
                      <m:f>
                        <m:fPr>
                          <m:ctrlPr>
                            <a:rPr lang="nb-NO" sz="1200" i="1">
                              <a:latin typeface="Cambria Math" panose="02040503050406030204" pitchFamily="18" charset="0"/>
                            </a:rPr>
                          </m:ctrlPr>
                        </m:fPr>
                        <m:num>
                          <m:r>
                            <a:rPr lang="nb-NO" sz="1200" i="1">
                              <a:latin typeface="Cambria Math" panose="02040503050406030204" pitchFamily="18" charset="0"/>
                            </a:rPr>
                            <m:t>4</m:t>
                          </m:r>
                        </m:num>
                        <m:den>
                          <m:r>
                            <a:rPr lang="nb-NO" sz="1200" i="1">
                              <a:latin typeface="Cambria Math" panose="02040503050406030204" pitchFamily="18" charset="0"/>
                            </a:rPr>
                            <m:t>25</m:t>
                          </m:r>
                        </m:den>
                      </m:f>
                    </m:oMath>
                  </m:oMathPara>
                </a14:m>
                <a:endParaRPr lang="nb-NO" sz="1200" dirty="0"/>
              </a:p>
            </p:txBody>
          </p:sp>
        </mc:Choice>
        <mc:Fallback xmlns="">
          <p:sp>
            <p:nvSpPr>
              <p:cNvPr id="90" name="TekstSylinder 89">
                <a:extLst>
                  <a:ext uri="{FF2B5EF4-FFF2-40B4-BE49-F238E27FC236}">
                    <a16:creationId xmlns:a16="http://schemas.microsoft.com/office/drawing/2014/main" id="{1A2478F9-32D8-46EC-8C35-3AF41AA9D2B9}"/>
                  </a:ext>
                </a:extLst>
              </p:cNvPr>
              <p:cNvSpPr txBox="1">
                <a:spLocks noRot="1" noChangeAspect="1" noMove="1" noResize="1" noEditPoints="1" noAdjustHandles="1" noChangeArrowheads="1" noChangeShapeType="1" noTextEdit="1"/>
              </p:cNvSpPr>
              <p:nvPr/>
            </p:nvSpPr>
            <p:spPr>
              <a:xfrm>
                <a:off x="347821" y="6884004"/>
                <a:ext cx="6203980" cy="1362552"/>
              </a:xfrm>
              <a:prstGeom prst="rect">
                <a:avLst/>
              </a:prstGeom>
              <a:blipFill>
                <a:blip r:embed="rId4"/>
                <a:stretch>
                  <a:fillRect/>
                </a:stretch>
              </a:blipFill>
              <a:ln>
                <a:noFill/>
              </a:ln>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1" name="Rektangel 90">
                <a:extLst>
                  <a:ext uri="{FF2B5EF4-FFF2-40B4-BE49-F238E27FC236}">
                    <a16:creationId xmlns:a16="http://schemas.microsoft.com/office/drawing/2014/main" id="{89B1324C-8893-4D3C-B774-06E373F78DE9}"/>
                  </a:ext>
                </a:extLst>
              </p:cNvPr>
              <p:cNvSpPr/>
              <p:nvPr/>
            </p:nvSpPr>
            <p:spPr>
              <a:xfrm>
                <a:off x="1771703" y="5059854"/>
                <a:ext cx="354584" cy="38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4</m:t>
                          </m:r>
                        </m:num>
                        <m:den>
                          <m:r>
                            <a:rPr lang="nb-NO" sz="1000" i="0">
                              <a:latin typeface="Cambria Math" panose="02040503050406030204" pitchFamily="18" charset="0"/>
                            </a:rPr>
                            <m:t>10</m:t>
                          </m:r>
                        </m:den>
                      </m:f>
                    </m:oMath>
                  </m:oMathPara>
                </a14:m>
                <a:endParaRPr lang="nb-NO" sz="1000" dirty="0"/>
              </a:p>
            </p:txBody>
          </p:sp>
        </mc:Choice>
        <mc:Fallback xmlns="">
          <p:sp>
            <p:nvSpPr>
              <p:cNvPr id="91" name="Rektangel 90">
                <a:extLst>
                  <a:ext uri="{FF2B5EF4-FFF2-40B4-BE49-F238E27FC236}">
                    <a16:creationId xmlns:a16="http://schemas.microsoft.com/office/drawing/2014/main" id="{89B1324C-8893-4D3C-B774-06E373F78DE9}"/>
                  </a:ext>
                </a:extLst>
              </p:cNvPr>
              <p:cNvSpPr>
                <a:spLocks noRot="1" noChangeAspect="1" noMove="1" noResize="1" noEditPoints="1" noAdjustHandles="1" noChangeArrowheads="1" noChangeShapeType="1" noTextEdit="1"/>
              </p:cNvSpPr>
              <p:nvPr/>
            </p:nvSpPr>
            <p:spPr>
              <a:xfrm>
                <a:off x="1771703" y="5059854"/>
                <a:ext cx="354584" cy="380873"/>
              </a:xfrm>
              <a:prstGeom prst="rect">
                <a:avLst/>
              </a:prstGeom>
              <a:blipFill>
                <a:blip r:embed="rId6"/>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2" name="Rektangel 91">
                <a:extLst>
                  <a:ext uri="{FF2B5EF4-FFF2-40B4-BE49-F238E27FC236}">
                    <a16:creationId xmlns:a16="http://schemas.microsoft.com/office/drawing/2014/main" id="{B2464997-68A3-4C4A-B7BD-24C76283EF58}"/>
                  </a:ext>
                </a:extLst>
              </p:cNvPr>
              <p:cNvSpPr/>
              <p:nvPr/>
            </p:nvSpPr>
            <p:spPr>
              <a:xfrm>
                <a:off x="843281" y="5504294"/>
                <a:ext cx="354584" cy="38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smtClean="0">
                              <a:latin typeface="Cambria Math" panose="02040503050406030204" pitchFamily="18" charset="0"/>
                            </a:rPr>
                          </m:ctrlPr>
                        </m:fPr>
                        <m:num>
                          <m:r>
                            <a:rPr lang="nb-NO" sz="1000">
                              <a:latin typeface="Cambria Math" panose="02040503050406030204" pitchFamily="18" charset="0"/>
                            </a:rPr>
                            <m:t>4</m:t>
                          </m:r>
                        </m:num>
                        <m:den>
                          <m:r>
                            <a:rPr lang="nb-NO" sz="1000" i="0">
                              <a:latin typeface="Cambria Math" panose="02040503050406030204" pitchFamily="18" charset="0"/>
                            </a:rPr>
                            <m:t>10</m:t>
                          </m:r>
                        </m:den>
                      </m:f>
                    </m:oMath>
                  </m:oMathPara>
                </a14:m>
                <a:endParaRPr lang="nb-NO" sz="1000" dirty="0"/>
              </a:p>
            </p:txBody>
          </p:sp>
        </mc:Choice>
        <mc:Fallback xmlns="">
          <p:sp>
            <p:nvSpPr>
              <p:cNvPr id="92" name="Rektangel 91">
                <a:extLst>
                  <a:ext uri="{FF2B5EF4-FFF2-40B4-BE49-F238E27FC236}">
                    <a16:creationId xmlns:a16="http://schemas.microsoft.com/office/drawing/2014/main" id="{B2464997-68A3-4C4A-B7BD-24C76283EF58}"/>
                  </a:ext>
                </a:extLst>
              </p:cNvPr>
              <p:cNvSpPr>
                <a:spLocks noRot="1" noChangeAspect="1" noMove="1" noResize="1" noEditPoints="1" noAdjustHandles="1" noChangeArrowheads="1" noChangeShapeType="1" noTextEdit="1"/>
              </p:cNvSpPr>
              <p:nvPr/>
            </p:nvSpPr>
            <p:spPr>
              <a:xfrm>
                <a:off x="843281" y="5504294"/>
                <a:ext cx="354584" cy="380873"/>
              </a:xfrm>
              <a:prstGeom prst="rect">
                <a:avLst/>
              </a:prstGeom>
              <a:blipFill>
                <a:blip r:embed="rId7"/>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3" name="Rektangel 92">
                <a:extLst>
                  <a:ext uri="{FF2B5EF4-FFF2-40B4-BE49-F238E27FC236}">
                    <a16:creationId xmlns:a16="http://schemas.microsoft.com/office/drawing/2014/main" id="{420DC70B-FD9C-460F-89C7-55351C03985A}"/>
                  </a:ext>
                </a:extLst>
              </p:cNvPr>
              <p:cNvSpPr/>
              <p:nvPr/>
            </p:nvSpPr>
            <p:spPr>
              <a:xfrm>
                <a:off x="1934468" y="5807086"/>
                <a:ext cx="354584" cy="38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4</m:t>
                          </m:r>
                        </m:num>
                        <m:den>
                          <m:r>
                            <a:rPr lang="nb-NO" sz="1000" i="0">
                              <a:latin typeface="Cambria Math" panose="02040503050406030204" pitchFamily="18" charset="0"/>
                            </a:rPr>
                            <m:t>10</m:t>
                          </m:r>
                        </m:den>
                      </m:f>
                    </m:oMath>
                  </m:oMathPara>
                </a14:m>
                <a:endParaRPr lang="nb-NO" sz="1000" dirty="0"/>
              </a:p>
            </p:txBody>
          </p:sp>
        </mc:Choice>
        <mc:Fallback xmlns="">
          <p:sp>
            <p:nvSpPr>
              <p:cNvPr id="93" name="Rektangel 92">
                <a:extLst>
                  <a:ext uri="{FF2B5EF4-FFF2-40B4-BE49-F238E27FC236}">
                    <a16:creationId xmlns:a16="http://schemas.microsoft.com/office/drawing/2014/main" id="{420DC70B-FD9C-460F-89C7-55351C03985A}"/>
                  </a:ext>
                </a:extLst>
              </p:cNvPr>
              <p:cNvSpPr>
                <a:spLocks noRot="1" noChangeAspect="1" noMove="1" noResize="1" noEditPoints="1" noAdjustHandles="1" noChangeArrowheads="1" noChangeShapeType="1" noTextEdit="1"/>
              </p:cNvSpPr>
              <p:nvPr/>
            </p:nvSpPr>
            <p:spPr>
              <a:xfrm>
                <a:off x="1934468" y="5807086"/>
                <a:ext cx="354584" cy="380873"/>
              </a:xfrm>
              <a:prstGeom prst="rect">
                <a:avLst/>
              </a:prstGeom>
              <a:blipFill>
                <a:blip r:embed="rId7"/>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4" name="Rektangel 93">
                <a:extLst>
                  <a:ext uri="{FF2B5EF4-FFF2-40B4-BE49-F238E27FC236}">
                    <a16:creationId xmlns:a16="http://schemas.microsoft.com/office/drawing/2014/main" id="{75E7CF9A-CED0-417C-BA7E-AEBE0ABE0F69}"/>
                  </a:ext>
                </a:extLst>
              </p:cNvPr>
              <p:cNvSpPr/>
              <p:nvPr/>
            </p:nvSpPr>
            <p:spPr>
              <a:xfrm>
                <a:off x="3183813" y="5830932"/>
                <a:ext cx="354584" cy="38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4</m:t>
                          </m:r>
                        </m:num>
                        <m:den>
                          <m:r>
                            <a:rPr lang="nb-NO" sz="1000" i="0">
                              <a:latin typeface="Cambria Math" panose="02040503050406030204" pitchFamily="18" charset="0"/>
                            </a:rPr>
                            <m:t>10</m:t>
                          </m:r>
                        </m:den>
                      </m:f>
                    </m:oMath>
                  </m:oMathPara>
                </a14:m>
                <a:endParaRPr lang="nb-NO" sz="1000" dirty="0"/>
              </a:p>
            </p:txBody>
          </p:sp>
        </mc:Choice>
        <mc:Fallback xmlns="">
          <p:sp>
            <p:nvSpPr>
              <p:cNvPr id="94" name="Rektangel 93">
                <a:extLst>
                  <a:ext uri="{FF2B5EF4-FFF2-40B4-BE49-F238E27FC236}">
                    <a16:creationId xmlns:a16="http://schemas.microsoft.com/office/drawing/2014/main" id="{75E7CF9A-CED0-417C-BA7E-AEBE0ABE0F69}"/>
                  </a:ext>
                </a:extLst>
              </p:cNvPr>
              <p:cNvSpPr>
                <a:spLocks noRot="1" noChangeAspect="1" noMove="1" noResize="1" noEditPoints="1" noAdjustHandles="1" noChangeArrowheads="1" noChangeShapeType="1" noTextEdit="1"/>
              </p:cNvSpPr>
              <p:nvPr/>
            </p:nvSpPr>
            <p:spPr>
              <a:xfrm>
                <a:off x="3183813" y="5830932"/>
                <a:ext cx="354584" cy="380873"/>
              </a:xfrm>
              <a:prstGeom prst="rect">
                <a:avLst/>
              </a:prstGeom>
              <a:blipFill>
                <a:blip r:embed="rId8"/>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5" name="Rektangel 94">
                <a:extLst>
                  <a:ext uri="{FF2B5EF4-FFF2-40B4-BE49-F238E27FC236}">
                    <a16:creationId xmlns:a16="http://schemas.microsoft.com/office/drawing/2014/main" id="{DB28794F-D80C-4CFE-8A4A-B485CFEE3C15}"/>
                  </a:ext>
                </a:extLst>
              </p:cNvPr>
              <p:cNvSpPr/>
              <p:nvPr/>
            </p:nvSpPr>
            <p:spPr>
              <a:xfrm>
                <a:off x="2196229" y="5242767"/>
                <a:ext cx="354584" cy="384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smtClean="0">
                              <a:latin typeface="Cambria Math" panose="02040503050406030204" pitchFamily="18" charset="0"/>
                            </a:rPr>
                          </m:ctrlPr>
                        </m:fPr>
                        <m:num>
                          <m:r>
                            <a:rPr lang="nb-NO" sz="1000">
                              <a:latin typeface="Cambria Math" panose="02040503050406030204" pitchFamily="18" charset="0"/>
                            </a:rPr>
                            <m:t>5</m:t>
                          </m:r>
                        </m:num>
                        <m:den>
                          <m:r>
                            <a:rPr lang="nb-NO" sz="1000" i="0">
                              <a:latin typeface="Cambria Math" panose="02040503050406030204" pitchFamily="18" charset="0"/>
                            </a:rPr>
                            <m:t>10</m:t>
                          </m:r>
                        </m:den>
                      </m:f>
                    </m:oMath>
                  </m:oMathPara>
                </a14:m>
                <a:endParaRPr lang="nb-NO" sz="1000" dirty="0"/>
              </a:p>
            </p:txBody>
          </p:sp>
        </mc:Choice>
        <mc:Fallback xmlns="">
          <p:sp>
            <p:nvSpPr>
              <p:cNvPr id="95" name="Rektangel 94">
                <a:extLst>
                  <a:ext uri="{FF2B5EF4-FFF2-40B4-BE49-F238E27FC236}">
                    <a16:creationId xmlns:a16="http://schemas.microsoft.com/office/drawing/2014/main" id="{DB28794F-D80C-4CFE-8A4A-B485CFEE3C15}"/>
                  </a:ext>
                </a:extLst>
              </p:cNvPr>
              <p:cNvSpPr>
                <a:spLocks noRot="1" noChangeAspect="1" noMove="1" noResize="1" noEditPoints="1" noAdjustHandles="1" noChangeArrowheads="1" noChangeShapeType="1" noTextEdit="1"/>
              </p:cNvSpPr>
              <p:nvPr/>
            </p:nvSpPr>
            <p:spPr>
              <a:xfrm>
                <a:off x="2196229" y="5242767"/>
                <a:ext cx="354584" cy="384529"/>
              </a:xfrm>
              <a:prstGeom prst="rect">
                <a:avLst/>
              </a:prstGeom>
              <a:blipFill>
                <a:blip r:embed="rId9"/>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6" name="Rektangel 95">
                <a:extLst>
                  <a:ext uri="{FF2B5EF4-FFF2-40B4-BE49-F238E27FC236}">
                    <a16:creationId xmlns:a16="http://schemas.microsoft.com/office/drawing/2014/main" id="{EDF66F3C-F2C0-47C6-A2AE-4681F69D528F}"/>
                  </a:ext>
                </a:extLst>
              </p:cNvPr>
              <p:cNvSpPr/>
              <p:nvPr/>
            </p:nvSpPr>
            <p:spPr>
              <a:xfrm>
                <a:off x="2196229" y="6058869"/>
                <a:ext cx="354584" cy="384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5</m:t>
                          </m:r>
                        </m:num>
                        <m:den>
                          <m:r>
                            <a:rPr lang="nb-NO" sz="1000" i="0">
                              <a:latin typeface="Cambria Math" panose="02040503050406030204" pitchFamily="18" charset="0"/>
                            </a:rPr>
                            <m:t>10</m:t>
                          </m:r>
                        </m:den>
                      </m:f>
                    </m:oMath>
                  </m:oMathPara>
                </a14:m>
                <a:endParaRPr lang="nb-NO" sz="1000" dirty="0"/>
              </a:p>
            </p:txBody>
          </p:sp>
        </mc:Choice>
        <mc:Fallback xmlns="">
          <p:sp>
            <p:nvSpPr>
              <p:cNvPr id="96" name="Rektangel 95">
                <a:extLst>
                  <a:ext uri="{FF2B5EF4-FFF2-40B4-BE49-F238E27FC236}">
                    <a16:creationId xmlns:a16="http://schemas.microsoft.com/office/drawing/2014/main" id="{EDF66F3C-F2C0-47C6-A2AE-4681F69D528F}"/>
                  </a:ext>
                </a:extLst>
              </p:cNvPr>
              <p:cNvSpPr>
                <a:spLocks noRot="1" noChangeAspect="1" noMove="1" noResize="1" noEditPoints="1" noAdjustHandles="1" noChangeArrowheads="1" noChangeShapeType="1" noTextEdit="1"/>
              </p:cNvSpPr>
              <p:nvPr/>
            </p:nvSpPr>
            <p:spPr>
              <a:xfrm>
                <a:off x="2196229" y="6058869"/>
                <a:ext cx="354584" cy="384529"/>
              </a:xfrm>
              <a:prstGeom prst="rect">
                <a:avLst/>
              </a:prstGeom>
              <a:blipFill>
                <a:blip r:embed="rId10"/>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7" name="Rektangel 96">
                <a:extLst>
                  <a:ext uri="{FF2B5EF4-FFF2-40B4-BE49-F238E27FC236}">
                    <a16:creationId xmlns:a16="http://schemas.microsoft.com/office/drawing/2014/main" id="{CC33ADBF-5F14-41D4-8081-FAB05BCB8F59}"/>
                  </a:ext>
                </a:extLst>
              </p:cNvPr>
              <p:cNvSpPr/>
              <p:nvPr/>
            </p:nvSpPr>
            <p:spPr>
              <a:xfrm>
                <a:off x="888815" y="5877591"/>
                <a:ext cx="354584" cy="384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5</m:t>
                          </m:r>
                        </m:num>
                        <m:den>
                          <m:r>
                            <a:rPr lang="nb-NO" sz="1000" i="0">
                              <a:latin typeface="Cambria Math" panose="02040503050406030204" pitchFamily="18" charset="0"/>
                            </a:rPr>
                            <m:t>10</m:t>
                          </m:r>
                        </m:den>
                      </m:f>
                    </m:oMath>
                  </m:oMathPara>
                </a14:m>
                <a:endParaRPr lang="nb-NO" sz="1000" dirty="0"/>
              </a:p>
            </p:txBody>
          </p:sp>
        </mc:Choice>
        <mc:Fallback xmlns="">
          <p:sp>
            <p:nvSpPr>
              <p:cNvPr id="97" name="Rektangel 96">
                <a:extLst>
                  <a:ext uri="{FF2B5EF4-FFF2-40B4-BE49-F238E27FC236}">
                    <a16:creationId xmlns:a16="http://schemas.microsoft.com/office/drawing/2014/main" id="{CC33ADBF-5F14-41D4-8081-FAB05BCB8F59}"/>
                  </a:ext>
                </a:extLst>
              </p:cNvPr>
              <p:cNvSpPr>
                <a:spLocks noRot="1" noChangeAspect="1" noMove="1" noResize="1" noEditPoints="1" noAdjustHandles="1" noChangeArrowheads="1" noChangeShapeType="1" noTextEdit="1"/>
              </p:cNvSpPr>
              <p:nvPr/>
            </p:nvSpPr>
            <p:spPr>
              <a:xfrm>
                <a:off x="888815" y="5877591"/>
                <a:ext cx="354584" cy="384529"/>
              </a:xfrm>
              <a:prstGeom prst="rect">
                <a:avLst/>
              </a:prstGeom>
              <a:blipFill>
                <a:blip r:embed="rId9"/>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8" name="Rektangel 97">
                <a:extLst>
                  <a:ext uri="{FF2B5EF4-FFF2-40B4-BE49-F238E27FC236}">
                    <a16:creationId xmlns:a16="http://schemas.microsoft.com/office/drawing/2014/main" id="{F6183212-3F55-4760-A913-9E07137A0BDB}"/>
                  </a:ext>
                </a:extLst>
              </p:cNvPr>
              <p:cNvSpPr/>
              <p:nvPr/>
            </p:nvSpPr>
            <p:spPr>
              <a:xfrm>
                <a:off x="3492854" y="5997522"/>
                <a:ext cx="354584" cy="384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5</m:t>
                          </m:r>
                        </m:num>
                        <m:den>
                          <m:r>
                            <a:rPr lang="nb-NO" sz="1000" i="0">
                              <a:latin typeface="Cambria Math" panose="02040503050406030204" pitchFamily="18" charset="0"/>
                            </a:rPr>
                            <m:t>10</m:t>
                          </m:r>
                        </m:den>
                      </m:f>
                    </m:oMath>
                  </m:oMathPara>
                </a14:m>
                <a:endParaRPr lang="nb-NO" sz="1000" dirty="0"/>
              </a:p>
            </p:txBody>
          </p:sp>
        </mc:Choice>
        <mc:Fallback xmlns="">
          <p:sp>
            <p:nvSpPr>
              <p:cNvPr id="98" name="Rektangel 97">
                <a:extLst>
                  <a:ext uri="{FF2B5EF4-FFF2-40B4-BE49-F238E27FC236}">
                    <a16:creationId xmlns:a16="http://schemas.microsoft.com/office/drawing/2014/main" id="{F6183212-3F55-4760-A913-9E07137A0BDB}"/>
                  </a:ext>
                </a:extLst>
              </p:cNvPr>
              <p:cNvSpPr>
                <a:spLocks noRot="1" noChangeAspect="1" noMove="1" noResize="1" noEditPoints="1" noAdjustHandles="1" noChangeArrowheads="1" noChangeShapeType="1" noTextEdit="1"/>
              </p:cNvSpPr>
              <p:nvPr/>
            </p:nvSpPr>
            <p:spPr>
              <a:xfrm>
                <a:off x="3492854" y="5997522"/>
                <a:ext cx="354584" cy="384529"/>
              </a:xfrm>
              <a:prstGeom prst="rect">
                <a:avLst/>
              </a:prstGeom>
              <a:blipFill>
                <a:blip r:embed="rId10"/>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9" name="Rektangel 98">
                <a:extLst>
                  <a:ext uri="{FF2B5EF4-FFF2-40B4-BE49-F238E27FC236}">
                    <a16:creationId xmlns:a16="http://schemas.microsoft.com/office/drawing/2014/main" id="{7142AE69-8EDA-4BAE-A18C-1321BF295672}"/>
                  </a:ext>
                </a:extLst>
              </p:cNvPr>
              <p:cNvSpPr/>
              <p:nvPr/>
            </p:nvSpPr>
            <p:spPr>
              <a:xfrm>
                <a:off x="2921769" y="5053580"/>
                <a:ext cx="354584" cy="381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smtClean="0">
                              <a:latin typeface="Cambria Math" panose="02040503050406030204" pitchFamily="18" charset="0"/>
                            </a:rPr>
                          </m:ctrlPr>
                        </m:fPr>
                        <m:num>
                          <m:r>
                            <a:rPr lang="nb-NO" sz="1000">
                              <a:latin typeface="Cambria Math" panose="02040503050406030204" pitchFamily="18" charset="0"/>
                            </a:rPr>
                            <m:t>1</m:t>
                          </m:r>
                        </m:num>
                        <m:den>
                          <m:r>
                            <a:rPr lang="nb-NO" sz="1000" i="0">
                              <a:latin typeface="Cambria Math" panose="02040503050406030204" pitchFamily="18" charset="0"/>
                            </a:rPr>
                            <m:t>10</m:t>
                          </m:r>
                        </m:den>
                      </m:f>
                    </m:oMath>
                  </m:oMathPara>
                </a14:m>
                <a:endParaRPr lang="nb-NO" sz="1000" dirty="0"/>
              </a:p>
            </p:txBody>
          </p:sp>
        </mc:Choice>
        <mc:Fallback xmlns="">
          <p:sp>
            <p:nvSpPr>
              <p:cNvPr id="99" name="Rektangel 98">
                <a:extLst>
                  <a:ext uri="{FF2B5EF4-FFF2-40B4-BE49-F238E27FC236}">
                    <a16:creationId xmlns:a16="http://schemas.microsoft.com/office/drawing/2014/main" id="{7142AE69-8EDA-4BAE-A18C-1321BF295672}"/>
                  </a:ext>
                </a:extLst>
              </p:cNvPr>
              <p:cNvSpPr>
                <a:spLocks noRot="1" noChangeAspect="1" noMove="1" noResize="1" noEditPoints="1" noAdjustHandles="1" noChangeArrowheads="1" noChangeShapeType="1" noTextEdit="1"/>
              </p:cNvSpPr>
              <p:nvPr/>
            </p:nvSpPr>
            <p:spPr>
              <a:xfrm>
                <a:off x="2921769" y="5053580"/>
                <a:ext cx="354584" cy="381451"/>
              </a:xfrm>
              <a:prstGeom prst="rect">
                <a:avLst/>
              </a:prstGeom>
              <a:blipFill>
                <a:blip r:embed="rId11"/>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00" name="Rektangel 99">
                <a:extLst>
                  <a:ext uri="{FF2B5EF4-FFF2-40B4-BE49-F238E27FC236}">
                    <a16:creationId xmlns:a16="http://schemas.microsoft.com/office/drawing/2014/main" id="{67D29ADD-401B-4682-A03B-BCC2A493F055}"/>
                  </a:ext>
                </a:extLst>
              </p:cNvPr>
              <p:cNvSpPr/>
              <p:nvPr/>
            </p:nvSpPr>
            <p:spPr>
              <a:xfrm>
                <a:off x="1458721" y="5906615"/>
                <a:ext cx="354584" cy="381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1</m:t>
                          </m:r>
                        </m:num>
                        <m:den>
                          <m:r>
                            <a:rPr lang="nb-NO" sz="1000" i="0">
                              <a:latin typeface="Cambria Math" panose="02040503050406030204" pitchFamily="18" charset="0"/>
                            </a:rPr>
                            <m:t>10</m:t>
                          </m:r>
                        </m:den>
                      </m:f>
                    </m:oMath>
                  </m:oMathPara>
                </a14:m>
                <a:endParaRPr lang="nb-NO" sz="1000" dirty="0"/>
              </a:p>
            </p:txBody>
          </p:sp>
        </mc:Choice>
        <mc:Fallback xmlns="">
          <p:sp>
            <p:nvSpPr>
              <p:cNvPr id="100" name="Rektangel 99">
                <a:extLst>
                  <a:ext uri="{FF2B5EF4-FFF2-40B4-BE49-F238E27FC236}">
                    <a16:creationId xmlns:a16="http://schemas.microsoft.com/office/drawing/2014/main" id="{67D29ADD-401B-4682-A03B-BCC2A493F055}"/>
                  </a:ext>
                </a:extLst>
              </p:cNvPr>
              <p:cNvSpPr>
                <a:spLocks noRot="1" noChangeAspect="1" noMove="1" noResize="1" noEditPoints="1" noAdjustHandles="1" noChangeArrowheads="1" noChangeShapeType="1" noTextEdit="1"/>
              </p:cNvSpPr>
              <p:nvPr/>
            </p:nvSpPr>
            <p:spPr>
              <a:xfrm>
                <a:off x="1458721" y="5906615"/>
                <a:ext cx="354584" cy="381451"/>
              </a:xfrm>
              <a:prstGeom prst="rect">
                <a:avLst/>
              </a:prstGeom>
              <a:blipFill>
                <a:blip r:embed="rId12"/>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01" name="Rektangel 100">
                <a:extLst>
                  <a:ext uri="{FF2B5EF4-FFF2-40B4-BE49-F238E27FC236}">
                    <a16:creationId xmlns:a16="http://schemas.microsoft.com/office/drawing/2014/main" id="{DACDAA4B-53C4-4847-A93B-30D20EAAAA45}"/>
                  </a:ext>
                </a:extLst>
              </p:cNvPr>
              <p:cNvSpPr/>
              <p:nvPr/>
            </p:nvSpPr>
            <p:spPr>
              <a:xfrm>
                <a:off x="2669271" y="5808868"/>
                <a:ext cx="354584" cy="381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1</m:t>
                          </m:r>
                        </m:num>
                        <m:den>
                          <m:r>
                            <a:rPr lang="nb-NO" sz="1000" i="0">
                              <a:latin typeface="Cambria Math" panose="02040503050406030204" pitchFamily="18" charset="0"/>
                            </a:rPr>
                            <m:t>10</m:t>
                          </m:r>
                        </m:den>
                      </m:f>
                    </m:oMath>
                  </m:oMathPara>
                </a14:m>
                <a:endParaRPr lang="nb-NO" sz="1000" dirty="0"/>
              </a:p>
            </p:txBody>
          </p:sp>
        </mc:Choice>
        <mc:Fallback xmlns="">
          <p:sp>
            <p:nvSpPr>
              <p:cNvPr id="101" name="Rektangel 100">
                <a:extLst>
                  <a:ext uri="{FF2B5EF4-FFF2-40B4-BE49-F238E27FC236}">
                    <a16:creationId xmlns:a16="http://schemas.microsoft.com/office/drawing/2014/main" id="{DACDAA4B-53C4-4847-A93B-30D20EAAAA45}"/>
                  </a:ext>
                </a:extLst>
              </p:cNvPr>
              <p:cNvSpPr>
                <a:spLocks noRot="1" noChangeAspect="1" noMove="1" noResize="1" noEditPoints="1" noAdjustHandles="1" noChangeArrowheads="1" noChangeShapeType="1" noTextEdit="1"/>
              </p:cNvSpPr>
              <p:nvPr/>
            </p:nvSpPr>
            <p:spPr>
              <a:xfrm>
                <a:off x="2669271" y="5808868"/>
                <a:ext cx="354584" cy="381451"/>
              </a:xfrm>
              <a:prstGeom prst="rect">
                <a:avLst/>
              </a:prstGeom>
              <a:blipFill>
                <a:blip r:embed="rId13"/>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02" name="Rektangel 101">
                <a:extLst>
                  <a:ext uri="{FF2B5EF4-FFF2-40B4-BE49-F238E27FC236}">
                    <a16:creationId xmlns:a16="http://schemas.microsoft.com/office/drawing/2014/main" id="{03EA31DC-A263-4212-9A36-79874FE31C53}"/>
                  </a:ext>
                </a:extLst>
              </p:cNvPr>
              <p:cNvSpPr/>
              <p:nvPr/>
            </p:nvSpPr>
            <p:spPr>
              <a:xfrm>
                <a:off x="3798201" y="5490755"/>
                <a:ext cx="354584" cy="381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b-NO" sz="1000" i="1">
                              <a:latin typeface="Cambria Math" panose="02040503050406030204" pitchFamily="18" charset="0"/>
                            </a:rPr>
                          </m:ctrlPr>
                        </m:fPr>
                        <m:num>
                          <m:r>
                            <a:rPr lang="nb-NO" sz="1000">
                              <a:latin typeface="Cambria Math" panose="02040503050406030204" pitchFamily="18" charset="0"/>
                            </a:rPr>
                            <m:t>1</m:t>
                          </m:r>
                        </m:num>
                        <m:den>
                          <m:r>
                            <a:rPr lang="nb-NO" sz="1000" i="0">
                              <a:latin typeface="Cambria Math" panose="02040503050406030204" pitchFamily="18" charset="0"/>
                            </a:rPr>
                            <m:t>10</m:t>
                          </m:r>
                        </m:den>
                      </m:f>
                    </m:oMath>
                  </m:oMathPara>
                </a14:m>
                <a:endParaRPr lang="nb-NO" sz="1000" dirty="0"/>
              </a:p>
            </p:txBody>
          </p:sp>
        </mc:Choice>
        <mc:Fallback xmlns="">
          <p:sp>
            <p:nvSpPr>
              <p:cNvPr id="102" name="Rektangel 101">
                <a:extLst>
                  <a:ext uri="{FF2B5EF4-FFF2-40B4-BE49-F238E27FC236}">
                    <a16:creationId xmlns:a16="http://schemas.microsoft.com/office/drawing/2014/main" id="{03EA31DC-A263-4212-9A36-79874FE31C53}"/>
                  </a:ext>
                </a:extLst>
              </p:cNvPr>
              <p:cNvSpPr>
                <a:spLocks noRot="1" noChangeAspect="1" noMove="1" noResize="1" noEditPoints="1" noAdjustHandles="1" noChangeArrowheads="1" noChangeShapeType="1" noTextEdit="1"/>
              </p:cNvSpPr>
              <p:nvPr/>
            </p:nvSpPr>
            <p:spPr>
              <a:xfrm>
                <a:off x="3798201" y="5490755"/>
                <a:ext cx="354584" cy="381451"/>
              </a:xfrm>
              <a:prstGeom prst="rect">
                <a:avLst/>
              </a:prstGeom>
              <a:blipFill>
                <a:blip r:embed="rId13"/>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03" name="TekstSylinder 102">
                <a:extLst>
                  <a:ext uri="{FF2B5EF4-FFF2-40B4-BE49-F238E27FC236}">
                    <a16:creationId xmlns:a16="http://schemas.microsoft.com/office/drawing/2014/main" id="{A8A66D76-7397-44FC-9FB9-6565C2CBC2ED}"/>
                  </a:ext>
                </a:extLst>
              </p:cNvPr>
              <p:cNvSpPr txBox="1"/>
              <p:nvPr/>
            </p:nvSpPr>
            <p:spPr>
              <a:xfrm>
                <a:off x="4562133" y="5149252"/>
                <a:ext cx="2237425" cy="1493742"/>
              </a:xfrm>
              <a:prstGeom prst="rect">
                <a:avLst/>
              </a:prstGeom>
              <a:noFill/>
              <a:ln>
                <a:noFill/>
              </a:ln>
            </p:spPr>
            <p:txBody>
              <a:bodyPr wrap="square" rtlCol="0">
                <a:spAutoFit/>
              </a:bodyPr>
              <a:lstStyle/>
              <a:p>
                <a:r>
                  <a:rPr lang="nb-NO" sz="1200" dirty="0"/>
                  <a:t>Til slutt må vi sette på hvor stor sannsynlighet det er for hver grein, slik at det blir enkelt å regne ut sannsynligheten for å trekke en rød fra hvert glass. Ser du hvordan sannsynligheten er regnet ut? HINT: </a:t>
                </a:r>
                <a14:m>
                  <m:oMath xmlns:m="http://schemas.openxmlformats.org/officeDocument/2006/math">
                    <m:f>
                      <m:fPr>
                        <m:ctrlPr>
                          <a:rPr lang="nb-NO" sz="1200" i="1">
                            <a:latin typeface="Cambria Math" panose="02040503050406030204" pitchFamily="18" charset="0"/>
                          </a:rPr>
                        </m:ctrlPr>
                      </m:fPr>
                      <m:num>
                        <m:r>
                          <a:rPr lang="nb-NO" sz="1200" i="1">
                            <a:latin typeface="Cambria Math" panose="02040503050406030204" pitchFamily="18" charset="0"/>
                          </a:rPr>
                          <m:t>𝑔𝑢𝑛𝑠𝑡𝑖𝑔𝑒</m:t>
                        </m:r>
                        <m:r>
                          <a:rPr lang="nb-NO" sz="1200" i="1">
                            <a:latin typeface="Cambria Math" panose="02040503050406030204" pitchFamily="18" charset="0"/>
                          </a:rPr>
                          <m:t> </m:t>
                        </m:r>
                        <m:r>
                          <a:rPr lang="nb-NO" sz="1200" i="1">
                            <a:latin typeface="Cambria Math" panose="02040503050406030204" pitchFamily="18" charset="0"/>
                          </a:rPr>
                          <m:t>𝑢𝑡𝑓𝑎𝑙𝑙</m:t>
                        </m:r>
                      </m:num>
                      <m:den>
                        <m:r>
                          <a:rPr lang="nb-NO" sz="1200" i="1">
                            <a:latin typeface="Cambria Math" panose="02040503050406030204" pitchFamily="18" charset="0"/>
                          </a:rPr>
                          <m:t>𝑚𝑢𝑙𝑖𝑔𝑒</m:t>
                        </m:r>
                        <m:r>
                          <a:rPr lang="nb-NO" sz="1200" i="1">
                            <a:latin typeface="Cambria Math" panose="02040503050406030204" pitchFamily="18" charset="0"/>
                          </a:rPr>
                          <m:t> </m:t>
                        </m:r>
                        <m:r>
                          <a:rPr lang="nb-NO" sz="1200" i="1">
                            <a:latin typeface="Cambria Math" panose="02040503050406030204" pitchFamily="18" charset="0"/>
                          </a:rPr>
                          <m:t>𝑢𝑡𝑓𝑎𝑙𝑙</m:t>
                        </m:r>
                      </m:den>
                    </m:f>
                  </m:oMath>
                </a14:m>
                <a:endParaRPr lang="nb-NO" sz="1200" dirty="0"/>
              </a:p>
            </p:txBody>
          </p:sp>
        </mc:Choice>
        <mc:Fallback xmlns="">
          <p:sp>
            <p:nvSpPr>
              <p:cNvPr id="103" name="TekstSylinder 102">
                <a:extLst>
                  <a:ext uri="{FF2B5EF4-FFF2-40B4-BE49-F238E27FC236}">
                    <a16:creationId xmlns:a16="http://schemas.microsoft.com/office/drawing/2014/main" id="{A8A66D76-7397-44FC-9FB9-6565C2CBC2ED}"/>
                  </a:ext>
                </a:extLst>
              </p:cNvPr>
              <p:cNvSpPr txBox="1">
                <a:spLocks noRot="1" noChangeAspect="1" noMove="1" noResize="1" noEditPoints="1" noAdjustHandles="1" noChangeArrowheads="1" noChangeShapeType="1" noTextEdit="1"/>
              </p:cNvSpPr>
              <p:nvPr/>
            </p:nvSpPr>
            <p:spPr>
              <a:xfrm>
                <a:off x="4562133" y="5149252"/>
                <a:ext cx="2237425" cy="1493742"/>
              </a:xfrm>
              <a:prstGeom prst="rect">
                <a:avLst/>
              </a:prstGeom>
              <a:blipFill>
                <a:blip r:embed="rId14"/>
                <a:stretch>
                  <a:fillRect t="-408"/>
                </a:stretch>
              </a:blipFill>
              <a:ln>
                <a:noFill/>
              </a:ln>
            </p:spPr>
            <p:txBody>
              <a:bodyPr/>
              <a:lstStyle/>
              <a:p>
                <a:r>
                  <a:rPr lang="nb-NO">
                    <a:noFill/>
                  </a:rPr>
                  <a:t> </a:t>
                </a:r>
              </a:p>
            </p:txBody>
          </p:sp>
        </mc:Fallback>
      </mc:AlternateContent>
      <p:sp>
        <p:nvSpPr>
          <p:cNvPr id="104" name="TekstSylinder 103">
            <a:extLst>
              <a:ext uri="{FF2B5EF4-FFF2-40B4-BE49-F238E27FC236}">
                <a16:creationId xmlns:a16="http://schemas.microsoft.com/office/drawing/2014/main" id="{0BF6837E-B7E8-4083-AAB4-EFEBE42AB86C}"/>
              </a:ext>
            </a:extLst>
          </p:cNvPr>
          <p:cNvSpPr txBox="1"/>
          <p:nvPr/>
        </p:nvSpPr>
        <p:spPr>
          <a:xfrm>
            <a:off x="352228" y="8329545"/>
            <a:ext cx="3186169" cy="1015663"/>
          </a:xfrm>
          <a:prstGeom prst="rect">
            <a:avLst/>
          </a:prstGeom>
          <a:noFill/>
          <a:ln>
            <a:noFill/>
          </a:ln>
        </p:spPr>
        <p:txBody>
          <a:bodyPr wrap="square" rtlCol="0">
            <a:spAutoFit/>
          </a:bodyPr>
          <a:lstStyle/>
          <a:p>
            <a:r>
              <a:rPr lang="nb-NO" sz="1200" dirty="0"/>
              <a:t>TIPS:</a:t>
            </a:r>
          </a:p>
          <a:p>
            <a:r>
              <a:rPr lang="nb-NO" sz="1200" dirty="0"/>
              <a:t>Det kan være lurt å forkorte brøkene før man setter dem inn i valgtreet, slik at det ikke blir så store tall i regnestykkene. Da blir det enklere å forkorte etter utregning også.</a:t>
            </a:r>
          </a:p>
        </p:txBody>
      </p:sp>
      <p:sp>
        <p:nvSpPr>
          <p:cNvPr id="5" name="Plassholder for lysbildenummer 4">
            <a:extLst>
              <a:ext uri="{FF2B5EF4-FFF2-40B4-BE49-F238E27FC236}">
                <a16:creationId xmlns:a16="http://schemas.microsoft.com/office/drawing/2014/main" id="{D6C4429B-301A-48A1-9E40-6EE05D5A960F}"/>
              </a:ext>
            </a:extLst>
          </p:cNvPr>
          <p:cNvSpPr>
            <a:spLocks noGrp="1"/>
          </p:cNvSpPr>
          <p:nvPr>
            <p:ph type="sldNum" sz="quarter" idx="12"/>
          </p:nvPr>
        </p:nvSpPr>
        <p:spPr/>
        <p:txBody>
          <a:bodyPr/>
          <a:lstStyle/>
          <a:p>
            <a:fld id="{8BCDA449-1FD9-4B7A-9E85-B244E6DC9C56}" type="slidenum">
              <a:rPr lang="nb-NO" smtClean="0"/>
              <a:t>1</a:t>
            </a:fld>
            <a:endParaRPr lang="nb-NO"/>
          </a:p>
        </p:txBody>
      </p:sp>
      <p:pic>
        <p:nvPicPr>
          <p:cNvPr id="10" name="Bilde 9" descr="Et bilde som inneholder tre, plante, himmel, utendørs&#10;&#10;Automatisk generert beskrivelse">
            <a:extLst>
              <a:ext uri="{FF2B5EF4-FFF2-40B4-BE49-F238E27FC236}">
                <a16:creationId xmlns:a16="http://schemas.microsoft.com/office/drawing/2014/main" id="{86DD3AB3-C897-41D5-9F53-580FEDDAC95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68791" y="13695"/>
            <a:ext cx="1089209" cy="949790"/>
          </a:xfrm>
          <a:prstGeom prst="rect">
            <a:avLst/>
          </a:prstGeom>
        </p:spPr>
      </p:pic>
      <p:sp>
        <p:nvSpPr>
          <p:cNvPr id="2" name="Tittel 1">
            <a:extLst>
              <a:ext uri="{FF2B5EF4-FFF2-40B4-BE49-F238E27FC236}">
                <a16:creationId xmlns:a16="http://schemas.microsoft.com/office/drawing/2014/main" id="{B1C24A4F-B7FA-4590-BC4B-95EAAB3207DC}"/>
              </a:ext>
            </a:extLst>
          </p:cNvPr>
          <p:cNvSpPr>
            <a:spLocks noGrp="1"/>
          </p:cNvSpPr>
          <p:nvPr>
            <p:ph type="title"/>
          </p:nvPr>
        </p:nvSpPr>
        <p:spPr>
          <a:xfrm>
            <a:off x="328854" y="174203"/>
            <a:ext cx="5546798" cy="773190"/>
          </a:xfrm>
        </p:spPr>
        <p:txBody>
          <a:bodyPr>
            <a:normAutofit/>
          </a:bodyPr>
          <a:lstStyle/>
          <a:p>
            <a:r>
              <a:rPr lang="nb-NO" sz="2800" dirty="0"/>
              <a:t>Opplegg 19 - Sannsynlighet og </a:t>
            </a:r>
            <a:r>
              <a:rPr lang="nb-NO" sz="2800" dirty="0" err="1"/>
              <a:t>valgtre</a:t>
            </a:r>
            <a:endParaRPr lang="nb-NO" sz="2800" dirty="0"/>
          </a:p>
        </p:txBody>
      </p:sp>
    </p:spTree>
    <p:extLst>
      <p:ext uri="{BB962C8B-B14F-4D97-AF65-F5344CB8AC3E}">
        <p14:creationId xmlns:p14="http://schemas.microsoft.com/office/powerpoint/2010/main" val="55528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descr="Et bilde som inneholder tekst, visittkort&#10;&#10;Automatisk generert beskrivelse">
            <a:extLst>
              <a:ext uri="{FF2B5EF4-FFF2-40B4-BE49-F238E27FC236}">
                <a16:creationId xmlns:a16="http://schemas.microsoft.com/office/drawing/2014/main" id="{FF3E15A3-E38D-4D52-8815-6E30E2399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143" y="2261072"/>
            <a:ext cx="2534990" cy="1695908"/>
          </a:xfrm>
          <a:prstGeom prst="rect">
            <a:avLst/>
          </a:prstGeom>
        </p:spPr>
      </p:pic>
      <p:sp>
        <p:nvSpPr>
          <p:cNvPr id="2" name="Tittel 1">
            <a:extLst>
              <a:ext uri="{FF2B5EF4-FFF2-40B4-BE49-F238E27FC236}">
                <a16:creationId xmlns:a16="http://schemas.microsoft.com/office/drawing/2014/main" id="{E73A00FE-D248-4988-B1D6-ADB83C19DBD0}"/>
              </a:ext>
            </a:extLst>
          </p:cNvPr>
          <p:cNvSpPr>
            <a:spLocks noGrp="1"/>
          </p:cNvSpPr>
          <p:nvPr>
            <p:ph type="title"/>
          </p:nvPr>
        </p:nvSpPr>
        <p:spPr>
          <a:xfrm>
            <a:off x="487059" y="291805"/>
            <a:ext cx="5883881" cy="1075127"/>
          </a:xfrm>
        </p:spPr>
        <p:txBody>
          <a:bodyPr>
            <a:normAutofit/>
          </a:bodyPr>
          <a:lstStyle/>
          <a:p>
            <a:r>
              <a:rPr lang="nb-NO" sz="3200" dirty="0"/>
              <a:t>Lag et spill</a:t>
            </a:r>
            <a:br>
              <a:rPr lang="nb-NO" sz="3200" dirty="0"/>
            </a:br>
            <a:r>
              <a:rPr lang="nb-NO" sz="2000" dirty="0"/>
              <a:t>- og tilpass programmet som simulerer sannsynligheten</a:t>
            </a:r>
          </a:p>
        </p:txBody>
      </p:sp>
      <p:sp>
        <p:nvSpPr>
          <p:cNvPr id="14" name="TekstSylinder 13">
            <a:extLst>
              <a:ext uri="{FF2B5EF4-FFF2-40B4-BE49-F238E27FC236}">
                <a16:creationId xmlns:a16="http://schemas.microsoft.com/office/drawing/2014/main" id="{CAD66F9A-3E50-424D-B28B-D2561743CE3D}"/>
              </a:ext>
            </a:extLst>
          </p:cNvPr>
          <p:cNvSpPr txBox="1"/>
          <p:nvPr/>
        </p:nvSpPr>
        <p:spPr>
          <a:xfrm>
            <a:off x="439422" y="4152534"/>
            <a:ext cx="6060280" cy="646331"/>
          </a:xfrm>
          <a:prstGeom prst="rect">
            <a:avLst/>
          </a:prstGeom>
          <a:noFill/>
        </p:spPr>
        <p:txBody>
          <a:bodyPr wrap="square" rtlCol="0">
            <a:spAutoFit/>
          </a:bodyPr>
          <a:lstStyle/>
          <a:p>
            <a:r>
              <a:rPr lang="nb-NO" sz="1200" b="1" dirty="0"/>
              <a:t>Fase 1:</a:t>
            </a:r>
            <a:r>
              <a:rPr lang="nb-NO" sz="1200" dirty="0"/>
              <a:t> Finn informasjon om forskjellige typer spill som finnes, og bruk det som inspirasjon til ditt eget spill. Hvilke materialer skal du bruke? Husk at det må inkludere minst én terning eller ett lykkehjul.</a:t>
            </a:r>
          </a:p>
        </p:txBody>
      </p:sp>
      <p:sp>
        <p:nvSpPr>
          <p:cNvPr id="16" name="TekstSylinder 15">
            <a:extLst>
              <a:ext uri="{FF2B5EF4-FFF2-40B4-BE49-F238E27FC236}">
                <a16:creationId xmlns:a16="http://schemas.microsoft.com/office/drawing/2014/main" id="{EB36E0C5-9B27-4E13-B8BC-5B3C10501E85}"/>
              </a:ext>
            </a:extLst>
          </p:cNvPr>
          <p:cNvSpPr txBox="1"/>
          <p:nvPr/>
        </p:nvSpPr>
        <p:spPr>
          <a:xfrm>
            <a:off x="487059" y="7419831"/>
            <a:ext cx="5915025" cy="1754326"/>
          </a:xfrm>
          <a:prstGeom prst="rect">
            <a:avLst/>
          </a:prstGeom>
          <a:noFill/>
        </p:spPr>
        <p:txBody>
          <a:bodyPr wrap="square" rtlCol="0">
            <a:spAutoFit/>
          </a:bodyPr>
          <a:lstStyle/>
          <a:p>
            <a:r>
              <a:rPr lang="nb-NO" sz="1200" b="1" dirty="0"/>
              <a:t>_________________________________________________________________________</a:t>
            </a:r>
          </a:p>
          <a:p>
            <a:endParaRPr lang="nb-NO" sz="1200" b="1" dirty="0"/>
          </a:p>
          <a:p>
            <a:r>
              <a:rPr lang="nb-NO" sz="1200" b="1" dirty="0"/>
              <a:t>Fase 4:</a:t>
            </a:r>
            <a:r>
              <a:rPr lang="nb-NO" sz="1200" dirty="0"/>
              <a:t> Test programmet ditt. Ta en liten prøverunde med spillet.</a:t>
            </a:r>
          </a:p>
          <a:p>
            <a:r>
              <a:rPr lang="nb-NO" sz="1200" b="1" dirty="0"/>
              <a:t>Fase 5:</a:t>
            </a:r>
            <a:r>
              <a:rPr lang="nb-NO" sz="1200" dirty="0"/>
              <a:t> Virker alt slik det skal? Var spillet gøy?</a:t>
            </a:r>
          </a:p>
          <a:p>
            <a:r>
              <a:rPr lang="nb-NO" sz="1200" b="1" dirty="0"/>
              <a:t>Fase 6:</a:t>
            </a:r>
            <a:r>
              <a:rPr lang="nb-NO" sz="1200" dirty="0"/>
              <a:t> Hopp gjerne tilbake til tidligere punkt og gjør forandringer for å få et best mulig spill. Gjør gjerne endringer i simuleringsprogrammet ditt. Kan det gjøres mer effektivt, enklere eller ryddigere?</a:t>
            </a:r>
          </a:p>
          <a:p>
            <a:r>
              <a:rPr lang="nb-NO" sz="1200" b="1" dirty="0"/>
              <a:t>Fase 7: </a:t>
            </a:r>
            <a:r>
              <a:rPr lang="nb-NO" sz="1200" dirty="0"/>
              <a:t>Dokumenter hele prosessen sammen med resultatet for sannsynligheten til de forskjellige utfallene på en valgfri måte.</a:t>
            </a:r>
          </a:p>
        </p:txBody>
      </p:sp>
      <p:sp>
        <p:nvSpPr>
          <p:cNvPr id="27" name="TekstSylinder 26">
            <a:extLst>
              <a:ext uri="{FF2B5EF4-FFF2-40B4-BE49-F238E27FC236}">
                <a16:creationId xmlns:a16="http://schemas.microsoft.com/office/drawing/2014/main" id="{8FFF7D38-A050-4791-A862-A236A0B58864}"/>
              </a:ext>
            </a:extLst>
          </p:cNvPr>
          <p:cNvSpPr txBox="1"/>
          <p:nvPr/>
        </p:nvSpPr>
        <p:spPr>
          <a:xfrm>
            <a:off x="611935" y="1441922"/>
            <a:ext cx="5507709" cy="892552"/>
          </a:xfrm>
          <a:prstGeom prst="rect">
            <a:avLst/>
          </a:prstGeom>
          <a:noFill/>
          <a:ln>
            <a:solidFill>
              <a:schemeClr val="tx1"/>
            </a:solidFill>
          </a:ln>
        </p:spPr>
        <p:txBody>
          <a:bodyPr wrap="square" rtlCol="0">
            <a:spAutoFit/>
          </a:bodyPr>
          <a:lstStyle/>
          <a:p>
            <a:r>
              <a:rPr lang="nb-NO" sz="1200" b="1" dirty="0"/>
              <a:t>Oppgave</a:t>
            </a:r>
          </a:p>
          <a:p>
            <a:endParaRPr lang="nb-NO" sz="400" b="1" dirty="0"/>
          </a:p>
          <a:p>
            <a:r>
              <a:rPr lang="nb-NO" sz="1200" dirty="0"/>
              <a:t>Bruk terningen eller lykkehjulet fra opplegg 17 for å lage et spill. Du skal også lage et program som du kan bruke til å simulere at du triller to terninger eller snurrer to ganger på lykkehjulet og beregner sannsynligheten for de forskjellige mulige utfallene.</a:t>
            </a:r>
          </a:p>
        </p:txBody>
      </p:sp>
      <p:sp>
        <p:nvSpPr>
          <p:cNvPr id="29" name="TekstSylinder 28">
            <a:extLst>
              <a:ext uri="{FF2B5EF4-FFF2-40B4-BE49-F238E27FC236}">
                <a16:creationId xmlns:a16="http://schemas.microsoft.com/office/drawing/2014/main" id="{548A3246-E466-4979-A831-63E5862CFE37}"/>
              </a:ext>
            </a:extLst>
          </p:cNvPr>
          <p:cNvSpPr txBox="1"/>
          <p:nvPr/>
        </p:nvSpPr>
        <p:spPr>
          <a:xfrm>
            <a:off x="652121" y="6555781"/>
            <a:ext cx="2759583" cy="830997"/>
          </a:xfrm>
          <a:prstGeom prst="rect">
            <a:avLst/>
          </a:prstGeom>
          <a:noFill/>
          <a:ln>
            <a:solidFill>
              <a:schemeClr val="tx1"/>
            </a:solidFill>
          </a:ln>
        </p:spPr>
        <p:txBody>
          <a:bodyPr wrap="square" rtlCol="0">
            <a:spAutoFit/>
          </a:bodyPr>
          <a:lstStyle/>
          <a:p>
            <a:r>
              <a:rPr lang="nb-NO" sz="1200" b="1" dirty="0"/>
              <a:t>HINT</a:t>
            </a:r>
            <a:endParaRPr lang="nb-NO" sz="1200" dirty="0"/>
          </a:p>
          <a:p>
            <a:r>
              <a:rPr lang="nb-NO" sz="1200" dirty="0"/>
              <a:t>Det kan være lurt å tegne et </a:t>
            </a:r>
            <a:r>
              <a:rPr lang="nb-NO" sz="1200" dirty="0" err="1"/>
              <a:t>valgtre</a:t>
            </a:r>
            <a:r>
              <a:rPr lang="nb-NO" sz="1200" dirty="0"/>
              <a:t> for alle utfallene dine før du begynner å jobbe med simuleringsprogrammet. </a:t>
            </a:r>
          </a:p>
        </p:txBody>
      </p:sp>
      <p:sp>
        <p:nvSpPr>
          <p:cNvPr id="7" name="TekstSylinder 6">
            <a:extLst>
              <a:ext uri="{FF2B5EF4-FFF2-40B4-BE49-F238E27FC236}">
                <a16:creationId xmlns:a16="http://schemas.microsoft.com/office/drawing/2014/main" id="{EFFB4C2F-698D-4560-9BB5-BD172B4A17F4}"/>
              </a:ext>
            </a:extLst>
          </p:cNvPr>
          <p:cNvSpPr txBox="1"/>
          <p:nvPr/>
        </p:nvSpPr>
        <p:spPr>
          <a:xfrm>
            <a:off x="439423" y="5173643"/>
            <a:ext cx="4120965" cy="276999"/>
          </a:xfrm>
          <a:prstGeom prst="rect">
            <a:avLst/>
          </a:prstGeom>
          <a:noFill/>
        </p:spPr>
        <p:txBody>
          <a:bodyPr wrap="square" rtlCol="0">
            <a:spAutoFit/>
          </a:bodyPr>
          <a:lstStyle/>
          <a:p>
            <a:r>
              <a:rPr lang="nb-NO" sz="1200" b="1" dirty="0"/>
              <a:t>Fase 3: </a:t>
            </a:r>
            <a:r>
              <a:rPr lang="nb-NO" sz="1200" dirty="0"/>
              <a:t>Tid for å lage spillet, i tillegg til simuleringsprogrammet:</a:t>
            </a:r>
          </a:p>
        </p:txBody>
      </p:sp>
      <p:sp>
        <p:nvSpPr>
          <p:cNvPr id="9" name="TekstSylinder 8">
            <a:extLst>
              <a:ext uri="{FF2B5EF4-FFF2-40B4-BE49-F238E27FC236}">
                <a16:creationId xmlns:a16="http://schemas.microsoft.com/office/drawing/2014/main" id="{A24A9AB7-B8F8-4C16-8884-CBA8B6243071}"/>
              </a:ext>
            </a:extLst>
          </p:cNvPr>
          <p:cNvSpPr txBox="1"/>
          <p:nvPr/>
        </p:nvSpPr>
        <p:spPr>
          <a:xfrm>
            <a:off x="439422" y="4754026"/>
            <a:ext cx="5883881" cy="461665"/>
          </a:xfrm>
          <a:prstGeom prst="rect">
            <a:avLst/>
          </a:prstGeom>
          <a:noFill/>
        </p:spPr>
        <p:txBody>
          <a:bodyPr wrap="square" rtlCol="0">
            <a:spAutoFit/>
          </a:bodyPr>
          <a:lstStyle/>
          <a:p>
            <a:r>
              <a:rPr lang="nb-NO" sz="1200" b="1" dirty="0"/>
              <a:t>Fase 2:</a:t>
            </a:r>
            <a:r>
              <a:rPr lang="nb-NO" sz="1200" dirty="0"/>
              <a:t> Ha en </a:t>
            </a:r>
            <a:r>
              <a:rPr lang="nb-NO" sz="1200" dirty="0" err="1"/>
              <a:t>idèmyldring</a:t>
            </a:r>
            <a:r>
              <a:rPr lang="nb-NO" sz="1200" dirty="0"/>
              <a:t> for deg selv. Tegn gjerne en skisse (eller mange skisser) før du diskuterer med de andre. Deretter må gruppa bestemme hvordan spillet skal se ut. </a:t>
            </a:r>
          </a:p>
        </p:txBody>
      </p:sp>
      <p:sp>
        <p:nvSpPr>
          <p:cNvPr id="35" name="Tankeboble: sky 34">
            <a:extLst>
              <a:ext uri="{FF2B5EF4-FFF2-40B4-BE49-F238E27FC236}">
                <a16:creationId xmlns:a16="http://schemas.microsoft.com/office/drawing/2014/main" id="{D6A79197-2A85-4248-8BB1-283887B2B360}"/>
              </a:ext>
            </a:extLst>
          </p:cNvPr>
          <p:cNvSpPr/>
          <p:nvPr/>
        </p:nvSpPr>
        <p:spPr>
          <a:xfrm>
            <a:off x="4152234" y="5448097"/>
            <a:ext cx="2108933" cy="1670298"/>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36" name="Bilde 35">
            <a:extLst>
              <a:ext uri="{FF2B5EF4-FFF2-40B4-BE49-F238E27FC236}">
                <a16:creationId xmlns:a16="http://schemas.microsoft.com/office/drawing/2014/main" id="{B9FB472E-620B-49F4-8CF6-DE070B392AE3}"/>
              </a:ext>
            </a:extLst>
          </p:cNvPr>
          <p:cNvPicPr>
            <a:picLocks noChangeAspect="1"/>
          </p:cNvPicPr>
          <p:nvPr/>
        </p:nvPicPr>
        <p:blipFill>
          <a:blip r:embed="rId3"/>
          <a:stretch>
            <a:fillRect/>
          </a:stretch>
        </p:blipFill>
        <p:spPr>
          <a:xfrm>
            <a:off x="4812603" y="6182090"/>
            <a:ext cx="687035" cy="559759"/>
          </a:xfrm>
          <a:prstGeom prst="rect">
            <a:avLst/>
          </a:prstGeom>
        </p:spPr>
      </p:pic>
      <p:sp>
        <p:nvSpPr>
          <p:cNvPr id="37" name="TekstSylinder 36">
            <a:extLst>
              <a:ext uri="{FF2B5EF4-FFF2-40B4-BE49-F238E27FC236}">
                <a16:creationId xmlns:a16="http://schemas.microsoft.com/office/drawing/2014/main" id="{600BC731-B8A8-4EEF-AB10-154D91E6653F}"/>
              </a:ext>
            </a:extLst>
          </p:cNvPr>
          <p:cNvSpPr txBox="1"/>
          <p:nvPr/>
        </p:nvSpPr>
        <p:spPr>
          <a:xfrm>
            <a:off x="4630057" y="5697590"/>
            <a:ext cx="1253332" cy="461665"/>
          </a:xfrm>
          <a:prstGeom prst="rect">
            <a:avLst/>
          </a:prstGeom>
          <a:noFill/>
        </p:spPr>
        <p:txBody>
          <a:bodyPr wrap="square" rtlCol="0">
            <a:spAutoFit/>
          </a:bodyPr>
          <a:lstStyle/>
          <a:p>
            <a:r>
              <a:rPr lang="nb-NO" sz="1200" dirty="0"/>
              <a:t>Kan du lage et flytskjema her?</a:t>
            </a:r>
          </a:p>
        </p:txBody>
      </p:sp>
      <p:sp>
        <p:nvSpPr>
          <p:cNvPr id="17" name="TekstSylinder 16">
            <a:extLst>
              <a:ext uri="{FF2B5EF4-FFF2-40B4-BE49-F238E27FC236}">
                <a16:creationId xmlns:a16="http://schemas.microsoft.com/office/drawing/2014/main" id="{B316E250-9E79-43B8-97AA-ED47C2CB8B3C}"/>
              </a:ext>
            </a:extLst>
          </p:cNvPr>
          <p:cNvSpPr txBox="1"/>
          <p:nvPr/>
        </p:nvSpPr>
        <p:spPr>
          <a:xfrm>
            <a:off x="606327" y="5440703"/>
            <a:ext cx="3211755" cy="1015663"/>
          </a:xfrm>
          <a:prstGeom prst="rect">
            <a:avLst/>
          </a:prstGeom>
          <a:noFill/>
        </p:spPr>
        <p:txBody>
          <a:bodyPr wrap="square" rtlCol="0">
            <a:spAutoFit/>
          </a:bodyPr>
          <a:lstStyle/>
          <a:p>
            <a:pPr marL="171450" indent="-171450">
              <a:buFont typeface="Arial" panose="020B0604020202020204" pitchFamily="34" charset="0"/>
              <a:buChar char="•"/>
            </a:pPr>
            <a:r>
              <a:rPr lang="nb-NO" sz="1200" dirty="0"/>
              <a:t>Endre det tidligere simuleringsprogrammet (fra opplegg 17 og 18) til å brukes for å simulere trilling av to terninger, eller å snurre to ganger på lykkehjulet, og beregne sannsynligheten for de forskjellige utfallene.</a:t>
            </a:r>
          </a:p>
        </p:txBody>
      </p:sp>
      <p:sp>
        <p:nvSpPr>
          <p:cNvPr id="3" name="Plassholder for lysbildenummer 2">
            <a:extLst>
              <a:ext uri="{FF2B5EF4-FFF2-40B4-BE49-F238E27FC236}">
                <a16:creationId xmlns:a16="http://schemas.microsoft.com/office/drawing/2014/main" id="{EC958FC4-1A3E-456F-A9E3-776C6950615C}"/>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8" name="Bilde 7" descr="Et bilde som inneholder tekst, innendørs, fargerik&#10;&#10;Automatisk generert beskrivelse">
            <a:extLst>
              <a:ext uri="{FF2B5EF4-FFF2-40B4-BE49-F238E27FC236}">
                <a16:creationId xmlns:a16="http://schemas.microsoft.com/office/drawing/2014/main" id="{0E28D4EF-D9C3-47C9-9135-7F202C688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27" y="2618147"/>
            <a:ext cx="1869400" cy="1246889"/>
          </a:xfrm>
          <a:prstGeom prst="rect">
            <a:avLst/>
          </a:prstGeom>
        </p:spPr>
      </p:pic>
      <p:pic>
        <p:nvPicPr>
          <p:cNvPr id="12" name="Bilde 11" descr="Et bilde som inneholder kart&#10;&#10;Automatisk generert beskrivelse">
            <a:extLst>
              <a:ext uri="{FF2B5EF4-FFF2-40B4-BE49-F238E27FC236}">
                <a16:creationId xmlns:a16="http://schemas.microsoft.com/office/drawing/2014/main" id="{EF0C4763-59D6-4CE1-91B7-A52F03FF0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996" y="2614921"/>
            <a:ext cx="1839132" cy="1273245"/>
          </a:xfrm>
          <a:prstGeom prst="rect">
            <a:avLst/>
          </a:prstGeom>
        </p:spPr>
      </p:pic>
    </p:spTree>
    <p:extLst>
      <p:ext uri="{BB962C8B-B14F-4D97-AF65-F5344CB8AC3E}">
        <p14:creationId xmlns:p14="http://schemas.microsoft.com/office/powerpoint/2010/main" val="170002958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3.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478229</TotalTime>
  <Words>814</Words>
  <Application>Microsoft Macintosh PowerPoint</Application>
  <PresentationFormat>A4 Paper (210x297 mm)</PresentationFormat>
  <Paragraphs>50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Opplegg 19 - Sannsynlighet og valgtre</vt:lpstr>
      <vt:lpstr>Lag et spill - og tilpass programmet som simulerer sannsynligheten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1489</cp:revision>
  <dcterms:created xsi:type="dcterms:W3CDTF">2018-11-04T16:46:19Z</dcterms:created>
  <dcterms:modified xsi:type="dcterms:W3CDTF">2021-11-10T10:28:30Z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2021-08-29T11:53:39Z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884cd0fc-9aec-4c71-9a43-a2244a15ee29</vt:lpwstr>
  </property>
  <property fmtid="{D5CDD505-2E9C-101B-9397-08002B2CF9AE}" pid="9" name="MSIP_Label_531f9ef8-9444-4aee-b673-282240bf708b_ContentBits">
    <vt:lpwstr>0</vt:lpwstr>
  </property>
</Properties>
</file>