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sldIdLst>
    <p:sldId id="41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Ellen Egeland Fl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AE"/>
    <a:srgbClr val="74E392"/>
    <a:srgbClr val="008080"/>
    <a:srgbClr val="03AA74"/>
    <a:srgbClr val="5EAA80"/>
    <a:srgbClr val="ECF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0AAA-71AC-4A1D-B3A0-288BC45B5EF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68D05-0525-4061-82E5-5DFEF8E54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3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603-7401-4A32-82F0-8813D1F68362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717-8912-4BD0-901C-539D32409BB9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2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75A3-C966-421D-A058-9597AF80017B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2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A7A6-8F18-4A2B-AB95-01174CA087C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9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F4C0-F006-477E-9969-BD308BDBF7E7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7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38D-0748-4DF6-9385-02C30FADB6B1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DFB6-812E-4855-8CBD-F502418EB257}" type="datetime1">
              <a:rPr lang="nb-NO" smtClean="0"/>
              <a:t>10.11.2021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9ED0-2390-4A20-865F-D260A12F872E}" type="datetime1">
              <a:rPr lang="nb-NO" smtClean="0"/>
              <a:t>10.11.2021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8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629-7052-4F6D-AB30-13A06FED4062}" type="datetime1">
              <a:rPr lang="nb-NO" smtClean="0"/>
              <a:t>10.11.2021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1E48-A005-48CA-BC11-8A1B79F79ED9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55CE-444A-462B-B545-D05FD5A80EA7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4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29CD-4287-478E-BC9B-33B488E248A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3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A42B56F-79C7-4E96-9E1F-0D538217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263" y="185613"/>
            <a:ext cx="5965474" cy="765367"/>
          </a:xfrm>
        </p:spPr>
        <p:txBody>
          <a:bodyPr>
            <a:normAutofit/>
          </a:bodyPr>
          <a:lstStyle/>
          <a:p>
            <a:r>
              <a:rPr lang="nb-NO" dirty="0"/>
              <a:t>Forsøk, </a:t>
            </a:r>
            <a:r>
              <a:rPr lang="nb-NO" dirty="0" err="1"/>
              <a:t>simuleringar</a:t>
            </a:r>
            <a:r>
              <a:rPr lang="nb-NO" dirty="0"/>
              <a:t> og </a:t>
            </a:r>
            <a:r>
              <a:rPr lang="nb-NO" dirty="0" err="1"/>
              <a:t>sannsyn</a:t>
            </a:r>
            <a:r>
              <a:rPr lang="nb-NO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lassholder for innhold 2">
                <a:extLst>
                  <a:ext uri="{FF2B5EF4-FFF2-40B4-BE49-F238E27FC236}">
                    <a16:creationId xmlns:a16="http://schemas.microsoft.com/office/drawing/2014/main" id="{91012B93-25F6-4399-AB7A-D513712EA1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488" y="940877"/>
                <a:ext cx="5915025" cy="54023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b-NO" sz="1200" dirty="0"/>
                  <a:t>Korleis finn vi sannsynet for at </a:t>
                </a:r>
                <a:r>
                  <a:rPr lang="nb-NO" sz="1200" dirty="0" err="1"/>
                  <a:t>noko</a:t>
                </a:r>
                <a:r>
                  <a:rPr lang="nb-NO" sz="1200" dirty="0"/>
                  <a:t> spesifikt skal hende? Dersom vi vil finne sannsynet for å få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 på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terningkast, kan vi kaste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terning </a:t>
                </a:r>
                <a:r>
                  <a:rPr lang="nb-NO" sz="1200" dirty="0" err="1"/>
                  <a:t>fleire</a:t>
                </a:r>
                <a:r>
                  <a:rPr lang="nb-NO" sz="1200" dirty="0"/>
                  <a:t> gonger og telle opp kor mange gonger vi får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. Dersom du </a:t>
                </a:r>
                <a:r>
                  <a:rPr lang="nb-NO" sz="1200" dirty="0" err="1"/>
                  <a:t>kastar</a:t>
                </a:r>
                <a:r>
                  <a:rPr lang="nb-NO" sz="1200" dirty="0"/>
                  <a:t> terningen 50 gonger, og du får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 11 av gongene, kan vi finne sannsynet for å få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 med å dele </a:t>
                </a:r>
                <a:r>
                  <a:rPr lang="nb-NO" sz="1200" dirty="0" err="1"/>
                  <a:t>talet</a:t>
                </a:r>
                <a:r>
                  <a:rPr lang="nb-NO" sz="1200" dirty="0"/>
                  <a:t>  </a:t>
                </a:r>
                <a:r>
                  <a:rPr lang="nb-NO" sz="1200" dirty="0" err="1"/>
                  <a:t>seksarar</a:t>
                </a:r>
                <a:r>
                  <a:rPr lang="nb-NO" sz="1200" dirty="0"/>
                  <a:t> på så mange gonger du kasta terningen.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𝑠𝑒𝑘𝑠𝑎𝑟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nb-NO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nb-NO" sz="1200" i="1">
                          <a:latin typeface="Cambria Math" panose="02040503050406030204" pitchFamily="18" charset="0"/>
                        </a:rPr>
                        <m:t>≈0,22</m:t>
                      </m:r>
                    </m:oMath>
                  </m:oMathPara>
                </a14:m>
                <a:endParaRPr lang="nb-NO" sz="1200" dirty="0"/>
              </a:p>
              <a:p>
                <a:pPr marL="0" indent="0">
                  <a:buNone/>
                </a:pPr>
                <a:r>
                  <a:rPr lang="nb-NO" sz="1200" dirty="0"/>
                  <a:t>Da har du gjort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forsøk, og funne ut at sannsynet er 0,22 eller 22 % for å få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. Men dette høyrest vel litt rart? Burde det </a:t>
                </a:r>
                <a:r>
                  <a:rPr lang="nb-NO" sz="1200" dirty="0" err="1"/>
                  <a:t>ikkje</a:t>
                </a:r>
                <a:r>
                  <a:rPr lang="nb-NO" sz="1200" dirty="0"/>
                  <a:t> </a:t>
                </a:r>
                <a:r>
                  <a:rPr lang="nb-NO" sz="1200" dirty="0" err="1"/>
                  <a:t>vere</a:t>
                </a:r>
                <a:r>
                  <a:rPr lang="nb-NO" sz="1200" dirty="0"/>
                  <a:t> like stor sjanse for å få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 som </a:t>
                </a:r>
                <a:r>
                  <a:rPr lang="nb-NO" sz="1200" dirty="0" err="1"/>
                  <a:t>einar</a:t>
                </a:r>
                <a:r>
                  <a:rPr lang="nb-NO" sz="1200" dirty="0"/>
                  <a:t> eller </a:t>
                </a:r>
                <a:r>
                  <a:rPr lang="nb-NO" sz="1200" dirty="0" err="1"/>
                  <a:t>firar</a:t>
                </a:r>
                <a:r>
                  <a:rPr lang="nb-NO" sz="1200" dirty="0"/>
                  <a:t>? Dersom det er like stor sjanse for å få </a:t>
                </a:r>
                <a:r>
                  <a:rPr lang="nb-NO" sz="1200" dirty="0" err="1"/>
                  <a:t>dei</a:t>
                </a:r>
                <a:r>
                  <a:rPr lang="nb-NO" sz="1200" dirty="0"/>
                  <a:t> ulike </a:t>
                </a:r>
                <a:r>
                  <a:rPr lang="nb-NO" sz="1200" dirty="0" err="1"/>
                  <a:t>verdiane</a:t>
                </a:r>
                <a:r>
                  <a:rPr lang="nb-NO" sz="1200" dirty="0"/>
                  <a:t> på terningen,  burde kvar av </a:t>
                </a:r>
                <a:r>
                  <a:rPr lang="nb-NO" sz="1200" dirty="0" err="1"/>
                  <a:t>dei</a:t>
                </a:r>
                <a:r>
                  <a:rPr lang="nb-NO" sz="1200" dirty="0"/>
                  <a:t> seks </a:t>
                </a:r>
                <a:r>
                  <a:rPr lang="nb-NO" sz="1200" dirty="0" err="1"/>
                  <a:t>sjansane</a:t>
                </a:r>
                <a:r>
                  <a:rPr lang="nb-NO" sz="1200" dirty="0"/>
                  <a:t> ha </a:t>
                </a:r>
                <a:r>
                  <a:rPr lang="nb-NO" sz="1200" dirty="0" err="1"/>
                  <a:t>sannsyn</a:t>
                </a:r>
                <a:r>
                  <a:rPr lang="nb-NO" sz="1200" dirty="0"/>
                  <a:t> på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1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1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sz="1200" i="1">
                        <a:latin typeface="Cambria Math" panose="02040503050406030204" pitchFamily="18" charset="0"/>
                      </a:rPr>
                      <m:t>≈0,</m:t>
                    </m:r>
                    <m:r>
                      <a:rPr lang="nb-NO" sz="1200" b="0" i="1" smtClean="0">
                        <a:latin typeface="Cambria Math" panose="02040503050406030204" pitchFamily="18" charset="0"/>
                      </a:rPr>
                      <m:t>17=17 %</m:t>
                    </m:r>
                  </m:oMath>
                </a14:m>
                <a:r>
                  <a:rPr lang="nb-NO" sz="1200" dirty="0"/>
                  <a:t>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nb-NO" sz="1200" i="1">
                        <a:latin typeface="Cambria Math" panose="02040503050406030204" pitchFamily="18" charset="0"/>
                      </a:rPr>
                      <m:t>0,17</m:t>
                    </m:r>
                    <m:r>
                      <a:rPr lang="nb-NO" sz="120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nb-NO" sz="1200" dirty="0"/>
                  <a:t> 0,22</a:t>
                </a:r>
              </a:p>
              <a:p>
                <a:pPr marL="0" indent="0">
                  <a:buNone/>
                </a:pPr>
                <a:r>
                  <a:rPr lang="nb-NO" sz="1200" dirty="0" err="1"/>
                  <a:t>Kvifor</a:t>
                </a:r>
                <a:r>
                  <a:rPr lang="nb-NO" sz="1200" dirty="0"/>
                  <a:t> blir det </a:t>
                </a:r>
                <a:r>
                  <a:rPr lang="nb-NO" sz="1200" dirty="0" err="1"/>
                  <a:t>ikkje</a:t>
                </a:r>
                <a:r>
                  <a:rPr lang="nb-NO" sz="1200" dirty="0"/>
                  <a:t> likt når vi </a:t>
                </a:r>
                <a:r>
                  <a:rPr lang="nb-NO" sz="1200" dirty="0" err="1"/>
                  <a:t>gjer</a:t>
                </a:r>
                <a:r>
                  <a:rPr lang="nb-NO" sz="1200" dirty="0"/>
                  <a:t> forsøket i røynda? Er terningen vår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jukseterning? Nei, det er slik at dersom vi </a:t>
                </a:r>
                <a:r>
                  <a:rPr lang="nb-NO" sz="1200" dirty="0" err="1"/>
                  <a:t>gjer</a:t>
                </a:r>
                <a:r>
                  <a:rPr lang="nb-NO" sz="1200" dirty="0"/>
                  <a:t>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forsøk i røynda, kan vi få litt rare svar om vi </a:t>
                </a:r>
                <a:r>
                  <a:rPr lang="nb-NO" sz="1200" dirty="0" err="1"/>
                  <a:t>ikkje</a:t>
                </a:r>
                <a:r>
                  <a:rPr lang="nb-NO" sz="1200" dirty="0"/>
                  <a:t> </a:t>
                </a:r>
                <a:r>
                  <a:rPr lang="nb-NO" sz="1200" dirty="0" err="1"/>
                  <a:t>gjer</a:t>
                </a:r>
                <a:r>
                  <a:rPr lang="nb-NO" sz="1200" dirty="0"/>
                  <a:t> forsøket så mange gonger. Dette kjem av at terningen </a:t>
                </a:r>
                <a:r>
                  <a:rPr lang="nb-NO" sz="1200" dirty="0" err="1"/>
                  <a:t>ikkje</a:t>
                </a:r>
                <a:r>
                  <a:rPr lang="nb-NO" sz="1200" dirty="0"/>
                  <a:t> veit kva han landa på siste gong, og det er </a:t>
                </a:r>
                <a:r>
                  <a:rPr lang="nb-NO" sz="1200" dirty="0" err="1"/>
                  <a:t>difor</a:t>
                </a:r>
                <a:r>
                  <a:rPr lang="nb-NO" sz="1200" dirty="0"/>
                  <a:t> heilt tilfeldig kva han </a:t>
                </a:r>
                <a:r>
                  <a:rPr lang="nb-NO" sz="1200" dirty="0" err="1"/>
                  <a:t>hamnar</a:t>
                </a:r>
                <a:r>
                  <a:rPr lang="nb-NO" sz="1200" dirty="0"/>
                  <a:t> på neste gong. Vi seier at </a:t>
                </a:r>
                <a:r>
                  <a:rPr lang="nb-NO" sz="1200" dirty="0" err="1"/>
                  <a:t>dei</a:t>
                </a:r>
                <a:r>
                  <a:rPr lang="nb-NO" sz="1200" dirty="0"/>
                  <a:t> to kasta er uavhengige av </a:t>
                </a:r>
                <a:r>
                  <a:rPr lang="nb-NO" sz="1200" dirty="0" err="1"/>
                  <a:t>kvarandre</a:t>
                </a:r>
                <a:r>
                  <a:rPr lang="nb-NO" sz="1200" dirty="0"/>
                  <a:t>. </a:t>
                </a:r>
              </a:p>
              <a:p>
                <a:pPr marL="0" indent="0">
                  <a:buNone/>
                </a:pPr>
                <a:r>
                  <a:rPr lang="nb-NO" sz="1200" dirty="0"/>
                  <a:t>Dersom du </a:t>
                </a:r>
                <a:r>
                  <a:rPr lang="nb-NO" sz="1200" dirty="0" err="1"/>
                  <a:t>kastar</a:t>
                </a:r>
                <a:r>
                  <a:rPr lang="nb-NO" sz="1200" dirty="0"/>
                  <a:t> terningen 100 gonger i staden, vil sannsynet for å få </a:t>
                </a:r>
                <a:r>
                  <a:rPr lang="nb-NO" sz="1200" dirty="0" err="1"/>
                  <a:t>seksar</a:t>
                </a:r>
                <a:r>
                  <a:rPr lang="nb-NO" sz="1200" dirty="0"/>
                  <a:t> bli </a:t>
                </a:r>
                <a:r>
                  <a:rPr lang="nb-NO" sz="1200" dirty="0" err="1"/>
                  <a:t>nærmare</a:t>
                </a:r>
                <a:r>
                  <a:rPr lang="nb-NO" sz="1200" dirty="0"/>
                  <a:t> 0,17. Men du må kan hende kaste nesten 10000 gonger før det blir nøyaktig nok. Det blir nok litt kjedelig!</a:t>
                </a:r>
              </a:p>
              <a:p>
                <a:pPr marL="0" indent="0">
                  <a:buNone/>
                </a:pPr>
                <a:r>
                  <a:rPr lang="nb-NO" sz="1200" dirty="0"/>
                  <a:t>Da kan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bruke programmering i staden! Når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</a:t>
                </a:r>
                <a:r>
                  <a:rPr lang="nb-NO" sz="1200" dirty="0" err="1"/>
                  <a:t>lagar</a:t>
                </a:r>
                <a:r>
                  <a:rPr lang="nb-NO" sz="1200" dirty="0"/>
                  <a:t>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program som «</a:t>
                </a:r>
                <a:r>
                  <a:rPr lang="nb-NO" sz="1200" dirty="0" err="1"/>
                  <a:t>l</a:t>
                </a:r>
                <a:r>
                  <a:rPr lang="nb-NO" sz="1100" dirty="0" err="1"/>
                  <a:t>èt</a:t>
                </a:r>
                <a:r>
                  <a:rPr lang="nb-NO" sz="1200" dirty="0"/>
                  <a:t> som» om det </a:t>
                </a:r>
                <a:r>
                  <a:rPr lang="nb-NO" sz="1200" dirty="0" err="1"/>
                  <a:t>gjer</a:t>
                </a:r>
                <a:r>
                  <a:rPr lang="nb-NO" sz="1200" dirty="0"/>
                  <a:t>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forsøk, så har vi laga ei simulering. Denne simuleringa (programmet vi laga) kan vi enkelt bruke for å simulere terningkast, og sjekke at det simulerte sannsynet blir </a:t>
                </a:r>
                <a:r>
                  <a:rPr lang="nb-NO" sz="1200" dirty="0" err="1"/>
                  <a:t>likare</a:t>
                </a:r>
                <a:r>
                  <a:rPr lang="nb-NO" sz="1200" dirty="0"/>
                  <a:t> og </a:t>
                </a:r>
                <a:r>
                  <a:rPr lang="nb-NO" sz="1200" dirty="0" err="1"/>
                  <a:t>likare</a:t>
                </a:r>
                <a:r>
                  <a:rPr lang="nb-NO" sz="1200" dirty="0"/>
                  <a:t> den verdien det burde ha, jo </a:t>
                </a:r>
                <a:r>
                  <a:rPr lang="nb-NO" sz="1200" dirty="0" err="1"/>
                  <a:t>fleire</a:t>
                </a:r>
                <a:r>
                  <a:rPr lang="nb-NO" sz="1200" dirty="0"/>
                  <a:t> </a:t>
                </a:r>
                <a:r>
                  <a:rPr lang="nb-NO" sz="1200" dirty="0" err="1"/>
                  <a:t>simuleringar</a:t>
                </a:r>
                <a:r>
                  <a:rPr lang="nb-NO" sz="1200" dirty="0"/>
                  <a:t> vi </a:t>
                </a:r>
                <a:r>
                  <a:rPr lang="nb-NO" sz="1200" dirty="0" err="1"/>
                  <a:t>gjer</a:t>
                </a:r>
                <a:r>
                  <a:rPr lang="nb-NO" sz="1200" dirty="0"/>
                  <a:t>.</a:t>
                </a:r>
              </a:p>
              <a:p>
                <a:pPr marL="0" indent="0">
                  <a:buNone/>
                </a:pPr>
                <a:r>
                  <a:rPr lang="nb-NO" sz="1200" dirty="0"/>
                  <a:t>Det </a:t>
                </a:r>
                <a:r>
                  <a:rPr lang="nb-NO" sz="1200" dirty="0" err="1"/>
                  <a:t>finst</a:t>
                </a:r>
                <a:r>
                  <a:rPr lang="nb-NO" sz="1200" dirty="0"/>
                  <a:t> altså </a:t>
                </a:r>
                <a:r>
                  <a:rPr lang="nb-NO" sz="1200" dirty="0" err="1"/>
                  <a:t>hovudsakleg</a:t>
                </a:r>
                <a:r>
                  <a:rPr lang="nb-NO" sz="1200" dirty="0"/>
                  <a:t> tre </a:t>
                </a:r>
                <a:r>
                  <a:rPr lang="nb-NO" sz="1200" dirty="0" err="1"/>
                  <a:t>måtar</a:t>
                </a:r>
                <a:r>
                  <a:rPr lang="nb-NO" sz="1200" dirty="0"/>
                  <a:t> for å finne kva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</a:t>
                </a:r>
                <a:r>
                  <a:rPr lang="nb-NO" sz="1200" dirty="0" err="1"/>
                  <a:t>sannsyn</a:t>
                </a:r>
                <a:r>
                  <a:rPr lang="nb-NO" sz="1200" dirty="0"/>
                  <a:t> er. Vi kan tenke logisk, og så </a:t>
                </a:r>
                <a:r>
                  <a:rPr lang="nb-NO" sz="1200" dirty="0" err="1"/>
                  <a:t>gjere</a:t>
                </a:r>
                <a:r>
                  <a:rPr lang="nb-NO" sz="1200" dirty="0"/>
                  <a:t> </a:t>
                </a:r>
                <a:r>
                  <a:rPr lang="nb-NO" sz="1200" dirty="0" err="1"/>
                  <a:t>eit</a:t>
                </a:r>
                <a:r>
                  <a:rPr lang="nb-NO" sz="1200" dirty="0"/>
                  <a:t> forsøk (eller finne statistikk) eller ei simulering for å sjekke om det stemmer. Ofte er det upraktisk med forsøk, det tek gjerne for lang tid, da kan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nytte simulering i staden.</a:t>
                </a:r>
              </a:p>
              <a:p>
                <a:pPr marL="0" indent="0">
                  <a:buNone/>
                </a:pPr>
                <a:endParaRPr lang="nb-NO" sz="1200" dirty="0"/>
              </a:p>
            </p:txBody>
          </p:sp>
        </mc:Choice>
        <mc:Fallback xmlns="">
          <p:sp>
            <p:nvSpPr>
              <p:cNvPr id="5" name="Plassholder for innhold 2">
                <a:extLst>
                  <a:ext uri="{FF2B5EF4-FFF2-40B4-BE49-F238E27FC236}">
                    <a16:creationId xmlns:a16="http://schemas.microsoft.com/office/drawing/2014/main" id="{91012B93-25F6-4399-AB7A-D513712EA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88" y="940877"/>
                <a:ext cx="5915025" cy="5402396"/>
              </a:xfrm>
              <a:prstGeom prst="rect">
                <a:avLst/>
              </a:prstGeom>
              <a:blipFill>
                <a:blip r:embed="rId2"/>
                <a:stretch>
                  <a:fillRect t="-338" r="-30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ktangel 6">
            <a:extLst>
              <a:ext uri="{FF2B5EF4-FFF2-40B4-BE49-F238E27FC236}">
                <a16:creationId xmlns:a16="http://schemas.microsoft.com/office/drawing/2014/main" id="{9E40A67B-1029-4387-8974-777848087016}"/>
              </a:ext>
            </a:extLst>
          </p:cNvPr>
          <p:cNvSpPr/>
          <p:nvPr/>
        </p:nvSpPr>
        <p:spPr>
          <a:xfrm>
            <a:off x="375193" y="6459023"/>
            <a:ext cx="1471195" cy="807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/>
              <a:t>Kva meiner du sannsynet burde bli?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16993EE-C5A5-4454-BB65-D35C33FCFBC9}"/>
              </a:ext>
            </a:extLst>
          </p:cNvPr>
          <p:cNvSpPr/>
          <p:nvPr/>
        </p:nvSpPr>
        <p:spPr>
          <a:xfrm>
            <a:off x="2613646" y="6459023"/>
            <a:ext cx="1564927" cy="807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/>
              <a:t>Simuleringsprogram, forsøk eller statistikk for å finne sannsynet.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56F8501-67A2-44DD-B6C4-FE427538057A}"/>
              </a:ext>
            </a:extLst>
          </p:cNvPr>
          <p:cNvSpPr/>
          <p:nvPr/>
        </p:nvSpPr>
        <p:spPr>
          <a:xfrm>
            <a:off x="4931348" y="6459023"/>
            <a:ext cx="1564928" cy="807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/>
              <a:t>Blei sannsyna like? Kva skjer om du </a:t>
            </a:r>
            <a:r>
              <a:rPr lang="nb-NO" sz="1200" b="1" dirty="0" err="1"/>
              <a:t>aukar</a:t>
            </a:r>
            <a:r>
              <a:rPr lang="nb-NO" sz="1200" b="1" dirty="0"/>
              <a:t> </a:t>
            </a:r>
            <a:r>
              <a:rPr lang="nb-NO" sz="1200" b="1" dirty="0" err="1"/>
              <a:t>talet</a:t>
            </a:r>
            <a:r>
              <a:rPr lang="nb-NO" sz="1200" b="1" dirty="0"/>
              <a:t> på forsøk eller </a:t>
            </a:r>
            <a:r>
              <a:rPr lang="nb-NO" sz="1200" b="1" dirty="0" err="1"/>
              <a:t>simuleringar</a:t>
            </a:r>
            <a:r>
              <a:rPr lang="nb-NO" sz="1200" b="1" dirty="0"/>
              <a:t>?</a:t>
            </a: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A84FC16C-3773-4559-8601-9E7A7B2B9E35}"/>
              </a:ext>
            </a:extLst>
          </p:cNvPr>
          <p:cNvSpPr/>
          <p:nvPr/>
        </p:nvSpPr>
        <p:spPr>
          <a:xfrm>
            <a:off x="1997172" y="6737382"/>
            <a:ext cx="465689" cy="320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/>
          </a:p>
        </p:txBody>
      </p:sp>
      <p:sp>
        <p:nvSpPr>
          <p:cNvPr id="11" name="Pil: høyre 10">
            <a:extLst>
              <a:ext uri="{FF2B5EF4-FFF2-40B4-BE49-F238E27FC236}">
                <a16:creationId xmlns:a16="http://schemas.microsoft.com/office/drawing/2014/main" id="{B20C1A4B-CF00-4093-BE5D-D3B4DEA9CFB7}"/>
              </a:ext>
            </a:extLst>
          </p:cNvPr>
          <p:cNvSpPr/>
          <p:nvPr/>
        </p:nvSpPr>
        <p:spPr>
          <a:xfrm>
            <a:off x="4322116" y="6737382"/>
            <a:ext cx="465689" cy="320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5AC669F-7185-411F-BDD3-D5F70EB29EF1}"/>
              </a:ext>
            </a:extLst>
          </p:cNvPr>
          <p:cNvSpPr txBox="1"/>
          <p:nvPr/>
        </p:nvSpPr>
        <p:spPr>
          <a:xfrm>
            <a:off x="331303" y="7461227"/>
            <a:ext cx="1742116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b="1" dirty="0"/>
              <a:t>Utfall-</a:t>
            </a:r>
          </a:p>
          <a:p>
            <a:r>
              <a:rPr lang="nb-NO" sz="1200" dirty="0"/>
              <a:t>det som kan skje når vi </a:t>
            </a:r>
            <a:r>
              <a:rPr lang="nb-NO" sz="1200" dirty="0" err="1"/>
              <a:t>gjer</a:t>
            </a:r>
            <a:r>
              <a:rPr lang="nb-NO" sz="1200" dirty="0"/>
              <a:t> </a:t>
            </a:r>
            <a:r>
              <a:rPr lang="nb-NO" sz="1200" dirty="0" err="1"/>
              <a:t>eit</a:t>
            </a:r>
            <a:r>
              <a:rPr lang="nb-NO" sz="1200" dirty="0"/>
              <a:t> statistisk forsøk. Det å kaste </a:t>
            </a:r>
            <a:r>
              <a:rPr lang="nb-NO" sz="1200" dirty="0" err="1"/>
              <a:t>ein</a:t>
            </a:r>
            <a:r>
              <a:rPr lang="nb-NO" sz="1200" dirty="0"/>
              <a:t> </a:t>
            </a:r>
            <a:r>
              <a:rPr lang="nb-NO" sz="1200" dirty="0" err="1"/>
              <a:t>einar</a:t>
            </a:r>
            <a:r>
              <a:rPr lang="nb-NO" sz="1200" dirty="0"/>
              <a:t> på terningen er </a:t>
            </a:r>
            <a:r>
              <a:rPr lang="nb-NO" sz="1200" dirty="0" err="1"/>
              <a:t>eit</a:t>
            </a:r>
            <a:r>
              <a:rPr lang="nb-NO" sz="1200" dirty="0"/>
              <a:t> utfall, og det å kaste en </a:t>
            </a:r>
            <a:r>
              <a:rPr lang="nb-NO" sz="1200" dirty="0" err="1"/>
              <a:t>firar</a:t>
            </a:r>
            <a:r>
              <a:rPr lang="nb-NO" sz="1200" dirty="0"/>
              <a:t> på terningen er </a:t>
            </a:r>
            <a:r>
              <a:rPr lang="nb-NO" sz="1200" dirty="0" err="1"/>
              <a:t>eit</a:t>
            </a:r>
            <a:r>
              <a:rPr lang="nb-NO" sz="1200" dirty="0"/>
              <a:t> anna utfall. Sannsynet for alle </a:t>
            </a:r>
            <a:r>
              <a:rPr lang="nb-NO" sz="1200" dirty="0" err="1"/>
              <a:t>moglege</a:t>
            </a:r>
            <a:r>
              <a:rPr lang="nb-NO" sz="1200" dirty="0"/>
              <a:t> utfall vil alltid til </a:t>
            </a:r>
            <a:r>
              <a:rPr lang="nb-NO" sz="1200" dirty="0" err="1"/>
              <a:t>saman</a:t>
            </a:r>
            <a:r>
              <a:rPr lang="nb-NO" sz="1200" dirty="0"/>
              <a:t> bli 1.</a:t>
            </a:r>
          </a:p>
          <a:p>
            <a:endParaRPr lang="nb-NO" sz="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AA38338-9356-4E19-85D8-71D848E8CE03}"/>
                  </a:ext>
                </a:extLst>
              </p:cNvPr>
              <p:cNvSpPr txBox="1"/>
              <p:nvPr/>
            </p:nvSpPr>
            <p:spPr>
              <a:xfrm>
                <a:off x="2172678" y="7460832"/>
                <a:ext cx="4447578" cy="21993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nb-NO" sz="1200" b="1" dirty="0"/>
                  <a:t>Korleis </a:t>
                </a:r>
                <a:r>
                  <a:rPr lang="nb-NO" sz="1200" b="1" dirty="0" err="1"/>
                  <a:t>rekne</a:t>
                </a:r>
                <a:r>
                  <a:rPr lang="nb-NO" sz="1200" b="1" dirty="0"/>
                  <a:t> ut </a:t>
                </a:r>
                <a:r>
                  <a:rPr lang="nb-NO" sz="1200" b="1" dirty="0" err="1"/>
                  <a:t>sannsyn</a:t>
                </a:r>
                <a:endParaRPr lang="nb-NO" sz="1200" dirty="0"/>
              </a:p>
              <a:p>
                <a:r>
                  <a:rPr lang="nb-NO" sz="1200" dirty="0"/>
                  <a:t>Vi skal kaste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terning og finne sannsynet for å få </a:t>
                </a:r>
                <a:r>
                  <a:rPr lang="nb-NO" sz="1200" dirty="0" err="1"/>
                  <a:t>einar</a:t>
                </a:r>
                <a:r>
                  <a:rPr lang="nb-NO" sz="1200" dirty="0"/>
                  <a:t> eller </a:t>
                </a:r>
                <a:r>
                  <a:rPr lang="nb-NO" sz="1200" dirty="0" err="1"/>
                  <a:t>toar</a:t>
                </a:r>
                <a:r>
                  <a:rPr lang="nb-NO" sz="1200" dirty="0"/>
                  <a:t>. Først må vi telle opp kor mange utfall som er gunstige for resultatet vårt, altså kor mange utfall som gir oss </a:t>
                </a:r>
                <a:r>
                  <a:rPr lang="nb-NO" sz="1200" dirty="0" err="1"/>
                  <a:t>einar</a:t>
                </a:r>
                <a:r>
                  <a:rPr lang="nb-NO" sz="1200" dirty="0"/>
                  <a:t> eller </a:t>
                </a:r>
                <a:r>
                  <a:rPr lang="nb-NO" sz="1200" dirty="0" err="1"/>
                  <a:t>toar</a:t>
                </a:r>
                <a:r>
                  <a:rPr lang="nb-NO" sz="1200" dirty="0"/>
                  <a:t>. Det blir 2 utfall (</a:t>
                </a:r>
                <a:r>
                  <a:rPr lang="nb-NO" sz="1200" dirty="0" err="1"/>
                  <a:t>einar</a:t>
                </a:r>
                <a:r>
                  <a:rPr lang="nb-NO" sz="1200" dirty="0"/>
                  <a:t> er </a:t>
                </a:r>
                <a:r>
                  <a:rPr lang="nb-NO" sz="1200" dirty="0" err="1"/>
                  <a:t>eitt</a:t>
                </a:r>
                <a:r>
                  <a:rPr lang="nb-NO" sz="1200" dirty="0"/>
                  <a:t> utfall og </a:t>
                </a:r>
                <a:r>
                  <a:rPr lang="nb-NO" sz="1200" dirty="0" err="1"/>
                  <a:t>toar</a:t>
                </a:r>
                <a:r>
                  <a:rPr lang="nb-NO" sz="1200" dirty="0"/>
                  <a:t> er </a:t>
                </a:r>
                <a:r>
                  <a:rPr lang="nb-NO" sz="1200" dirty="0" err="1"/>
                  <a:t>eitt</a:t>
                </a:r>
                <a:r>
                  <a:rPr lang="nb-NO" sz="1200" dirty="0"/>
                  <a:t> til utfall, to til </a:t>
                </a:r>
                <a:r>
                  <a:rPr lang="nb-NO" sz="1200" dirty="0" err="1"/>
                  <a:t>saman</a:t>
                </a:r>
                <a:r>
                  <a:rPr lang="nb-NO" sz="1200" dirty="0"/>
                  <a:t>). Så må vi finne kor mange </a:t>
                </a:r>
                <a:r>
                  <a:rPr lang="nb-NO" sz="1200" dirty="0" err="1"/>
                  <a:t>moglege</a:t>
                </a:r>
                <a:r>
                  <a:rPr lang="nb-NO" sz="1200" dirty="0"/>
                  <a:t> utfall vi har, altså kor mange ulike sider  vi kan treffe på når vi </a:t>
                </a:r>
                <a:r>
                  <a:rPr lang="nb-NO" sz="1200" dirty="0" err="1"/>
                  <a:t>kastar</a:t>
                </a:r>
                <a:r>
                  <a:rPr lang="nb-NO" sz="1200" dirty="0"/>
                  <a:t>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terning. Det er seks </a:t>
                </a:r>
                <a:r>
                  <a:rPr lang="nb-NO" sz="1200" dirty="0" err="1"/>
                  <a:t>moglege</a:t>
                </a:r>
                <a:r>
                  <a:rPr lang="nb-NO" sz="1200" dirty="0"/>
                  <a:t> utfall, </a:t>
                </a:r>
                <a:r>
                  <a:rPr lang="nb-NO" sz="1200" dirty="0" err="1"/>
                  <a:t>sidan</a:t>
                </a:r>
                <a:r>
                  <a:rPr lang="nb-NO" sz="1200" dirty="0"/>
                  <a:t> </a:t>
                </a:r>
                <a:r>
                  <a:rPr lang="nb-NO" sz="1200" dirty="0" err="1"/>
                  <a:t>ein</a:t>
                </a:r>
                <a:r>
                  <a:rPr lang="nb-NO" sz="1200" dirty="0"/>
                  <a:t> terning har seks sider. For å finne sannsynet må vi dividere gunstige utfall på </a:t>
                </a:r>
                <a:r>
                  <a:rPr lang="nb-NO" sz="1200" dirty="0" err="1"/>
                  <a:t>moglege</a:t>
                </a:r>
                <a:r>
                  <a:rPr lang="nb-NO" sz="1200" dirty="0"/>
                  <a:t> utfall:</a:t>
                </a:r>
              </a:p>
              <a:p>
                <a:endParaRPr lang="nb-NO" sz="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𝑒𝑖𝑛𝑎𝑟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𝑒𝑙𝑙𝑒𝑟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𝑡𝑜𝑎𝑟</m:t>
                      </m:r>
                      <m:r>
                        <a:rPr lang="nb-NO" sz="1200" i="1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nb-NO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𝑔𝑢𝑛𝑠𝑡𝑖𝑔𝑒</m:t>
                          </m:r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𝑢𝑡𝑓𝑎𝑙𝑙</m:t>
                          </m:r>
                        </m:num>
                        <m:den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𝑚𝑢𝑙𝑖𝑔𝑒</m:t>
                          </m:r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𝑢𝑡𝑓𝑎𝑙𝑙</m:t>
                          </m:r>
                        </m:den>
                      </m:f>
                      <m:r>
                        <a:rPr lang="nb-NO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b-NO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b-NO" sz="1200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BAA38338-9356-4E19-85D8-71D848E8C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678" y="7460832"/>
                <a:ext cx="4447578" cy="2199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09800DC5-8787-4A76-AF66-BD231672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22869" y="9269778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259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2B349DD0DF7E4E8089C5D8EAF3A394" ma:contentTypeVersion="27" ma:contentTypeDescription="Opprett et nytt dokument." ma:contentTypeScope="" ma:versionID="e645ad07474aa427203028c883b379c2">
  <xsd:schema xmlns:xsd="http://www.w3.org/2001/XMLSchema" xmlns:xs="http://www.w3.org/2001/XMLSchema" xmlns:p="http://schemas.microsoft.com/office/2006/metadata/properties" xmlns:ns3="285d13ab-30c6-49f8-8756-d82b97344fc4" xmlns:ns4="e7edbe82-fed3-4e3f-9446-c6542b3d00d2" targetNamespace="http://schemas.microsoft.com/office/2006/metadata/properties" ma:root="true" ma:fieldsID="72272ba45de3da5dc7018043b44d9d3d" ns3:_="" ns4:_="">
    <xsd:import namespace="285d13ab-30c6-49f8-8756-d82b97344fc4"/>
    <xsd:import namespace="e7edbe82-fed3-4e3f-9446-c6542b3d00d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d13ab-30c6-49f8-8756-d82b97344fc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e82-fed3-4e3f-9446-c6542b3d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85d13ab-30c6-49f8-8756-d82b97344fc4" xsi:nil="true"/>
    <Students xmlns="285d13ab-30c6-49f8-8756-d82b97344fc4">
      <UserInfo>
        <DisplayName/>
        <AccountId xsi:nil="true"/>
        <AccountType/>
      </UserInfo>
    </Students>
    <CultureName xmlns="285d13ab-30c6-49f8-8756-d82b97344fc4" xsi:nil="true"/>
    <Self_Registration_Enabled xmlns="285d13ab-30c6-49f8-8756-d82b97344fc4" xsi:nil="true"/>
    <FolderType xmlns="285d13ab-30c6-49f8-8756-d82b97344fc4" xsi:nil="true"/>
    <Student_Groups xmlns="285d13ab-30c6-49f8-8756-d82b97344fc4">
      <UserInfo>
        <DisplayName/>
        <AccountId xsi:nil="true"/>
        <AccountType/>
      </UserInfo>
    </Student_Groups>
    <Self_Registration_Enabled0 xmlns="285d13ab-30c6-49f8-8756-d82b97344fc4" xsi:nil="true"/>
    <Invited_Teachers xmlns="285d13ab-30c6-49f8-8756-d82b97344fc4" xsi:nil="true"/>
    <DefaultSectionNames xmlns="285d13ab-30c6-49f8-8756-d82b97344fc4" xsi:nil="true"/>
    <Is_Collaboration_Space_Locked xmlns="285d13ab-30c6-49f8-8756-d82b97344fc4" xsi:nil="true"/>
    <Templates xmlns="285d13ab-30c6-49f8-8756-d82b97344fc4" xsi:nil="true"/>
    <Has_Teacher_Only_SectionGroup xmlns="285d13ab-30c6-49f8-8756-d82b97344fc4" xsi:nil="true"/>
    <AppVersion xmlns="285d13ab-30c6-49f8-8756-d82b97344fc4" xsi:nil="true"/>
    <Invited_Students xmlns="285d13ab-30c6-49f8-8756-d82b97344fc4" xsi:nil="true"/>
    <Owner xmlns="285d13ab-30c6-49f8-8756-d82b97344fc4">
      <UserInfo>
        <DisplayName/>
        <AccountId xsi:nil="true"/>
        <AccountType/>
      </UserInfo>
    </Owner>
    <Teachers xmlns="285d13ab-30c6-49f8-8756-d82b97344fc4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AC4B04C6-7D93-4D91-BDB7-5AA5A84E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d13ab-30c6-49f8-8756-d82b97344fc4"/>
    <ds:schemaRef ds:uri="e7edbe82-fed3-4e3f-9446-c6542b3d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1F102E-35CA-4D54-AA7B-DE697C0D0C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BA4E2-F0CF-4983-9E81-623E710CD5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5d13ab-30c6-49f8-8756-d82b97344fc4"/>
    <ds:schemaRef ds:uri="http://purl.org/dc/terms/"/>
    <ds:schemaRef ds:uri="http://schemas.openxmlformats.org/package/2006/metadata/core-properties"/>
    <ds:schemaRef ds:uri="e7edbe82-fed3-4e3f-9446-c6542b3d00d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478712</TotalTime>
  <Words>631</Words>
  <Application>Microsoft Macintosh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Office-tema</vt:lpstr>
      <vt:lpstr>Forsøk, simuleringar og sannsyn.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Førsteutkast til GAN Aschehoug-opplegg</dc:title>
  <dc:creator>Ellen Egeland Flø</dc:creator>
  <cp:lastModifiedBy>Simen Stafseng</cp:lastModifiedBy>
  <cp:revision>1512</cp:revision>
  <dcterms:created xsi:type="dcterms:W3CDTF">2018-11-04T16:46:19Z</dcterms:created>
  <dcterms:modified xsi:type="dcterms:W3CDTF">2021-11-10T11:29:25Z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0x0101000B2B349DD0DF7E4E8089C5D8EAF3A394</vt:lpwstr>
  </property>
</Properties>
</file>