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67" r:id="rId5"/>
    <p:sldId id="36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7EEA97-16B2-423C-9AA3-64FB1F3EE0DC}"/>
              </a:ext>
            </a:extLst>
          </p:cNvPr>
          <p:cNvSpPr>
            <a:spLocks noGrp="1"/>
          </p:cNvSpPr>
          <p:nvPr>
            <p:ph type="title"/>
          </p:nvPr>
        </p:nvSpPr>
        <p:spPr>
          <a:xfrm>
            <a:off x="471488" y="207365"/>
            <a:ext cx="5915025" cy="695605"/>
          </a:xfrm>
        </p:spPr>
        <p:txBody>
          <a:bodyPr>
            <a:normAutofit fontScale="90000"/>
          </a:bodyPr>
          <a:lstStyle/>
          <a:p>
            <a:r>
              <a:rPr lang="nb-NO" dirty="0"/>
              <a:t>Opplegg 20 - Statistikk og sentralmål</a:t>
            </a:r>
          </a:p>
        </p:txBody>
      </p:sp>
      <mc:AlternateContent xmlns:mc="http://schemas.openxmlformats.org/markup-compatibility/2006" xmlns:a14="http://schemas.microsoft.com/office/drawing/2010/main">
        <mc:Choice Requires="a14">
          <p:sp>
            <p:nvSpPr>
              <p:cNvPr id="3" name="Plassholder for innhold 2">
                <a:extLst>
                  <a:ext uri="{FF2B5EF4-FFF2-40B4-BE49-F238E27FC236}">
                    <a16:creationId xmlns:a16="http://schemas.microsoft.com/office/drawing/2014/main" id="{5464B756-75EF-457D-AC46-A930D3D6564D}"/>
                  </a:ext>
                </a:extLst>
              </p:cNvPr>
              <p:cNvSpPr>
                <a:spLocks noGrp="1"/>
              </p:cNvSpPr>
              <p:nvPr>
                <p:ph idx="1"/>
              </p:nvPr>
            </p:nvSpPr>
            <p:spPr>
              <a:xfrm>
                <a:off x="471488" y="3221665"/>
                <a:ext cx="5915025" cy="6219515"/>
              </a:xfrm>
            </p:spPr>
            <p:txBody>
              <a:bodyPr>
                <a:noAutofit/>
              </a:bodyPr>
              <a:lstStyle/>
              <a:p>
                <a:pPr marL="0" indent="0">
                  <a:lnSpc>
                    <a:spcPct val="120000"/>
                  </a:lnSpc>
                  <a:buNone/>
                </a:pPr>
                <a:r>
                  <a:rPr lang="nb-NO" sz="1200" dirty="0"/>
                  <a:t>På Bore skole er det 23 lærere, og disse har alle notert hvilken skostørrelse de bruker. Resultatet ble: 39, 40, 37, 37, 39, 38, 39, 36, 43, 38, 37, 38, 39, 42, 43, 38, 38, 38, 44, 40, 37, 39 og 43.</a:t>
                </a:r>
              </a:p>
              <a:p>
                <a:pPr marL="0" indent="0">
                  <a:lnSpc>
                    <a:spcPct val="120000"/>
                  </a:lnSpc>
                  <a:buNone/>
                </a:pPr>
                <a:r>
                  <a:rPr lang="nb-NO" sz="1200" dirty="0"/>
                  <a:t>Dette er ganske uoversiktlig, derfor finnes det flere måter å få bedre oversikt over innsamlede data på. Vi kan for eksempel se på ulike sentralmål. De sier noe om hvor midten av målingene er.</a:t>
                </a:r>
              </a:p>
              <a:p>
                <a:pPr marL="0" indent="0">
                  <a:buNone/>
                </a:pPr>
                <a:endParaRPr lang="nb-NO" sz="1200" dirty="0"/>
              </a:p>
              <a:p>
                <a:pPr marL="0" indent="0">
                  <a:buNone/>
                </a:pPr>
                <a:r>
                  <a:rPr lang="nb-NO" sz="1200" b="1" u="sng" dirty="0"/>
                  <a:t>Sentralmål</a:t>
                </a:r>
              </a:p>
              <a:p>
                <a:pPr marL="0" indent="0">
                  <a:buNone/>
                </a:pPr>
                <a:endParaRPr lang="nb-NO" sz="1200" u="sng" dirty="0"/>
              </a:p>
              <a:p>
                <a:pPr marL="0" indent="0">
                  <a:buNone/>
                </a:pPr>
                <a:r>
                  <a:rPr lang="nb-NO" sz="1200" b="1" dirty="0"/>
                  <a:t>Gjennomsnitt</a:t>
                </a:r>
                <a:r>
                  <a:rPr lang="nb-NO" sz="1200" dirty="0"/>
                  <a:t> – er summen av alle målingene dividert med antall målinger. </a:t>
                </a:r>
              </a:p>
              <a:p>
                <a:pPr marL="0" indent="0">
                  <a:buNone/>
                </a:pPr>
                <a:r>
                  <a:rPr lang="nb-NO" sz="1200" dirty="0"/>
                  <a:t>I vårt eksempel blir det:</a:t>
                </a:r>
              </a:p>
              <a:p>
                <a:pPr marL="0" indent="0">
                  <a:buNone/>
                </a:pPr>
                <a:endParaRPr lang="nb-NO" sz="800" dirty="0"/>
              </a:p>
              <a:p>
                <a:pPr marL="0" indent="0">
                  <a:buNone/>
                </a:pPr>
                <a14:m>
                  <m:oMathPara xmlns:m="http://schemas.openxmlformats.org/officeDocument/2006/math">
                    <m:oMathParaPr>
                      <m:jc m:val="centerGroup"/>
                    </m:oMathParaPr>
                    <m:oMath xmlns:m="http://schemas.openxmlformats.org/officeDocument/2006/math">
                      <m:f>
                        <m:fPr>
                          <m:ctrlPr>
                            <a:rPr lang="nb-NO" sz="800" i="1">
                              <a:latin typeface="Cambria Math" panose="02040503050406030204" pitchFamily="18" charset="0"/>
                            </a:rPr>
                          </m:ctrlPr>
                        </m:fPr>
                        <m:num>
                          <m:r>
                            <a:rPr lang="nb-NO" sz="800" i="1">
                              <a:latin typeface="Cambria Math" panose="02040503050406030204" pitchFamily="18" charset="0"/>
                            </a:rPr>
                            <m:t>39+40+37+37+39+38+39+36+43+38+37+38+39+42+43+38+38+38+44+40+37+39+43</m:t>
                          </m:r>
                        </m:num>
                        <m:den>
                          <m:r>
                            <a:rPr lang="nb-NO" sz="800" i="1">
                              <a:latin typeface="Cambria Math" panose="02040503050406030204" pitchFamily="18" charset="0"/>
                            </a:rPr>
                            <m:t>23</m:t>
                          </m:r>
                        </m:den>
                      </m:f>
                      <m:r>
                        <a:rPr lang="nb-NO" sz="800" i="1">
                          <a:latin typeface="Cambria Math" panose="02040503050406030204" pitchFamily="18" charset="0"/>
                        </a:rPr>
                        <m:t> ≈39</m:t>
                      </m:r>
                    </m:oMath>
                  </m:oMathPara>
                </a14:m>
                <a:endParaRPr lang="nb-NO" sz="800" dirty="0"/>
              </a:p>
              <a:p>
                <a:pPr marL="0" indent="0">
                  <a:buNone/>
                </a:pPr>
                <a:endParaRPr lang="nb-NO" sz="1200" dirty="0"/>
              </a:p>
              <a:p>
                <a:pPr marL="0" indent="0">
                  <a:buNone/>
                </a:pPr>
                <a:r>
                  <a:rPr lang="nb-NO" sz="1200" b="1" dirty="0"/>
                  <a:t>Typetall</a:t>
                </a:r>
                <a:r>
                  <a:rPr lang="nb-NO" sz="1200" dirty="0"/>
                  <a:t> – er den målingen det er flest av.</a:t>
                </a:r>
              </a:p>
              <a:p>
                <a:pPr marL="0" indent="0">
                  <a:buNone/>
                </a:pPr>
                <a:r>
                  <a:rPr lang="nb-NO" sz="1200" dirty="0"/>
                  <a:t>I vårt eksempel blir det 38.</a:t>
                </a:r>
              </a:p>
              <a:p>
                <a:pPr marL="0" indent="0">
                  <a:buNone/>
                </a:pPr>
                <a:endParaRPr lang="nb-NO" sz="800" dirty="0"/>
              </a:p>
              <a:p>
                <a:pPr marL="0" indent="0">
                  <a:buNone/>
                </a:pPr>
                <a:r>
                  <a:rPr lang="nb-NO" sz="1200" b="1" dirty="0"/>
                  <a:t>Median</a:t>
                </a:r>
                <a:r>
                  <a:rPr lang="nb-NO" sz="1200" dirty="0"/>
                  <a:t> – er det tallet som er i midten av målingene når de er stilt opp i stigende rekkefølge.</a:t>
                </a:r>
              </a:p>
              <a:p>
                <a:pPr marL="0" indent="0">
                  <a:buNone/>
                </a:pPr>
                <a:r>
                  <a:rPr lang="nb-NO" sz="1200" dirty="0"/>
                  <a:t>I vårt eksempel blir det</a:t>
                </a:r>
              </a:p>
              <a:p>
                <a:pPr marL="0" indent="0">
                  <a:buNone/>
                </a:pPr>
                <a:r>
                  <a:rPr lang="nb-NO" sz="1200" dirty="0"/>
                  <a:t>36, 37, 37, 37, 37, 38, 38, 38, 38, 38, 38, 39, 39, 39, 39, 39, 40, 40, 42, 43, 43, 43, 44</a:t>
                </a:r>
              </a:p>
            </p:txBody>
          </p:sp>
        </mc:Choice>
        <mc:Fallback xmlns="">
          <p:sp>
            <p:nvSpPr>
              <p:cNvPr id="3" name="Plassholder for innhold 2">
                <a:extLst>
                  <a:ext uri="{FF2B5EF4-FFF2-40B4-BE49-F238E27FC236}">
                    <a16:creationId xmlns:a16="http://schemas.microsoft.com/office/drawing/2014/main" id="{5464B756-75EF-457D-AC46-A930D3D6564D}"/>
                  </a:ext>
                </a:extLst>
              </p:cNvPr>
              <p:cNvSpPr>
                <a:spLocks noGrp="1" noRot="1" noChangeAspect="1" noMove="1" noResize="1" noEditPoints="1" noAdjustHandles="1" noChangeArrowheads="1" noChangeShapeType="1" noTextEdit="1"/>
              </p:cNvSpPr>
              <p:nvPr>
                <p:ph idx="1"/>
              </p:nvPr>
            </p:nvSpPr>
            <p:spPr>
              <a:xfrm>
                <a:off x="471488" y="3221665"/>
                <a:ext cx="5915025" cy="6219515"/>
              </a:xfrm>
              <a:blipFill>
                <a:blip r:embed="rId2"/>
                <a:stretch>
                  <a:fillRect/>
                </a:stretch>
              </a:blipFill>
            </p:spPr>
            <p:txBody>
              <a:bodyPr/>
              <a:lstStyle/>
              <a:p>
                <a:r>
                  <a:rPr lang="nb-NO">
                    <a:noFill/>
                  </a:rPr>
                  <a:t> </a:t>
                </a:r>
              </a:p>
            </p:txBody>
          </p:sp>
        </mc:Fallback>
      </mc:AlternateContent>
      <p:sp>
        <p:nvSpPr>
          <p:cNvPr id="8" name="Ellipse 7">
            <a:extLst>
              <a:ext uri="{FF2B5EF4-FFF2-40B4-BE49-F238E27FC236}">
                <a16:creationId xmlns:a16="http://schemas.microsoft.com/office/drawing/2014/main" id="{8939B36C-7A1A-418A-8ECE-46EBE1DB4B88}"/>
              </a:ext>
            </a:extLst>
          </p:cNvPr>
          <p:cNvSpPr/>
          <p:nvPr/>
        </p:nvSpPr>
        <p:spPr>
          <a:xfrm>
            <a:off x="3025321" y="8045901"/>
            <a:ext cx="252919" cy="214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8E69F60A-D63E-40D6-A6A9-94889F63B94C}"/>
              </a:ext>
            </a:extLst>
          </p:cNvPr>
          <p:cNvSpPr txBox="1"/>
          <p:nvPr/>
        </p:nvSpPr>
        <p:spPr>
          <a:xfrm>
            <a:off x="471487" y="8484443"/>
            <a:ext cx="3692140" cy="1169551"/>
          </a:xfrm>
          <a:prstGeom prst="rect">
            <a:avLst/>
          </a:prstGeom>
          <a:noFill/>
          <a:ln>
            <a:solidFill>
              <a:schemeClr val="tx1"/>
            </a:solidFill>
          </a:ln>
        </p:spPr>
        <p:txBody>
          <a:bodyPr wrap="square" rtlCol="0">
            <a:spAutoFit/>
          </a:bodyPr>
          <a:lstStyle/>
          <a:p>
            <a:r>
              <a:rPr lang="nb-NO" sz="1100" b="1" dirty="0"/>
              <a:t>Snakk om</a:t>
            </a:r>
          </a:p>
          <a:p>
            <a:endParaRPr lang="nb-NO" sz="400" dirty="0"/>
          </a:p>
          <a:p>
            <a:r>
              <a:rPr lang="nb-NO" sz="1100" dirty="0"/>
              <a:t>Vi har samlet inn informasjon om hvor mye 100 voksne får i årslønn. Tre av dem er direktører og tjener over 5 millioner kroner. De andre tjener mellom 200 000 og 700 000 kroner. Hvilket tall tror dere er størst, gjennomsnittslønna eller medianlønna? Hvorfor?</a:t>
            </a:r>
          </a:p>
        </p:txBody>
      </p:sp>
      <p:sp>
        <p:nvSpPr>
          <p:cNvPr id="5" name="Plassholder for lysbildenummer 4">
            <a:extLst>
              <a:ext uri="{FF2B5EF4-FFF2-40B4-BE49-F238E27FC236}">
                <a16:creationId xmlns:a16="http://schemas.microsoft.com/office/drawing/2014/main" id="{50BFC2AE-794E-45F9-BB41-B827CA575784}"/>
              </a:ext>
            </a:extLst>
          </p:cNvPr>
          <p:cNvSpPr>
            <a:spLocks noGrp="1"/>
          </p:cNvSpPr>
          <p:nvPr>
            <p:ph type="sldNum" sz="quarter" idx="12"/>
          </p:nvPr>
        </p:nvSpPr>
        <p:spPr/>
        <p:txBody>
          <a:bodyPr/>
          <a:lstStyle/>
          <a:p>
            <a:fld id="{8BCDA449-1FD9-4B7A-9E85-B244E6DC9C56}" type="slidenum">
              <a:rPr lang="nb-NO" smtClean="0"/>
              <a:t>1</a:t>
            </a:fld>
            <a:endParaRPr lang="nb-NO"/>
          </a:p>
        </p:txBody>
      </p:sp>
      <p:pic>
        <p:nvPicPr>
          <p:cNvPr id="9" name="Bilde 8">
            <a:extLst>
              <a:ext uri="{FF2B5EF4-FFF2-40B4-BE49-F238E27FC236}">
                <a16:creationId xmlns:a16="http://schemas.microsoft.com/office/drawing/2014/main" id="{2C19A12C-C228-4191-93B3-FC0D5DE5D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62" y="1074236"/>
            <a:ext cx="4529658" cy="1879809"/>
          </a:xfrm>
          <a:prstGeom prst="rect">
            <a:avLst/>
          </a:prstGeom>
        </p:spPr>
      </p:pic>
    </p:spTree>
    <p:extLst>
      <p:ext uri="{BB962C8B-B14F-4D97-AF65-F5344CB8AC3E}">
        <p14:creationId xmlns:p14="http://schemas.microsoft.com/office/powerpoint/2010/main" val="367906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A4ED86-E345-4991-96DA-402F4CC3CCB7}"/>
              </a:ext>
            </a:extLst>
          </p:cNvPr>
          <p:cNvSpPr>
            <a:spLocks noGrp="1"/>
          </p:cNvSpPr>
          <p:nvPr>
            <p:ph type="title"/>
          </p:nvPr>
        </p:nvSpPr>
        <p:spPr>
          <a:xfrm>
            <a:off x="535209" y="202363"/>
            <a:ext cx="5445531" cy="1044480"/>
          </a:xfrm>
        </p:spPr>
        <p:txBody>
          <a:bodyPr>
            <a:normAutofit fontScale="90000"/>
          </a:bodyPr>
          <a:lstStyle/>
          <a:p>
            <a:r>
              <a:rPr lang="nb-NO" sz="3600" dirty="0"/>
              <a:t>Lag en gjennomsnittskalkulator</a:t>
            </a:r>
            <a:br>
              <a:rPr lang="nb-NO" sz="3600" dirty="0"/>
            </a:br>
            <a:r>
              <a:rPr lang="nb-NO" sz="2000" dirty="0"/>
              <a:t>- og en del av en statistikkutstilling</a:t>
            </a:r>
          </a:p>
        </p:txBody>
      </p:sp>
      <p:sp>
        <p:nvSpPr>
          <p:cNvPr id="4" name="TekstSylinder 3">
            <a:extLst>
              <a:ext uri="{FF2B5EF4-FFF2-40B4-BE49-F238E27FC236}">
                <a16:creationId xmlns:a16="http://schemas.microsoft.com/office/drawing/2014/main" id="{6D02AA41-71FA-4A34-AAEA-F01E9024E9F4}"/>
              </a:ext>
            </a:extLst>
          </p:cNvPr>
          <p:cNvSpPr txBox="1"/>
          <p:nvPr/>
        </p:nvSpPr>
        <p:spPr>
          <a:xfrm>
            <a:off x="535209" y="1339727"/>
            <a:ext cx="5756643" cy="1877437"/>
          </a:xfrm>
          <a:prstGeom prst="rect">
            <a:avLst/>
          </a:prstGeom>
          <a:noFill/>
          <a:ln>
            <a:solidFill>
              <a:schemeClr val="tx1"/>
            </a:solidFill>
          </a:ln>
        </p:spPr>
        <p:txBody>
          <a:bodyPr wrap="square" rtlCol="0">
            <a:spAutoFit/>
          </a:bodyPr>
          <a:lstStyle/>
          <a:p>
            <a:r>
              <a:rPr lang="nb-NO" sz="1200" b="1" dirty="0"/>
              <a:t>Oppgave </a:t>
            </a:r>
          </a:p>
          <a:p>
            <a:endParaRPr lang="nb-NO" sz="400" b="1" dirty="0"/>
          </a:p>
          <a:p>
            <a:r>
              <a:rPr lang="nb-NO" sz="1200" dirty="0"/>
              <a:t>Dere skal lage en program som regner ut et gjennomsnitt. Dere skal bruke data samlet inn fra solfangeren fra opplegg 7 i programmet. Dere skal måle solfanger-temperaturen etter hvert minutt i 10 minutter. Programmet skal regne ut gjennomsnittet av målingene dine, og gjennomsnittet av temperaturstigningen etter 10 minutter for alle klassens grupper.</a:t>
            </a:r>
          </a:p>
          <a:p>
            <a:endParaRPr lang="nb-NO" sz="400" dirty="0"/>
          </a:p>
          <a:p>
            <a:r>
              <a:rPr lang="nb-NO" sz="1200" dirty="0"/>
              <a:t>Lag en del av en statistikkutstilling ut fra første del av denne oppgaven. Det kan blant annet være en plakat, en tredimensjonal modell, en beskrivelse av hvordan dere gjorde det, bilder og tekst. Tenk gjennom hvordan dere skal utforme utstillingen for å få fram det dere gjorde på en god og effektiv måte.</a:t>
            </a:r>
          </a:p>
        </p:txBody>
      </p:sp>
      <p:sp>
        <p:nvSpPr>
          <p:cNvPr id="18" name="Plassholder for innhold 2">
            <a:extLst>
              <a:ext uri="{FF2B5EF4-FFF2-40B4-BE49-F238E27FC236}">
                <a16:creationId xmlns:a16="http://schemas.microsoft.com/office/drawing/2014/main" id="{76B78BE6-58D3-4B43-AF6E-4AB4F25D30FB}"/>
              </a:ext>
            </a:extLst>
          </p:cNvPr>
          <p:cNvSpPr>
            <a:spLocks noGrp="1"/>
          </p:cNvSpPr>
          <p:nvPr>
            <p:ph idx="1"/>
          </p:nvPr>
        </p:nvSpPr>
        <p:spPr>
          <a:xfrm>
            <a:off x="690767" y="4440268"/>
            <a:ext cx="5561178" cy="2088953"/>
          </a:xfrm>
        </p:spPr>
        <p:txBody>
          <a:bodyPr>
            <a:normAutofit/>
          </a:bodyPr>
          <a:lstStyle/>
          <a:p>
            <a:pPr marL="0" indent="0">
              <a:buNone/>
            </a:pPr>
            <a:r>
              <a:rPr lang="nb-NO" sz="1200" b="1" dirty="0"/>
              <a:t>Fase 1: </a:t>
            </a:r>
            <a:r>
              <a:rPr lang="nb-NO" sz="1200" dirty="0"/>
              <a:t>Undersøk gjerne hvilke måter man kan lage en utstilling på. </a:t>
            </a:r>
            <a:endParaRPr lang="nb-NO" sz="1200" b="1" dirty="0"/>
          </a:p>
          <a:p>
            <a:pPr marL="0" indent="0">
              <a:buNone/>
            </a:pPr>
            <a:r>
              <a:rPr lang="nb-NO" sz="1200" b="1" dirty="0"/>
              <a:t>Fase 2: </a:t>
            </a:r>
            <a:r>
              <a:rPr lang="nb-NO" sz="1200" dirty="0"/>
              <a:t>Hvilke farger vil dere bruke i utstillingen? Skal dere bruke noen spesielle materialer? Vil dere bare bruke papir i flere farger, eller materialer som silkepapir, stoffbiter, garn, papp? Skal dere bygge en modell av noe? Lag en skisse over hvordan dere ønsker at utstillingen skal bli til slutt.</a:t>
            </a:r>
          </a:p>
          <a:p>
            <a:pPr marL="0" indent="0">
              <a:buNone/>
            </a:pPr>
            <a:r>
              <a:rPr lang="nb-NO" sz="1200" b="1" dirty="0"/>
              <a:t>Fase 3: </a:t>
            </a:r>
            <a:r>
              <a:rPr lang="nb-NO" sz="1200" dirty="0"/>
              <a:t>Lag første versjon av programmet for å beregne gjennomsnitt. Lag det dere trenger til utstillingen.</a:t>
            </a:r>
          </a:p>
          <a:p>
            <a:pPr marL="0" indent="0">
              <a:buNone/>
            </a:pPr>
            <a:r>
              <a:rPr lang="nb-NO" sz="1200" b="1" dirty="0"/>
              <a:t>Fase 4:</a:t>
            </a:r>
            <a:r>
              <a:rPr lang="nb-NO" sz="1200" dirty="0"/>
              <a:t> Test programmet ditt, får dere et svar som virker fornuftig? Spør andre i klassen om utstillingen deres er tydelig og god.</a:t>
            </a:r>
          </a:p>
        </p:txBody>
      </p:sp>
      <p:sp>
        <p:nvSpPr>
          <p:cNvPr id="3" name="TekstSylinder 2">
            <a:extLst>
              <a:ext uri="{FF2B5EF4-FFF2-40B4-BE49-F238E27FC236}">
                <a16:creationId xmlns:a16="http://schemas.microsoft.com/office/drawing/2014/main" id="{E9FCA0C1-FB64-405B-9492-366D6AEFCEB9}"/>
              </a:ext>
            </a:extLst>
          </p:cNvPr>
          <p:cNvSpPr txBox="1"/>
          <p:nvPr/>
        </p:nvSpPr>
        <p:spPr>
          <a:xfrm>
            <a:off x="690767" y="6361442"/>
            <a:ext cx="3199086" cy="2862322"/>
          </a:xfrm>
          <a:prstGeom prst="rect">
            <a:avLst/>
          </a:prstGeom>
          <a:noFill/>
        </p:spPr>
        <p:txBody>
          <a:bodyPr wrap="square" rtlCol="0">
            <a:spAutoFit/>
          </a:bodyPr>
          <a:lstStyle/>
          <a:p>
            <a:r>
              <a:rPr lang="nb-NO" sz="1200" b="1" dirty="0"/>
              <a:t>Fase 5: </a:t>
            </a:r>
            <a:r>
              <a:rPr lang="nb-NO" sz="1200" dirty="0"/>
              <a:t>Sammenlign gjerne med de andre i klassen, er det noen som har en bedre utstilling? Hvorfor mener dere at den er bedre? Kan dere bruke noe av de samme grepene i deres utstilling?	</a:t>
            </a:r>
          </a:p>
          <a:p>
            <a:endParaRPr lang="nb-NO" sz="1200" b="1" dirty="0"/>
          </a:p>
          <a:p>
            <a:r>
              <a:rPr lang="nb-NO" sz="1200" b="1" dirty="0"/>
              <a:t>Fase 6: </a:t>
            </a:r>
            <a:r>
              <a:rPr lang="nb-NO" sz="1200" dirty="0"/>
              <a:t>Hopp gjerne tilbake til tidligere punkt og gjør forandringer for å få en best mulig utstilling. Gjør gjerne endringer i programmet deres om det trengs.</a:t>
            </a:r>
          </a:p>
          <a:p>
            <a:endParaRPr lang="nb-NO" sz="1200" dirty="0"/>
          </a:p>
          <a:p>
            <a:r>
              <a:rPr lang="nb-NO" sz="1200" b="1" dirty="0"/>
              <a:t>Fase 7: </a:t>
            </a:r>
            <a:r>
              <a:rPr lang="nb-NO" sz="1200" dirty="0"/>
              <a:t>Pass på å ta vare på bilder og notater dere har gjort underveis, slik at dere kan vise hva dere har tenkt. I denne oppgaven går dokumenteringen ut på å lage selve utstillingen.</a:t>
            </a:r>
            <a:endParaRPr lang="nb-NO" dirty="0"/>
          </a:p>
        </p:txBody>
      </p:sp>
      <p:sp>
        <p:nvSpPr>
          <p:cNvPr id="5" name="Plassholder for lysbildenummer 4">
            <a:extLst>
              <a:ext uri="{FF2B5EF4-FFF2-40B4-BE49-F238E27FC236}">
                <a16:creationId xmlns:a16="http://schemas.microsoft.com/office/drawing/2014/main" id="{E35571AC-1FBC-4DF0-BE89-0C3ADF1DEC8C}"/>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15" name="Bilde 14">
            <a:extLst>
              <a:ext uri="{FF2B5EF4-FFF2-40B4-BE49-F238E27FC236}">
                <a16:creationId xmlns:a16="http://schemas.microsoft.com/office/drawing/2014/main" id="{DC221257-88F3-48E9-A660-375D60C7A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397" y="7001245"/>
            <a:ext cx="2215066" cy="2180152"/>
          </a:xfrm>
          <a:prstGeom prst="rect">
            <a:avLst/>
          </a:prstGeom>
        </p:spPr>
      </p:pic>
      <p:pic>
        <p:nvPicPr>
          <p:cNvPr id="16" name="Bilde 15">
            <a:extLst>
              <a:ext uri="{FF2B5EF4-FFF2-40B4-BE49-F238E27FC236}">
                <a16:creationId xmlns:a16="http://schemas.microsoft.com/office/drawing/2014/main" id="{A01E0FE3-CF7D-4D44-911D-DF856FD41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56" y="3477427"/>
            <a:ext cx="2412274" cy="792082"/>
          </a:xfrm>
          <a:prstGeom prst="rect">
            <a:avLst/>
          </a:prstGeom>
        </p:spPr>
      </p:pic>
      <p:pic>
        <p:nvPicPr>
          <p:cNvPr id="19" name="Bilde 18">
            <a:extLst>
              <a:ext uri="{FF2B5EF4-FFF2-40B4-BE49-F238E27FC236}">
                <a16:creationId xmlns:a16="http://schemas.microsoft.com/office/drawing/2014/main" id="{CE6EA165-76E0-497A-8C33-385C9E014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860" y="3468718"/>
            <a:ext cx="2334127" cy="798377"/>
          </a:xfrm>
          <a:prstGeom prst="rect">
            <a:avLst/>
          </a:prstGeom>
        </p:spPr>
      </p:pic>
    </p:spTree>
    <p:extLst>
      <p:ext uri="{BB962C8B-B14F-4D97-AF65-F5344CB8AC3E}">
        <p14:creationId xmlns:p14="http://schemas.microsoft.com/office/powerpoint/2010/main" val="302285595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479304</TotalTime>
  <Words>633</Words>
  <Application>Microsoft Macintosh PowerPoint</Application>
  <PresentationFormat>A4 Paper (210x297 mm)</PresentationFormat>
  <Paragraphs>37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Office-tema</vt:lpstr>
      <vt:lpstr>Opplegg 20 - Statistikk og sentralmål</vt:lpstr>
      <vt:lpstr>Lag en gjennomsnittskalkulator - og en del av en statistikkutstilling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1502</cp:revision>
  <dcterms:created xsi:type="dcterms:W3CDTF">2018-11-04T16:46:19Z</dcterms:created>
  <dcterms:modified xsi:type="dcterms:W3CDTF">2021-11-10T10:29:22Z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2021-08-29T12:21:39Z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d576f6c0-329d-4a6d-8470-3a8ac577e9fe</vt:lpwstr>
  </property>
  <property fmtid="{D5CDD505-2E9C-101B-9397-08002B2CF9AE}" pid="9" name="MSIP_Label_531f9ef8-9444-4aee-b673-282240bf708b_ContentBits">
    <vt:lpwstr>0</vt:lpwstr>
  </property>
</Properties>
</file>