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67" r:id="rId5"/>
    <p:sldId id="36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7EEA97-16B2-423C-9AA3-64FB1F3E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07365"/>
            <a:ext cx="5915025" cy="695605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20 - Statistikk og sentralmål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5464B756-75EF-457D-AC46-A930D3D65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488" y="3221665"/>
                <a:ext cx="5915025" cy="6219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nb-NO" sz="1200" dirty="0"/>
                  <a:t>På Bore skule er det 23 </a:t>
                </a:r>
                <a:r>
                  <a:rPr lang="nb-NO" sz="1200" dirty="0" err="1"/>
                  <a:t>lærarar</a:t>
                </a:r>
                <a:r>
                  <a:rPr lang="nb-NO" sz="1200" dirty="0"/>
                  <a:t>, og </a:t>
                </a:r>
                <a:r>
                  <a:rPr lang="nb-NO" sz="1200" dirty="0" err="1"/>
                  <a:t>desse</a:t>
                </a:r>
                <a:r>
                  <a:rPr lang="nb-NO" sz="1200" dirty="0"/>
                  <a:t> har alle notert kva for </a:t>
                </a:r>
                <a:r>
                  <a:rPr lang="nb-NO" sz="1200" dirty="0" err="1"/>
                  <a:t>ein</a:t>
                </a:r>
                <a:r>
                  <a:rPr lang="nb-NO" sz="1200" dirty="0"/>
                  <a:t> </a:t>
                </a:r>
                <a:r>
                  <a:rPr lang="nb-NO" sz="1200" dirty="0" err="1"/>
                  <a:t>skostorleik</a:t>
                </a:r>
                <a:r>
                  <a:rPr lang="nb-NO" sz="1200" dirty="0"/>
                  <a:t> </a:t>
                </a:r>
                <a:r>
                  <a:rPr lang="nb-NO" sz="1200" dirty="0" err="1"/>
                  <a:t>dei</a:t>
                </a:r>
                <a:r>
                  <a:rPr lang="nb-NO" sz="1200" dirty="0"/>
                  <a:t> </a:t>
                </a:r>
                <a:r>
                  <a:rPr lang="nb-NO" sz="1200" dirty="0" err="1"/>
                  <a:t>nyttar</a:t>
                </a:r>
                <a:r>
                  <a:rPr lang="nb-NO" sz="1200" dirty="0"/>
                  <a:t>. Resultatet blei: 39, 40, 37, 37, 39, 38, 39, 36, 43, 38, 37, 38, 39, 42, 43, 38, 38, 38, 44, 40, 37, 39 og 43.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nb-NO" sz="1200" dirty="0"/>
                  <a:t>Dette er ganske </a:t>
                </a:r>
                <a:r>
                  <a:rPr lang="nb-NO" sz="1200" dirty="0" err="1"/>
                  <a:t>uoversiktleg</a:t>
                </a:r>
                <a:r>
                  <a:rPr lang="nb-NO" sz="1200" dirty="0"/>
                  <a:t>, </a:t>
                </a:r>
                <a:r>
                  <a:rPr lang="nb-NO" sz="1200" dirty="0" err="1"/>
                  <a:t>difor</a:t>
                </a:r>
                <a:r>
                  <a:rPr lang="nb-NO" sz="1200" dirty="0"/>
                  <a:t> </a:t>
                </a:r>
                <a:r>
                  <a:rPr lang="nb-NO" sz="1200" dirty="0" err="1"/>
                  <a:t>finst</a:t>
                </a:r>
                <a:r>
                  <a:rPr lang="nb-NO" sz="1200" dirty="0"/>
                  <a:t> det </a:t>
                </a:r>
                <a:r>
                  <a:rPr lang="nb-NO" sz="1200" dirty="0" err="1"/>
                  <a:t>fleire</a:t>
                </a:r>
                <a:r>
                  <a:rPr lang="nb-NO" sz="1200" dirty="0"/>
                  <a:t> </a:t>
                </a:r>
                <a:r>
                  <a:rPr lang="nb-NO" sz="1200" dirty="0" err="1"/>
                  <a:t>måtar</a:t>
                </a:r>
                <a:r>
                  <a:rPr lang="nb-NO" sz="1200" dirty="0"/>
                  <a:t> å få betre oversyn over innsamla data på. Vi kan til dømes sjå på ulike sentralmål. Dei seier </a:t>
                </a:r>
                <a:r>
                  <a:rPr lang="nb-NO" sz="1200" dirty="0" err="1"/>
                  <a:t>noko</a:t>
                </a:r>
                <a:r>
                  <a:rPr lang="nb-NO" sz="1200" dirty="0"/>
                  <a:t> om kvar midten av </a:t>
                </a:r>
                <a:r>
                  <a:rPr lang="nb-NO" sz="1200" dirty="0" err="1"/>
                  <a:t>målingane</a:t>
                </a:r>
                <a:r>
                  <a:rPr lang="nb-NO" sz="1200" dirty="0"/>
                  <a:t> er.</a:t>
                </a:r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r>
                  <a:rPr lang="nb-NO" sz="1200" b="1" u="sng" dirty="0"/>
                  <a:t>Sentralmål</a:t>
                </a:r>
              </a:p>
              <a:p>
                <a:pPr marL="0" indent="0">
                  <a:buNone/>
                </a:pPr>
                <a:endParaRPr lang="nb-NO" sz="1200" u="sng" dirty="0"/>
              </a:p>
              <a:p>
                <a:pPr marL="0" indent="0">
                  <a:buNone/>
                </a:pPr>
                <a:r>
                  <a:rPr lang="nb-NO" sz="1200" b="1" dirty="0"/>
                  <a:t>Gjennomsnitt</a:t>
                </a:r>
                <a:r>
                  <a:rPr lang="nb-NO" sz="1200" dirty="0"/>
                  <a:t> – er summen av alle </a:t>
                </a:r>
                <a:r>
                  <a:rPr lang="nb-NO" sz="1200" dirty="0" err="1"/>
                  <a:t>målingane</a:t>
                </a:r>
                <a:r>
                  <a:rPr lang="nb-NO" sz="1200" dirty="0"/>
                  <a:t> dividert med </a:t>
                </a:r>
                <a:r>
                  <a:rPr lang="nb-NO" sz="1200" dirty="0" err="1"/>
                  <a:t>talet</a:t>
                </a:r>
                <a:r>
                  <a:rPr lang="nb-NO" sz="1200" dirty="0"/>
                  <a:t> på </a:t>
                </a:r>
                <a:r>
                  <a:rPr lang="nb-NO" sz="1200" dirty="0" err="1"/>
                  <a:t>målingar</a:t>
                </a:r>
                <a:r>
                  <a:rPr lang="nb-NO" sz="1200" dirty="0"/>
                  <a:t>. </a:t>
                </a:r>
              </a:p>
              <a:p>
                <a:pPr marL="0" indent="0">
                  <a:buNone/>
                </a:pPr>
                <a:r>
                  <a:rPr lang="nb-NO" sz="1200" dirty="0"/>
                  <a:t>I dømet vårt blir det:</a:t>
                </a:r>
              </a:p>
              <a:p>
                <a:pPr marL="0" indent="0">
                  <a:buNone/>
                </a:pPr>
                <a:endParaRPr lang="nb-NO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800" i="1">
                              <a:latin typeface="Cambria Math" panose="02040503050406030204" pitchFamily="18" charset="0"/>
                            </a:rPr>
                            <m:t>39+40+37+37+39+38+39+36+43+38+37+38+39+42+43+38+38+38+44+40+37+39+43</m:t>
                          </m:r>
                        </m:num>
                        <m:den>
                          <m:r>
                            <a:rPr lang="nb-NO" sz="800" i="1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nb-NO" sz="800" i="1">
                          <a:latin typeface="Cambria Math" panose="02040503050406030204" pitchFamily="18" charset="0"/>
                        </a:rPr>
                        <m:t> ≈39</m:t>
                      </m:r>
                    </m:oMath>
                  </m:oMathPara>
                </a14:m>
                <a:endParaRPr lang="nb-NO" sz="8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r>
                  <a:rPr lang="nb-NO" sz="1200" b="1" dirty="0" err="1"/>
                  <a:t>Typetal</a:t>
                </a:r>
                <a:r>
                  <a:rPr lang="nb-NO" sz="1200" dirty="0"/>
                  <a:t> – er den målinga det er flest av.</a:t>
                </a:r>
              </a:p>
              <a:p>
                <a:pPr marL="0" indent="0">
                  <a:buNone/>
                </a:pPr>
                <a:r>
                  <a:rPr lang="nb-NO" sz="1200" dirty="0"/>
                  <a:t>I dømet vårt blir det 38.</a:t>
                </a:r>
              </a:p>
              <a:p>
                <a:pPr marL="0" indent="0">
                  <a:buNone/>
                </a:pPr>
                <a:endParaRPr lang="nb-NO" sz="800" dirty="0"/>
              </a:p>
              <a:p>
                <a:pPr marL="0" indent="0">
                  <a:buNone/>
                </a:pPr>
                <a:r>
                  <a:rPr lang="nb-NO" sz="1200" b="1" dirty="0"/>
                  <a:t>Median</a:t>
                </a:r>
                <a:r>
                  <a:rPr lang="nb-NO" sz="1200" dirty="0"/>
                  <a:t> – er det </a:t>
                </a:r>
                <a:r>
                  <a:rPr lang="nb-NO" sz="1200" dirty="0" err="1"/>
                  <a:t>talet</a:t>
                </a:r>
                <a:r>
                  <a:rPr lang="nb-NO" sz="1200" dirty="0"/>
                  <a:t> som er i midten av </a:t>
                </a:r>
                <a:r>
                  <a:rPr lang="nb-NO" sz="1200" dirty="0" err="1"/>
                  <a:t>målingane</a:t>
                </a:r>
                <a:r>
                  <a:rPr lang="nb-NO" sz="1200" dirty="0"/>
                  <a:t> når </a:t>
                </a:r>
                <a:r>
                  <a:rPr lang="nb-NO" sz="1200" dirty="0" err="1"/>
                  <a:t>dei</a:t>
                </a:r>
                <a:r>
                  <a:rPr lang="nb-NO" sz="1200" dirty="0"/>
                  <a:t> er stilt opp i </a:t>
                </a:r>
                <a:r>
                  <a:rPr lang="nb-NO" sz="1200" dirty="0" err="1"/>
                  <a:t>stigande</a:t>
                </a:r>
                <a:r>
                  <a:rPr lang="nb-NO" sz="1200" dirty="0"/>
                  <a:t> rekkefølge.</a:t>
                </a:r>
              </a:p>
              <a:p>
                <a:pPr marL="0" indent="0">
                  <a:buNone/>
                </a:pPr>
                <a:r>
                  <a:rPr lang="nb-NO" sz="1200" dirty="0"/>
                  <a:t>I vårt døme blir det</a:t>
                </a:r>
              </a:p>
              <a:p>
                <a:pPr marL="0" indent="0">
                  <a:buNone/>
                </a:pPr>
                <a:r>
                  <a:rPr lang="nb-NO" sz="1200" dirty="0"/>
                  <a:t>36, 37, 37, 37, 37, 38, 38, 38, 38, 38, 38, 39, 39, 39, 39, 39, 40, 40, 42, 43, 43, 43, 44</a:t>
                </a:r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5464B756-75EF-457D-AC46-A930D3D65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488" y="3221665"/>
                <a:ext cx="5915025" cy="6219515"/>
              </a:xfrm>
              <a:blipFill>
                <a:blip r:embed="rId2"/>
                <a:stretch>
                  <a:fillRect r="-5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8939B36C-7A1A-418A-8ECE-46EBE1DB4B88}"/>
              </a:ext>
            </a:extLst>
          </p:cNvPr>
          <p:cNvSpPr/>
          <p:nvPr/>
        </p:nvSpPr>
        <p:spPr>
          <a:xfrm>
            <a:off x="3025321" y="8045901"/>
            <a:ext cx="252919" cy="214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E69F60A-D63E-40D6-A6A9-94889F63B94C}"/>
              </a:ext>
            </a:extLst>
          </p:cNvPr>
          <p:cNvSpPr txBox="1"/>
          <p:nvPr/>
        </p:nvSpPr>
        <p:spPr>
          <a:xfrm>
            <a:off x="471487" y="8484443"/>
            <a:ext cx="369214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Snakk om</a:t>
            </a:r>
          </a:p>
          <a:p>
            <a:endParaRPr lang="nb-NO" sz="400" dirty="0"/>
          </a:p>
          <a:p>
            <a:r>
              <a:rPr lang="nb-NO" sz="1100" dirty="0"/>
              <a:t>Vi har samla inn informasjon om kor </a:t>
            </a:r>
            <a:r>
              <a:rPr lang="nb-NO" sz="1100" dirty="0" err="1"/>
              <a:t>mykje</a:t>
            </a:r>
            <a:r>
              <a:rPr lang="nb-NO" sz="1100" dirty="0"/>
              <a:t> 100 </a:t>
            </a:r>
            <a:r>
              <a:rPr lang="nb-NO" sz="1100" dirty="0" err="1"/>
              <a:t>vaksne</a:t>
            </a:r>
            <a:r>
              <a:rPr lang="nb-NO" sz="1100" dirty="0"/>
              <a:t> får i </a:t>
            </a:r>
            <a:r>
              <a:rPr lang="nb-NO" sz="1100" dirty="0" err="1"/>
              <a:t>årsløn</a:t>
            </a:r>
            <a:r>
              <a:rPr lang="nb-NO" sz="1100" dirty="0"/>
              <a:t>. Tre av </a:t>
            </a:r>
            <a:r>
              <a:rPr lang="nb-NO" sz="1100" dirty="0" err="1"/>
              <a:t>dei</a:t>
            </a:r>
            <a:r>
              <a:rPr lang="nb-NO" sz="1100" dirty="0"/>
              <a:t> er </a:t>
            </a:r>
            <a:r>
              <a:rPr lang="nb-NO" sz="1100" dirty="0" err="1"/>
              <a:t>direktørar</a:t>
            </a:r>
            <a:r>
              <a:rPr lang="nb-NO" sz="1100" dirty="0"/>
              <a:t> og </a:t>
            </a:r>
            <a:r>
              <a:rPr lang="nb-NO" sz="1100" dirty="0" err="1"/>
              <a:t>tener</a:t>
            </a:r>
            <a:r>
              <a:rPr lang="nb-NO" sz="1100" dirty="0"/>
              <a:t> over 5 </a:t>
            </a:r>
            <a:r>
              <a:rPr lang="nb-NO" sz="1100" dirty="0" err="1"/>
              <a:t>millionar</a:t>
            </a:r>
            <a:r>
              <a:rPr lang="nb-NO" sz="1100" dirty="0"/>
              <a:t> kroner. Resten av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tener</a:t>
            </a:r>
            <a:r>
              <a:rPr lang="nb-NO" sz="1100" dirty="0"/>
              <a:t> mellom 200 000 og 700 000 kroner. Kva for </a:t>
            </a:r>
            <a:r>
              <a:rPr lang="nb-NO" sz="1100" dirty="0" err="1"/>
              <a:t>eit</a:t>
            </a:r>
            <a:r>
              <a:rPr lang="nb-NO" sz="1100" dirty="0"/>
              <a:t> tal trur de er størst, </a:t>
            </a:r>
            <a:r>
              <a:rPr lang="nb-NO" sz="1100" dirty="0" err="1"/>
              <a:t>gjennomsnittsløna</a:t>
            </a:r>
            <a:r>
              <a:rPr lang="nb-NO" sz="1100" dirty="0"/>
              <a:t> eller medianløna? </a:t>
            </a:r>
            <a:r>
              <a:rPr lang="nb-NO" sz="1100" dirty="0" err="1"/>
              <a:t>Kvifor</a:t>
            </a:r>
            <a:r>
              <a:rPr lang="nb-NO" sz="1100" dirty="0"/>
              <a:t>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0BFC2AE-794E-45F9-BB41-B827CA57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C19A12C-C228-4191-93B3-FC0D5DE5D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2" y="1074236"/>
            <a:ext cx="4529658" cy="18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6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4ED86-E345-4991-96DA-402F4CC3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09" y="202363"/>
            <a:ext cx="5445531" cy="1044480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Lag </a:t>
            </a:r>
            <a:r>
              <a:rPr lang="nb-NO" sz="3600" dirty="0" err="1"/>
              <a:t>ein</a:t>
            </a:r>
            <a:r>
              <a:rPr lang="nb-NO" sz="3600" dirty="0"/>
              <a:t> gjennomsnittskalkulator</a:t>
            </a:r>
            <a:br>
              <a:rPr lang="nb-NO" sz="3600" dirty="0"/>
            </a:br>
            <a:r>
              <a:rPr lang="nb-NO" sz="2000" dirty="0"/>
              <a:t>- og </a:t>
            </a:r>
            <a:r>
              <a:rPr lang="nb-NO" sz="2000" dirty="0" err="1"/>
              <a:t>ein</a:t>
            </a:r>
            <a:r>
              <a:rPr lang="nb-NO" sz="2000" dirty="0"/>
              <a:t> del av ei statistikkutstilling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02AA41-71FA-4A34-AAEA-F01E9024E9F4}"/>
              </a:ext>
            </a:extLst>
          </p:cNvPr>
          <p:cNvSpPr txBox="1"/>
          <p:nvPr/>
        </p:nvSpPr>
        <p:spPr>
          <a:xfrm>
            <a:off x="535209" y="1339727"/>
            <a:ext cx="5756643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r>
              <a:rPr lang="nb-NO" sz="1200" b="1" dirty="0"/>
              <a:t> </a:t>
            </a:r>
          </a:p>
          <a:p>
            <a:endParaRPr lang="nb-NO" sz="400" b="1" dirty="0"/>
          </a:p>
          <a:p>
            <a:r>
              <a:rPr lang="nb-NO" sz="1200" dirty="0"/>
              <a:t>De skal lage </a:t>
            </a:r>
            <a:r>
              <a:rPr lang="nb-NO" sz="1200" dirty="0" err="1"/>
              <a:t>eit</a:t>
            </a:r>
            <a:r>
              <a:rPr lang="nb-NO" sz="1200" dirty="0"/>
              <a:t> program som </a:t>
            </a:r>
            <a:r>
              <a:rPr lang="nb-NO" sz="1200" dirty="0" err="1"/>
              <a:t>reknar</a:t>
            </a:r>
            <a:r>
              <a:rPr lang="nb-NO" sz="1200" dirty="0"/>
              <a:t> ut </a:t>
            </a:r>
            <a:r>
              <a:rPr lang="nb-NO" sz="1200" dirty="0" err="1"/>
              <a:t>eit</a:t>
            </a:r>
            <a:r>
              <a:rPr lang="nb-NO" sz="1200" dirty="0"/>
              <a:t> gjennomsnitt. De skal bruke data samla inn </a:t>
            </a:r>
            <a:r>
              <a:rPr lang="nb-NO" sz="1200" dirty="0" err="1"/>
              <a:t>frå</a:t>
            </a:r>
            <a:r>
              <a:rPr lang="nb-NO" sz="1200" dirty="0"/>
              <a:t> </a:t>
            </a:r>
            <a:r>
              <a:rPr lang="nb-NO" sz="1200" dirty="0" err="1"/>
              <a:t>solfangaren</a:t>
            </a:r>
            <a:r>
              <a:rPr lang="nb-NO" sz="1200" dirty="0"/>
              <a:t> </a:t>
            </a:r>
            <a:r>
              <a:rPr lang="nb-NO" sz="1200" dirty="0" err="1"/>
              <a:t>frå</a:t>
            </a:r>
            <a:r>
              <a:rPr lang="nb-NO" sz="1200" dirty="0"/>
              <a:t> opplegg 7 i programmet. De skal måle </a:t>
            </a:r>
            <a:r>
              <a:rPr lang="nb-NO" sz="1200" dirty="0" err="1"/>
              <a:t>solfangar</a:t>
            </a:r>
            <a:r>
              <a:rPr lang="nb-NO" sz="1200" dirty="0"/>
              <a:t>-temperaturen etter kvart minutt i 10 minutt. Programmet skal </a:t>
            </a:r>
            <a:r>
              <a:rPr lang="nb-NO" sz="1200" dirty="0" err="1"/>
              <a:t>rekne</a:t>
            </a:r>
            <a:r>
              <a:rPr lang="nb-NO" sz="1200" dirty="0"/>
              <a:t> ut gjennomsnittet av </a:t>
            </a:r>
            <a:r>
              <a:rPr lang="nb-NO" sz="1200" dirty="0" err="1"/>
              <a:t>målingane</a:t>
            </a:r>
            <a:r>
              <a:rPr lang="nb-NO" sz="1200" dirty="0"/>
              <a:t> </a:t>
            </a:r>
            <a:r>
              <a:rPr lang="nb-NO" sz="1200" dirty="0" err="1"/>
              <a:t>dykkar</a:t>
            </a:r>
            <a:r>
              <a:rPr lang="nb-NO" sz="1200" dirty="0"/>
              <a:t>, og gjennomsnittet av temperaturstigningen etter 10 minutt for alle gruppene i klassen.</a:t>
            </a:r>
          </a:p>
          <a:p>
            <a:endParaRPr lang="nb-NO" sz="400" dirty="0"/>
          </a:p>
          <a:p>
            <a:r>
              <a:rPr lang="nb-NO" sz="1200" dirty="0"/>
              <a:t>Lag </a:t>
            </a:r>
            <a:r>
              <a:rPr lang="nb-NO" sz="1200" dirty="0" err="1"/>
              <a:t>ein</a:t>
            </a:r>
            <a:r>
              <a:rPr lang="nb-NO" sz="1200" dirty="0"/>
              <a:t> del av ei statistikkutstilling ut </a:t>
            </a:r>
            <a:r>
              <a:rPr lang="nb-NO" sz="1200" dirty="0" err="1"/>
              <a:t>frå</a:t>
            </a:r>
            <a:r>
              <a:rPr lang="nb-NO" sz="1200" dirty="0"/>
              <a:t> første del av denne </a:t>
            </a:r>
            <a:r>
              <a:rPr lang="nb-NO" sz="1200" dirty="0" err="1"/>
              <a:t>oppgåva</a:t>
            </a:r>
            <a:r>
              <a:rPr lang="nb-NO" sz="1200" dirty="0"/>
              <a:t>. Det kan mellom anna </a:t>
            </a:r>
            <a:r>
              <a:rPr lang="nb-NO" sz="1200" dirty="0" err="1"/>
              <a:t>vere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plakat, </a:t>
            </a:r>
            <a:r>
              <a:rPr lang="nb-NO" sz="1200" dirty="0" err="1"/>
              <a:t>ein</a:t>
            </a:r>
            <a:r>
              <a:rPr lang="nb-NO" sz="1200" dirty="0"/>
              <a:t> tredimensjonal modell, ei utgreiing om korleis de gjorde det, </a:t>
            </a:r>
            <a:r>
              <a:rPr lang="nb-NO" sz="1200" dirty="0" err="1"/>
              <a:t>bilete</a:t>
            </a:r>
            <a:r>
              <a:rPr lang="nb-NO" sz="1200" dirty="0"/>
              <a:t> og tekst. Tenk gjennom korleis de skal utforme utstillinga for å få fram kva de gjorde på </a:t>
            </a:r>
            <a:r>
              <a:rPr lang="nb-NO" sz="1200" dirty="0" err="1"/>
              <a:t>ein</a:t>
            </a:r>
            <a:r>
              <a:rPr lang="nb-NO" sz="1200" dirty="0"/>
              <a:t> god og effektiv måte.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76B78BE6-58D3-4B43-AF6E-4AB4F25D3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67" y="4440268"/>
            <a:ext cx="5561178" cy="2088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b="1" dirty="0"/>
              <a:t>Fase 1: </a:t>
            </a:r>
            <a:r>
              <a:rPr lang="nb-NO" sz="1200" dirty="0"/>
              <a:t>Undersøk gjerne kva </a:t>
            </a:r>
            <a:r>
              <a:rPr lang="nb-NO" sz="1200" dirty="0" err="1"/>
              <a:t>måtar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kan lage ei utstilling på. </a:t>
            </a:r>
            <a:endParaRPr lang="nb-NO" sz="1200" b="1" dirty="0"/>
          </a:p>
          <a:p>
            <a:pPr marL="0" indent="0">
              <a:buNone/>
            </a:pPr>
            <a:r>
              <a:rPr lang="nb-NO" sz="1200" b="1" dirty="0"/>
              <a:t>Fase 2: </a:t>
            </a:r>
            <a:r>
              <a:rPr lang="nb-NO" sz="1200" dirty="0"/>
              <a:t>Kva for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fargar</a:t>
            </a:r>
            <a:r>
              <a:rPr lang="nb-NO" sz="1200" dirty="0"/>
              <a:t> vil de nytte i utstillinga? Skal de bruke </a:t>
            </a:r>
            <a:r>
              <a:rPr lang="nb-NO" sz="1200" dirty="0" err="1"/>
              <a:t>nokre</a:t>
            </a:r>
            <a:r>
              <a:rPr lang="nb-NO" sz="1200" dirty="0"/>
              <a:t> spesielle materiale? Vil de </a:t>
            </a:r>
            <a:r>
              <a:rPr lang="nb-NO" sz="1200" dirty="0" err="1"/>
              <a:t>berre</a:t>
            </a:r>
            <a:r>
              <a:rPr lang="nb-NO" sz="1200" dirty="0"/>
              <a:t> bruke papir i </a:t>
            </a:r>
            <a:r>
              <a:rPr lang="nb-NO" sz="1200" dirty="0" err="1"/>
              <a:t>fleire</a:t>
            </a:r>
            <a:r>
              <a:rPr lang="nb-NO" sz="1200" dirty="0"/>
              <a:t> </a:t>
            </a:r>
            <a:r>
              <a:rPr lang="nb-NO" sz="1200" dirty="0" err="1"/>
              <a:t>fargar</a:t>
            </a:r>
            <a:r>
              <a:rPr lang="nb-NO" sz="1200" dirty="0"/>
              <a:t>, eller materiale som silkepapir, </a:t>
            </a:r>
            <a:r>
              <a:rPr lang="nb-NO" sz="1200" dirty="0" err="1"/>
              <a:t>stoffbitar</a:t>
            </a:r>
            <a:r>
              <a:rPr lang="nb-NO" sz="1200" dirty="0"/>
              <a:t>, garn, papp? Skal de bygge </a:t>
            </a:r>
            <a:r>
              <a:rPr lang="nb-NO" sz="1200" dirty="0" err="1"/>
              <a:t>ein</a:t>
            </a:r>
            <a:r>
              <a:rPr lang="nb-NO" sz="1200" dirty="0"/>
              <a:t> modell av </a:t>
            </a:r>
            <a:r>
              <a:rPr lang="nb-NO" sz="1200" dirty="0" err="1"/>
              <a:t>noko</a:t>
            </a:r>
            <a:r>
              <a:rPr lang="nb-NO" sz="1200" dirty="0"/>
              <a:t>? Lag ei skisse over korleis de ønsker at utstillinga skal bli til slutt.</a:t>
            </a:r>
          </a:p>
          <a:p>
            <a:pPr marL="0" indent="0">
              <a:buNone/>
            </a:pPr>
            <a:r>
              <a:rPr lang="nb-NO" sz="1200" b="1" dirty="0"/>
              <a:t>Fase 3: </a:t>
            </a:r>
            <a:r>
              <a:rPr lang="nb-NO" sz="1200" dirty="0"/>
              <a:t>Lag første versjon av programmet for å </a:t>
            </a:r>
            <a:r>
              <a:rPr lang="nb-NO" sz="1200" dirty="0" err="1"/>
              <a:t>rekne</a:t>
            </a:r>
            <a:r>
              <a:rPr lang="nb-NO" sz="1200" dirty="0"/>
              <a:t> ut gjennomsnitt. Lag det som trengs til utstillinga.</a:t>
            </a:r>
          </a:p>
          <a:p>
            <a:pPr marL="0" indent="0">
              <a:buNone/>
            </a:pPr>
            <a:r>
              <a:rPr lang="nb-NO" sz="1200" b="1" dirty="0"/>
              <a:t>Fase 4:</a:t>
            </a:r>
            <a:r>
              <a:rPr lang="nb-NO" sz="1200" dirty="0"/>
              <a:t> Test programmet </a:t>
            </a:r>
            <a:r>
              <a:rPr lang="nb-NO" sz="1200" dirty="0" err="1"/>
              <a:t>dykkar</a:t>
            </a:r>
            <a:r>
              <a:rPr lang="nb-NO" sz="1200" dirty="0"/>
              <a:t>, får de </a:t>
            </a:r>
            <a:r>
              <a:rPr lang="nb-NO" sz="1200" dirty="0" err="1"/>
              <a:t>eit</a:t>
            </a:r>
            <a:r>
              <a:rPr lang="nb-NO" sz="1200" dirty="0"/>
              <a:t> svar som </a:t>
            </a:r>
            <a:r>
              <a:rPr lang="nb-NO" sz="1200" dirty="0" err="1"/>
              <a:t>verkar</a:t>
            </a:r>
            <a:r>
              <a:rPr lang="nb-NO" sz="1200" dirty="0"/>
              <a:t> fornuftig? Spør andre i klassen om utstillinga </a:t>
            </a:r>
            <a:r>
              <a:rPr lang="nb-NO" sz="1200" dirty="0" err="1"/>
              <a:t>dykkar</a:t>
            </a:r>
            <a:r>
              <a:rPr lang="nb-NO" sz="1200" dirty="0"/>
              <a:t> er </a:t>
            </a:r>
            <a:r>
              <a:rPr lang="nb-NO" sz="1200" dirty="0" err="1"/>
              <a:t>tydeleg</a:t>
            </a:r>
            <a:r>
              <a:rPr lang="nb-NO" sz="1200" dirty="0"/>
              <a:t> og god.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9FCA0C1-FB64-405B-9492-366D6AEFCEB9}"/>
              </a:ext>
            </a:extLst>
          </p:cNvPr>
          <p:cNvSpPr txBox="1"/>
          <p:nvPr/>
        </p:nvSpPr>
        <p:spPr>
          <a:xfrm>
            <a:off x="690767" y="6361442"/>
            <a:ext cx="3199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5: </a:t>
            </a:r>
            <a:r>
              <a:rPr lang="nb-NO" sz="1200" dirty="0" err="1"/>
              <a:t>Samanlikne</a:t>
            </a:r>
            <a:r>
              <a:rPr lang="nb-NO" sz="1200" dirty="0"/>
              <a:t> gjerne med </a:t>
            </a:r>
            <a:r>
              <a:rPr lang="nb-NO" sz="1200" dirty="0" err="1"/>
              <a:t>dei</a:t>
            </a:r>
            <a:r>
              <a:rPr lang="nb-NO" sz="1200" dirty="0"/>
              <a:t> andre i klassen, er det </a:t>
            </a:r>
            <a:r>
              <a:rPr lang="nb-NO" sz="1200" dirty="0" err="1"/>
              <a:t>nokon</a:t>
            </a:r>
            <a:r>
              <a:rPr lang="nb-NO" sz="1200" dirty="0"/>
              <a:t> som har ei betre utstilling? </a:t>
            </a:r>
            <a:r>
              <a:rPr lang="nb-NO" sz="1200" dirty="0" err="1"/>
              <a:t>Kvifor</a:t>
            </a:r>
            <a:r>
              <a:rPr lang="nb-NO" sz="1200" dirty="0"/>
              <a:t> meiner de at </a:t>
            </a:r>
            <a:r>
              <a:rPr lang="nb-NO" sz="1200" dirty="0" err="1"/>
              <a:t>deira</a:t>
            </a:r>
            <a:r>
              <a:rPr lang="nb-NO" sz="1200" dirty="0"/>
              <a:t> er betre? Kan de bruke </a:t>
            </a:r>
            <a:r>
              <a:rPr lang="nb-NO" sz="1200" dirty="0" err="1"/>
              <a:t>noko</a:t>
            </a:r>
            <a:r>
              <a:rPr lang="nb-NO" sz="1200" dirty="0"/>
              <a:t> av </a:t>
            </a:r>
            <a:r>
              <a:rPr lang="nb-NO" sz="1200" dirty="0" err="1"/>
              <a:t>dei</a:t>
            </a:r>
            <a:r>
              <a:rPr lang="nb-NO" sz="1200" dirty="0"/>
              <a:t> samme grepa i utstillinga </a:t>
            </a:r>
            <a:r>
              <a:rPr lang="nb-NO" sz="1200" dirty="0" err="1"/>
              <a:t>dykkar</a:t>
            </a:r>
            <a:r>
              <a:rPr lang="nb-NO" sz="1200" dirty="0"/>
              <a:t> ?	</a:t>
            </a:r>
          </a:p>
          <a:p>
            <a:r>
              <a:rPr lang="nb-NO" sz="1200" b="1" dirty="0"/>
              <a:t>Fase 6: </a:t>
            </a:r>
            <a:r>
              <a:rPr lang="nb-NO" sz="1200" dirty="0"/>
              <a:t>Hopp gjerne attende til </a:t>
            </a:r>
            <a:r>
              <a:rPr lang="nb-NO" sz="1200" dirty="0" err="1"/>
              <a:t>tidlegare</a:t>
            </a:r>
            <a:r>
              <a:rPr lang="nb-NO" sz="1200" dirty="0"/>
              <a:t> punkt og </a:t>
            </a:r>
            <a:r>
              <a:rPr lang="nb-NO" sz="1200" dirty="0" err="1"/>
              <a:t>gjer</a:t>
            </a:r>
            <a:r>
              <a:rPr lang="nb-NO" sz="1200" dirty="0"/>
              <a:t> </a:t>
            </a:r>
            <a:r>
              <a:rPr lang="nb-NO" sz="1200" dirty="0" err="1"/>
              <a:t>endringar</a:t>
            </a:r>
            <a:r>
              <a:rPr lang="nb-NO" sz="1200" dirty="0"/>
              <a:t> for å få ei best </a:t>
            </a:r>
            <a:r>
              <a:rPr lang="nb-NO" sz="1200" dirty="0" err="1"/>
              <a:t>mogleg</a:t>
            </a:r>
            <a:r>
              <a:rPr lang="nb-NO" sz="1200" dirty="0"/>
              <a:t> utstilling. </a:t>
            </a:r>
            <a:r>
              <a:rPr lang="nb-NO" sz="1200" dirty="0" err="1"/>
              <a:t>Gjer</a:t>
            </a:r>
            <a:r>
              <a:rPr lang="nb-NO" sz="1200" dirty="0"/>
              <a:t> gjerne </a:t>
            </a:r>
            <a:r>
              <a:rPr lang="nb-NO" sz="1200" dirty="0" err="1"/>
              <a:t>endringar</a:t>
            </a:r>
            <a:r>
              <a:rPr lang="nb-NO" sz="1200" dirty="0"/>
              <a:t> i programmet </a:t>
            </a:r>
            <a:r>
              <a:rPr lang="nb-NO" sz="1200" dirty="0" err="1"/>
              <a:t>dykkar</a:t>
            </a:r>
            <a:r>
              <a:rPr lang="nb-NO" sz="1200" dirty="0"/>
              <a:t> om det trengs.</a:t>
            </a:r>
          </a:p>
          <a:p>
            <a:endParaRPr lang="nb-NO" sz="1200" dirty="0"/>
          </a:p>
          <a:p>
            <a:r>
              <a:rPr lang="nb-NO" sz="1200" b="1" dirty="0"/>
              <a:t>Fase 7: </a:t>
            </a:r>
            <a:r>
              <a:rPr lang="nb-NO" sz="1200" dirty="0"/>
              <a:t>Pass på å ta vare på </a:t>
            </a:r>
            <a:r>
              <a:rPr lang="nb-NO" sz="1200" dirty="0" err="1"/>
              <a:t>bilete</a:t>
            </a:r>
            <a:r>
              <a:rPr lang="nb-NO" sz="1200" dirty="0"/>
              <a:t> og notat de har gjort undervegs, slik at de kan vise kva de har tenkt. I denne </a:t>
            </a:r>
            <a:r>
              <a:rPr lang="nb-NO" sz="1200" dirty="0" err="1"/>
              <a:t>oppgåva</a:t>
            </a:r>
            <a:r>
              <a:rPr lang="nb-NO" sz="1200" dirty="0"/>
              <a:t> går dokumenteringa ut på å lage sjølve utstillinga.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5571AC-1FBC-4DF0-BE89-0C3ADF1D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C221257-88F3-48E9-A660-375D60C7A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97" y="7001245"/>
            <a:ext cx="2215066" cy="218015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01E0FE3-CF7D-4D44-911D-DF856FD4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6" y="3477427"/>
            <a:ext cx="2412274" cy="79208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E6EA165-76E0-497A-8C33-385C9E014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60" y="3468718"/>
            <a:ext cx="2334127" cy="7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479474</TotalTime>
  <Words>643</Words>
  <Application>Microsoft Macintosh PowerPoint</Application>
  <PresentationFormat>A4 Paper (210x297 mm)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Office-tema</vt:lpstr>
      <vt:lpstr>Opplegg 20 - Statistikk og sentralmål</vt:lpstr>
      <vt:lpstr>Lag ein gjennomsnittskalkulator - og ein del av ei statistikkutstilling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1511</cp:revision>
  <dcterms:created xsi:type="dcterms:W3CDTF">2018-11-04T16:46:19Z</dcterms:created>
  <dcterms:modified xsi:type="dcterms:W3CDTF">2021-11-10T11:33:17Z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