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366" r:id="rId5"/>
    <p:sldId id="365"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139CB4-1F15-419C-892D-5BEAC781C0C0}"/>
              </a:ext>
            </a:extLst>
          </p:cNvPr>
          <p:cNvSpPr>
            <a:spLocks noGrp="1"/>
          </p:cNvSpPr>
          <p:nvPr>
            <p:ph type="title"/>
          </p:nvPr>
        </p:nvSpPr>
        <p:spPr>
          <a:xfrm>
            <a:off x="471486" y="155032"/>
            <a:ext cx="5340667" cy="748502"/>
          </a:xfrm>
        </p:spPr>
        <p:txBody>
          <a:bodyPr>
            <a:normAutofit fontScale="90000"/>
          </a:bodyPr>
          <a:lstStyle/>
          <a:p>
            <a:r>
              <a:rPr lang="nb-NO" sz="2800" dirty="0"/>
              <a:t>Opplegg 21 - Frekvenstabell og sektordiagram</a:t>
            </a:r>
          </a:p>
        </p:txBody>
      </p:sp>
      <p:pic>
        <p:nvPicPr>
          <p:cNvPr id="8" name="Bilde 7">
            <a:extLst>
              <a:ext uri="{FF2B5EF4-FFF2-40B4-BE49-F238E27FC236}">
                <a16:creationId xmlns:a16="http://schemas.microsoft.com/office/drawing/2014/main" id="{5C60D127-AE49-4BDF-8955-64F75CDC3818}"/>
              </a:ext>
            </a:extLst>
          </p:cNvPr>
          <p:cNvPicPr>
            <a:picLocks noChangeAspect="1"/>
          </p:cNvPicPr>
          <p:nvPr/>
        </p:nvPicPr>
        <p:blipFill>
          <a:blip r:embed="rId2"/>
          <a:stretch>
            <a:fillRect/>
          </a:stretch>
        </p:blipFill>
        <p:spPr>
          <a:xfrm>
            <a:off x="3800087" y="4980761"/>
            <a:ext cx="2191251" cy="2106036"/>
          </a:xfrm>
          <a:prstGeom prst="rect">
            <a:avLst/>
          </a:prstGeom>
        </p:spPr>
      </p:pic>
      <p:sp>
        <p:nvSpPr>
          <p:cNvPr id="9" name="Plassholder for innhold 2">
            <a:extLst>
              <a:ext uri="{FF2B5EF4-FFF2-40B4-BE49-F238E27FC236}">
                <a16:creationId xmlns:a16="http://schemas.microsoft.com/office/drawing/2014/main" id="{1CE89567-2C5D-4FAE-9FE8-E4CDD5F7C7E5}"/>
              </a:ext>
            </a:extLst>
          </p:cNvPr>
          <p:cNvSpPr>
            <a:spLocks noGrp="1"/>
          </p:cNvSpPr>
          <p:nvPr>
            <p:ph idx="1"/>
          </p:nvPr>
        </p:nvSpPr>
        <p:spPr>
          <a:xfrm>
            <a:off x="506567" y="914848"/>
            <a:ext cx="5915025" cy="308203"/>
          </a:xfrm>
        </p:spPr>
        <p:txBody>
          <a:bodyPr>
            <a:normAutofit/>
          </a:bodyPr>
          <a:lstStyle/>
          <a:p>
            <a:pPr marL="0" indent="0">
              <a:lnSpc>
                <a:spcPct val="100000"/>
              </a:lnSpc>
              <a:buNone/>
            </a:pPr>
            <a:r>
              <a:rPr lang="nb-NO" sz="1200" dirty="0"/>
              <a:t>Nå skal vi se på ulike måter å vise fram data, ved hjelp av frekvenstabell og sektordiagram.</a:t>
            </a:r>
          </a:p>
          <a:p>
            <a:pPr marL="0" indent="0">
              <a:lnSpc>
                <a:spcPct val="120000"/>
              </a:lnSpc>
              <a:buNone/>
            </a:pPr>
            <a:endParaRPr lang="nb-NO" sz="1200" dirty="0"/>
          </a:p>
          <a:p>
            <a:pPr marL="0" indent="0">
              <a:lnSpc>
                <a:spcPct val="120000"/>
              </a:lnSpc>
              <a:buNone/>
            </a:pPr>
            <a:endParaRPr lang="nb-NO" sz="1200" dirty="0"/>
          </a:p>
          <a:p>
            <a:pPr marL="0" indent="0">
              <a:lnSpc>
                <a:spcPct val="120000"/>
              </a:lnSpc>
              <a:buNone/>
            </a:pPr>
            <a:endParaRPr lang="nb-NO" sz="1200" dirty="0"/>
          </a:p>
          <a:p>
            <a:pPr marL="0" indent="0">
              <a:lnSpc>
                <a:spcPct val="120000"/>
              </a:lnSpc>
              <a:buNone/>
            </a:pPr>
            <a:endParaRPr lang="nb-NO" sz="1200" dirty="0"/>
          </a:p>
        </p:txBody>
      </p:sp>
      <p:sp>
        <p:nvSpPr>
          <p:cNvPr id="3" name="TekstSylinder 2">
            <a:extLst>
              <a:ext uri="{FF2B5EF4-FFF2-40B4-BE49-F238E27FC236}">
                <a16:creationId xmlns:a16="http://schemas.microsoft.com/office/drawing/2014/main" id="{92CEFFCF-827B-4772-9E52-641CD0B1D075}"/>
              </a:ext>
            </a:extLst>
          </p:cNvPr>
          <p:cNvSpPr txBox="1"/>
          <p:nvPr/>
        </p:nvSpPr>
        <p:spPr>
          <a:xfrm>
            <a:off x="471487" y="7044953"/>
            <a:ext cx="5915026" cy="1815882"/>
          </a:xfrm>
          <a:prstGeom prst="rect">
            <a:avLst/>
          </a:prstGeom>
          <a:noFill/>
        </p:spPr>
        <p:txBody>
          <a:bodyPr wrap="square" rtlCol="0">
            <a:spAutoFit/>
          </a:bodyPr>
          <a:lstStyle/>
          <a:p>
            <a:r>
              <a:rPr lang="nb-NO" sz="1200" dirty="0"/>
              <a:t>___________________________________________________________________________</a:t>
            </a:r>
          </a:p>
          <a:p>
            <a:endParaRPr lang="nb-NO" sz="800" dirty="0"/>
          </a:p>
          <a:p>
            <a:r>
              <a:rPr lang="nb-NO" sz="1100" b="1" dirty="0"/>
              <a:t>Spørreundersøkelser – </a:t>
            </a:r>
            <a:r>
              <a:rPr lang="nb-NO" sz="1100" dirty="0"/>
              <a:t>Er en metode for å samle inn data som vi kan behandle statistisk. Når man utvikler en spørreundersøkelse, er det flere ting man bør tenke på.</a:t>
            </a:r>
          </a:p>
          <a:p>
            <a:pPr marL="171450" indent="-171450">
              <a:buFont typeface="Arial" panose="020B0604020202020204" pitchFamily="34" charset="0"/>
              <a:buChar char="•"/>
            </a:pPr>
            <a:r>
              <a:rPr lang="nb-NO" sz="1100" b="1" dirty="0"/>
              <a:t>Ja-siing:</a:t>
            </a:r>
            <a:r>
              <a:rPr lang="nb-NO" sz="1100" dirty="0"/>
              <a:t> Mennesker har en tendens til å være enig i utsagn de får presentert. Det er derfor best å spør om samme ting minst to ganger, men med motsatt vinkling.</a:t>
            </a:r>
          </a:p>
          <a:p>
            <a:pPr marL="628650" lvl="1" indent="-171450">
              <a:buFont typeface="Arial" panose="020B0604020202020204" pitchFamily="34" charset="0"/>
              <a:buChar char="•"/>
            </a:pPr>
            <a:r>
              <a:rPr lang="nb-NO" sz="1100" dirty="0"/>
              <a:t>Jeg liker å lese bøker. / Jeg misliker å lese bøker.</a:t>
            </a:r>
          </a:p>
          <a:p>
            <a:pPr marL="628650" lvl="1" indent="-171450">
              <a:buFont typeface="Arial" panose="020B0604020202020204" pitchFamily="34" charset="0"/>
              <a:buChar char="•"/>
            </a:pPr>
            <a:r>
              <a:rPr lang="nb-NO" sz="1100" dirty="0"/>
              <a:t>Jeg synes det er spennende å finne ut av ting jeg ikke vet. / Jeg er ikke spesielt nysgjerrig.</a:t>
            </a:r>
          </a:p>
          <a:p>
            <a:pPr marL="171450" indent="-171450">
              <a:buFont typeface="Arial" panose="020B0604020202020204" pitchFamily="34" charset="0"/>
              <a:buChar char="•"/>
            </a:pPr>
            <a:r>
              <a:rPr lang="nb-NO" sz="1100" b="1" dirty="0"/>
              <a:t>Skala:</a:t>
            </a:r>
            <a:r>
              <a:rPr lang="nb-NO" sz="1100" dirty="0"/>
              <a:t> Ofte bruker man det som kalles en </a:t>
            </a:r>
            <a:r>
              <a:rPr lang="nb-NO" sz="1100" dirty="0" err="1"/>
              <a:t>likert</a:t>
            </a:r>
            <a:r>
              <a:rPr lang="nb-NO" sz="1100" dirty="0"/>
              <a:t>-skala eller graderingsskala. Da har man gjerne svaralternativer som uenig, litt uenig, nøytral, litt enig og enig, i tillegg til vet ikke.</a:t>
            </a:r>
          </a:p>
        </p:txBody>
      </p:sp>
      <p:sp>
        <p:nvSpPr>
          <p:cNvPr id="4" name="TekstSylinder 3">
            <a:extLst>
              <a:ext uri="{FF2B5EF4-FFF2-40B4-BE49-F238E27FC236}">
                <a16:creationId xmlns:a16="http://schemas.microsoft.com/office/drawing/2014/main" id="{415DF627-2ED4-4E2F-9ED0-8AD292EDCF24}"/>
              </a:ext>
            </a:extLst>
          </p:cNvPr>
          <p:cNvSpPr txBox="1"/>
          <p:nvPr/>
        </p:nvSpPr>
        <p:spPr>
          <a:xfrm>
            <a:off x="471488" y="3089456"/>
            <a:ext cx="5908183" cy="923330"/>
          </a:xfrm>
          <a:prstGeom prst="rect">
            <a:avLst/>
          </a:prstGeom>
          <a:noFill/>
        </p:spPr>
        <p:txBody>
          <a:bodyPr wrap="square" rtlCol="0">
            <a:spAutoFit/>
          </a:bodyPr>
          <a:lstStyle/>
          <a:p>
            <a:r>
              <a:rPr lang="nb-NO" sz="1200" b="1" dirty="0"/>
              <a:t>Sektordiagram – </a:t>
            </a:r>
            <a:r>
              <a:rPr lang="nb-NO" sz="1200" dirty="0"/>
              <a:t>Passer for å vise fram et datasett med et begrenset antall verdier eller kategorier. Det passer i vårt sko-eksempel, der alle verdiene er fra 36 til 44. Det viser hvor stor andel hver måleverdi tilsvarer.</a:t>
            </a:r>
          </a:p>
          <a:p>
            <a:endParaRPr lang="nb-NO" dirty="0"/>
          </a:p>
        </p:txBody>
      </p:sp>
      <p:sp>
        <p:nvSpPr>
          <p:cNvPr id="11" name="TekstSylinder 10">
            <a:extLst>
              <a:ext uri="{FF2B5EF4-FFF2-40B4-BE49-F238E27FC236}">
                <a16:creationId xmlns:a16="http://schemas.microsoft.com/office/drawing/2014/main" id="{7266520E-7726-40A2-A0CE-8B58805700BA}"/>
              </a:ext>
            </a:extLst>
          </p:cNvPr>
          <p:cNvSpPr txBox="1"/>
          <p:nvPr/>
        </p:nvSpPr>
        <p:spPr>
          <a:xfrm>
            <a:off x="506567" y="1234365"/>
            <a:ext cx="2659338" cy="1754326"/>
          </a:xfrm>
          <a:prstGeom prst="rect">
            <a:avLst/>
          </a:prstGeom>
          <a:noFill/>
        </p:spPr>
        <p:txBody>
          <a:bodyPr wrap="square" rtlCol="0">
            <a:spAutoFit/>
          </a:bodyPr>
          <a:lstStyle/>
          <a:p>
            <a:r>
              <a:rPr lang="nb-NO" sz="1200" b="1" dirty="0"/>
              <a:t>Frekvenstabell – </a:t>
            </a:r>
            <a:r>
              <a:rPr lang="nb-NO" sz="1200" dirty="0"/>
              <a:t>Passer for å vise fram et datasett med et begrenset antall verdier. Vi teller opp hvor mange vi har av hver måling og ordner det i en tabell. Hvor mange vi har av hver måling kalles frekvensen til målingen. I vårt sko-eksempel er frekvensen til skostørrelse 39 lik 5. Frekvenstabellen for sko-eksempelet blir slik.</a:t>
            </a:r>
          </a:p>
        </p:txBody>
      </p:sp>
      <p:sp>
        <p:nvSpPr>
          <p:cNvPr id="12" name="TekstSylinder 11">
            <a:extLst>
              <a:ext uri="{FF2B5EF4-FFF2-40B4-BE49-F238E27FC236}">
                <a16:creationId xmlns:a16="http://schemas.microsoft.com/office/drawing/2014/main" id="{DC9C5DC0-6E47-4B40-BB87-9EA56D4C5241}"/>
              </a:ext>
            </a:extLst>
          </p:cNvPr>
          <p:cNvSpPr txBox="1"/>
          <p:nvPr/>
        </p:nvSpPr>
        <p:spPr>
          <a:xfrm>
            <a:off x="471487" y="3728132"/>
            <a:ext cx="5728787" cy="1200329"/>
          </a:xfrm>
          <a:prstGeom prst="rect">
            <a:avLst/>
          </a:prstGeom>
          <a:noFill/>
        </p:spPr>
        <p:txBody>
          <a:bodyPr wrap="square" rtlCol="0">
            <a:spAutoFit/>
          </a:bodyPr>
          <a:lstStyle/>
          <a:p>
            <a:r>
              <a:rPr lang="nb-NO" sz="1200" dirty="0"/>
              <a:t>Vi bruker en frekvenstabell som utgangspunkt for å lage et sektordiagram. Man regner ut hvor stor brøkdel hver måling tilsvarer – hvor stor del av lærerne som har hver skostørrelse. Denne brøkdelen kan vi multiplisere med vinkelsummen for en sirkel, for da finner vi ut hvor mange grader av sirkelen hver skostørrelse tilsvarer. Da kan vi til slutt tegne sektordiagrammet, og merke av størrelsen på alle kakestykkene vi regnet ut størrelsen på, ved hjelp av en gradskive.</a:t>
            </a:r>
          </a:p>
        </p:txBody>
      </p:sp>
      <p:pic>
        <p:nvPicPr>
          <p:cNvPr id="13" name="Bilde 12">
            <a:extLst>
              <a:ext uri="{FF2B5EF4-FFF2-40B4-BE49-F238E27FC236}">
                <a16:creationId xmlns:a16="http://schemas.microsoft.com/office/drawing/2014/main" id="{8003F1F9-2925-4545-A6B6-E47CCAF3FD33}"/>
              </a:ext>
            </a:extLst>
          </p:cNvPr>
          <p:cNvPicPr>
            <a:picLocks noChangeAspect="1"/>
          </p:cNvPicPr>
          <p:nvPr/>
        </p:nvPicPr>
        <p:blipFill>
          <a:blip r:embed="rId3"/>
          <a:stretch>
            <a:fillRect/>
          </a:stretch>
        </p:blipFill>
        <p:spPr>
          <a:xfrm>
            <a:off x="576141" y="4980761"/>
            <a:ext cx="2659338" cy="2122052"/>
          </a:xfrm>
          <a:prstGeom prst="rect">
            <a:avLst/>
          </a:prstGeom>
        </p:spPr>
      </p:pic>
      <p:pic>
        <p:nvPicPr>
          <p:cNvPr id="14" name="Bilde 13">
            <a:extLst>
              <a:ext uri="{FF2B5EF4-FFF2-40B4-BE49-F238E27FC236}">
                <a16:creationId xmlns:a16="http://schemas.microsoft.com/office/drawing/2014/main" id="{EEA3D473-6BA2-4115-A2DC-688DABB42D1E}"/>
              </a:ext>
            </a:extLst>
          </p:cNvPr>
          <p:cNvPicPr>
            <a:picLocks noChangeAspect="1"/>
          </p:cNvPicPr>
          <p:nvPr/>
        </p:nvPicPr>
        <p:blipFill>
          <a:blip r:embed="rId4"/>
          <a:stretch>
            <a:fillRect/>
          </a:stretch>
        </p:blipFill>
        <p:spPr>
          <a:xfrm>
            <a:off x="3548313" y="1247221"/>
            <a:ext cx="1347399" cy="1728614"/>
          </a:xfrm>
          <a:prstGeom prst="rect">
            <a:avLst/>
          </a:prstGeom>
        </p:spPr>
      </p:pic>
      <p:sp>
        <p:nvSpPr>
          <p:cNvPr id="15" name="TekstSylinder 14">
            <a:extLst>
              <a:ext uri="{FF2B5EF4-FFF2-40B4-BE49-F238E27FC236}">
                <a16:creationId xmlns:a16="http://schemas.microsoft.com/office/drawing/2014/main" id="{45EB6AFA-D9D8-4E5E-9126-963AB219AB08}"/>
              </a:ext>
            </a:extLst>
          </p:cNvPr>
          <p:cNvSpPr txBox="1"/>
          <p:nvPr/>
        </p:nvSpPr>
        <p:spPr>
          <a:xfrm>
            <a:off x="3870504" y="8911459"/>
            <a:ext cx="2516009" cy="769441"/>
          </a:xfrm>
          <a:prstGeom prst="rect">
            <a:avLst/>
          </a:prstGeom>
          <a:noFill/>
          <a:ln>
            <a:solidFill>
              <a:schemeClr val="tx1"/>
            </a:solidFill>
          </a:ln>
        </p:spPr>
        <p:txBody>
          <a:bodyPr wrap="square" rtlCol="0">
            <a:spAutoFit/>
          </a:bodyPr>
          <a:lstStyle/>
          <a:p>
            <a:r>
              <a:rPr lang="nb-NO" sz="1100" b="1" dirty="0"/>
              <a:t>Diskusjonsoppgave:</a:t>
            </a:r>
            <a:r>
              <a:rPr lang="nb-NO" sz="1100" dirty="0"/>
              <a:t> Hvorfor tror dere at det er vanlig med </a:t>
            </a:r>
            <a:r>
              <a:rPr lang="nb-NO" sz="1100" dirty="0" err="1"/>
              <a:t>likert</a:t>
            </a:r>
            <a:r>
              <a:rPr lang="nb-NO" sz="1100" dirty="0"/>
              <a:t>-skala? Hva synes dere om eksempelet? Er det et godt eller dårlig eksempel?</a:t>
            </a:r>
          </a:p>
        </p:txBody>
      </p:sp>
      <p:pic>
        <p:nvPicPr>
          <p:cNvPr id="16" name="Bilde 15">
            <a:extLst>
              <a:ext uri="{FF2B5EF4-FFF2-40B4-BE49-F238E27FC236}">
                <a16:creationId xmlns:a16="http://schemas.microsoft.com/office/drawing/2014/main" id="{763556A2-5FBD-4375-835F-8681DF18BAA0}"/>
              </a:ext>
            </a:extLst>
          </p:cNvPr>
          <p:cNvPicPr>
            <a:picLocks noChangeAspect="1"/>
          </p:cNvPicPr>
          <p:nvPr/>
        </p:nvPicPr>
        <p:blipFill>
          <a:blip r:embed="rId5"/>
          <a:stretch>
            <a:fillRect/>
          </a:stretch>
        </p:blipFill>
        <p:spPr>
          <a:xfrm>
            <a:off x="576141" y="8916275"/>
            <a:ext cx="2418246" cy="461665"/>
          </a:xfrm>
          <a:prstGeom prst="rect">
            <a:avLst/>
          </a:prstGeom>
        </p:spPr>
      </p:pic>
      <p:cxnSp>
        <p:nvCxnSpPr>
          <p:cNvPr id="17" name="Rett pilkobling 16">
            <a:extLst>
              <a:ext uri="{FF2B5EF4-FFF2-40B4-BE49-F238E27FC236}">
                <a16:creationId xmlns:a16="http://schemas.microsoft.com/office/drawing/2014/main" id="{D2D01B06-26D0-4B0D-B0C5-9C2A14784122}"/>
              </a:ext>
            </a:extLst>
          </p:cNvPr>
          <p:cNvCxnSpPr>
            <a:cxnSpLocks/>
          </p:cNvCxnSpPr>
          <p:nvPr/>
        </p:nvCxnSpPr>
        <p:spPr>
          <a:xfrm flipH="1" flipV="1">
            <a:off x="3139871" y="9175760"/>
            <a:ext cx="587098" cy="252019"/>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5" name="Plassholder for lysbildenummer 4">
            <a:extLst>
              <a:ext uri="{FF2B5EF4-FFF2-40B4-BE49-F238E27FC236}">
                <a16:creationId xmlns:a16="http://schemas.microsoft.com/office/drawing/2014/main" id="{29C70535-6FA0-4B8E-8406-BDDEAEA30D18}"/>
              </a:ext>
            </a:extLst>
          </p:cNvPr>
          <p:cNvSpPr>
            <a:spLocks noGrp="1"/>
          </p:cNvSpPr>
          <p:nvPr>
            <p:ph type="sldNum" sz="quarter" idx="12"/>
          </p:nvPr>
        </p:nvSpPr>
        <p:spPr>
          <a:xfrm>
            <a:off x="4843463" y="9251247"/>
            <a:ext cx="1543050" cy="527403"/>
          </a:xfrm>
        </p:spPr>
        <p:txBody>
          <a:bodyPr/>
          <a:lstStyle/>
          <a:p>
            <a:fld id="{8BCDA449-1FD9-4B7A-9E85-B244E6DC9C56}" type="slidenum">
              <a:rPr lang="nb-NO" smtClean="0"/>
              <a:t>1</a:t>
            </a:fld>
            <a:endParaRPr lang="nb-NO"/>
          </a:p>
        </p:txBody>
      </p:sp>
      <p:pic>
        <p:nvPicPr>
          <p:cNvPr id="7" name="Bilde 6">
            <a:extLst>
              <a:ext uri="{FF2B5EF4-FFF2-40B4-BE49-F238E27FC236}">
                <a16:creationId xmlns:a16="http://schemas.microsoft.com/office/drawing/2014/main" id="{8795161A-A26C-44D6-B135-2EF5DBAD7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8266" y="111852"/>
            <a:ext cx="1340237" cy="556198"/>
          </a:xfrm>
          <a:prstGeom prst="rect">
            <a:avLst/>
          </a:prstGeom>
        </p:spPr>
      </p:pic>
      <p:cxnSp>
        <p:nvCxnSpPr>
          <p:cNvPr id="18" name="Rett pilkobling 17">
            <a:extLst>
              <a:ext uri="{FF2B5EF4-FFF2-40B4-BE49-F238E27FC236}">
                <a16:creationId xmlns:a16="http://schemas.microsoft.com/office/drawing/2014/main" id="{509EAABE-635C-46D3-A247-F1B51811D910}"/>
              </a:ext>
            </a:extLst>
          </p:cNvPr>
          <p:cNvCxnSpPr>
            <a:cxnSpLocks/>
          </p:cNvCxnSpPr>
          <p:nvPr/>
        </p:nvCxnSpPr>
        <p:spPr>
          <a:xfrm flipV="1">
            <a:off x="1931937" y="2826508"/>
            <a:ext cx="1430070" cy="1"/>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909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A4ED86-E345-4991-96DA-402F4CC3CCB7}"/>
              </a:ext>
            </a:extLst>
          </p:cNvPr>
          <p:cNvSpPr>
            <a:spLocks noGrp="1"/>
          </p:cNvSpPr>
          <p:nvPr>
            <p:ph type="title"/>
          </p:nvPr>
        </p:nvSpPr>
        <p:spPr>
          <a:xfrm>
            <a:off x="478463" y="263353"/>
            <a:ext cx="5445531" cy="825766"/>
          </a:xfrm>
        </p:spPr>
        <p:txBody>
          <a:bodyPr>
            <a:normAutofit/>
          </a:bodyPr>
          <a:lstStyle/>
          <a:p>
            <a:r>
              <a:rPr lang="nb-NO" sz="3600" dirty="0"/>
              <a:t>Lag en spørreundersøkelse</a:t>
            </a:r>
            <a:endParaRPr lang="nb-NO" sz="2000" dirty="0"/>
          </a:p>
        </p:txBody>
      </p:sp>
      <p:sp>
        <p:nvSpPr>
          <p:cNvPr id="4" name="TekstSylinder 3">
            <a:extLst>
              <a:ext uri="{FF2B5EF4-FFF2-40B4-BE49-F238E27FC236}">
                <a16:creationId xmlns:a16="http://schemas.microsoft.com/office/drawing/2014/main" id="{6D02AA41-71FA-4A34-AAEA-F01E9024E9F4}"/>
              </a:ext>
            </a:extLst>
          </p:cNvPr>
          <p:cNvSpPr txBox="1"/>
          <p:nvPr/>
        </p:nvSpPr>
        <p:spPr>
          <a:xfrm>
            <a:off x="478463" y="1261496"/>
            <a:ext cx="5445530" cy="1261884"/>
          </a:xfrm>
          <a:prstGeom prst="rect">
            <a:avLst/>
          </a:prstGeom>
          <a:noFill/>
          <a:ln>
            <a:solidFill>
              <a:schemeClr val="tx1"/>
            </a:solidFill>
          </a:ln>
        </p:spPr>
        <p:txBody>
          <a:bodyPr wrap="square" rtlCol="0">
            <a:spAutoFit/>
          </a:bodyPr>
          <a:lstStyle/>
          <a:p>
            <a:r>
              <a:rPr lang="nb-NO" sz="1200" b="1" dirty="0"/>
              <a:t>Oppgave</a:t>
            </a:r>
          </a:p>
          <a:p>
            <a:endParaRPr lang="nb-NO" sz="400" b="1" dirty="0"/>
          </a:p>
          <a:p>
            <a:r>
              <a:rPr lang="nb-NO" sz="1200" dirty="0"/>
              <a:t>Design en spørreundersøkelse som samler inn data, og samle resultatene i en frekvenstabell og et sektordiagram for minst ett spørsmål. Lag et program som beregner vinkler til sektordiagrammet ut fra tallene i frekvenstabellen. Bruk resultatene som en del av statistikkutstillingen deres med en beskrivelse av undersøkelsen og resultatet.</a:t>
            </a:r>
          </a:p>
        </p:txBody>
      </p:sp>
      <p:sp>
        <p:nvSpPr>
          <p:cNvPr id="14" name="Plassholder for innhold 2">
            <a:extLst>
              <a:ext uri="{FF2B5EF4-FFF2-40B4-BE49-F238E27FC236}">
                <a16:creationId xmlns:a16="http://schemas.microsoft.com/office/drawing/2014/main" id="{0AB47033-FC05-4F1F-9DED-D47E132898EB}"/>
              </a:ext>
            </a:extLst>
          </p:cNvPr>
          <p:cNvSpPr txBox="1">
            <a:spLocks/>
          </p:cNvSpPr>
          <p:nvPr/>
        </p:nvSpPr>
        <p:spPr>
          <a:xfrm>
            <a:off x="471485" y="2840287"/>
            <a:ext cx="5915025" cy="26722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b-NO" sz="1200" b="1" dirty="0"/>
              <a:t>Fase 1: Undersøke og finne informasjon</a:t>
            </a:r>
          </a:p>
          <a:p>
            <a:pPr marL="0" indent="0">
              <a:buFont typeface="Arial" panose="020B0604020202020204" pitchFamily="34" charset="0"/>
              <a:buNone/>
            </a:pPr>
            <a:r>
              <a:rPr lang="nb-NO" sz="1200" dirty="0"/>
              <a:t>Undersøk gjerne hvilke ulike typer data som kan være fornuftig å samle inn? Er det noe spesielt dere ønsker å finne ut av? Hva slags type spørsmål kan være bra å bruke?</a:t>
            </a:r>
          </a:p>
          <a:p>
            <a:pPr marL="0" indent="0">
              <a:buNone/>
            </a:pPr>
            <a:r>
              <a:rPr lang="nb-NO" sz="1200" u="sng" dirty="0"/>
              <a:t>Forslag til datainnsamling – ulike typer spørsmål</a:t>
            </a:r>
          </a:p>
          <a:p>
            <a:pPr marL="0" indent="0">
              <a:buNone/>
            </a:pPr>
            <a:r>
              <a:rPr lang="nb-NO" sz="1200" dirty="0"/>
              <a:t>Hvor mange man har av noe (antall):</a:t>
            </a:r>
          </a:p>
          <a:p>
            <a:r>
              <a:rPr lang="nb-NO" sz="1200" dirty="0"/>
              <a:t>Søsken, skjermer i husstanden, bøker i husstanden o.l.</a:t>
            </a:r>
          </a:p>
          <a:p>
            <a:pPr marL="0" indent="0">
              <a:buNone/>
            </a:pPr>
            <a:r>
              <a:rPr lang="nb-NO" sz="1200" dirty="0"/>
              <a:t>Hvor fornøyd/misfornøyd man er med noe</a:t>
            </a:r>
          </a:p>
          <a:p>
            <a:r>
              <a:rPr lang="nb-NO" sz="1200" dirty="0"/>
              <a:t>Fritidsaktiviteter, leksene, klimapolitikk o.l.</a:t>
            </a:r>
          </a:p>
          <a:p>
            <a:pPr marL="0" indent="0">
              <a:buNone/>
            </a:pPr>
            <a:r>
              <a:rPr lang="nb-NO" sz="1200" dirty="0"/>
              <a:t>Hvor villig man er til å forandre på noe</a:t>
            </a:r>
          </a:p>
          <a:p>
            <a:r>
              <a:rPr lang="nb-NO" sz="1200" dirty="0"/>
              <a:t>Antall flyreiser, kaste mindre mat, senke sitt forbruk o.l.</a:t>
            </a:r>
          </a:p>
          <a:p>
            <a:endParaRPr lang="nb-NO" sz="1200" dirty="0"/>
          </a:p>
        </p:txBody>
      </p:sp>
      <p:sp>
        <p:nvSpPr>
          <p:cNvPr id="3" name="TekstSylinder 2">
            <a:extLst>
              <a:ext uri="{FF2B5EF4-FFF2-40B4-BE49-F238E27FC236}">
                <a16:creationId xmlns:a16="http://schemas.microsoft.com/office/drawing/2014/main" id="{54B3D852-79FC-4201-88C9-7E923F00FA62}"/>
              </a:ext>
            </a:extLst>
          </p:cNvPr>
          <p:cNvSpPr txBox="1"/>
          <p:nvPr/>
        </p:nvSpPr>
        <p:spPr>
          <a:xfrm>
            <a:off x="478462" y="7227494"/>
            <a:ext cx="3283640" cy="1754326"/>
          </a:xfrm>
          <a:prstGeom prst="rect">
            <a:avLst/>
          </a:prstGeom>
          <a:noFill/>
        </p:spPr>
        <p:txBody>
          <a:bodyPr wrap="square" rtlCol="0">
            <a:spAutoFit/>
          </a:bodyPr>
          <a:lstStyle/>
          <a:p>
            <a:r>
              <a:rPr lang="nb-NO" sz="1200" dirty="0"/>
              <a:t>Planlegg gjennomføringen</a:t>
            </a:r>
          </a:p>
          <a:p>
            <a:pPr lvl="1">
              <a:buFont typeface="Calibri" panose="020F0502020204030204" pitchFamily="34" charset="0"/>
              <a:buChar char="−"/>
            </a:pPr>
            <a:r>
              <a:rPr lang="nb-NO" sz="1200" dirty="0"/>
              <a:t> Anslå hvor lang tid hver del tar.</a:t>
            </a:r>
          </a:p>
          <a:p>
            <a:pPr lvl="1">
              <a:buFont typeface="Calibri" panose="020F0502020204030204" pitchFamily="34" charset="0"/>
              <a:buChar char="−"/>
            </a:pPr>
            <a:r>
              <a:rPr lang="nb-NO" sz="1200" dirty="0"/>
              <a:t> Har dere tid til å spørre alle spørsmålene?</a:t>
            </a:r>
          </a:p>
          <a:p>
            <a:pPr lvl="1">
              <a:buFont typeface="Calibri" panose="020F0502020204030204" pitchFamily="34" charset="0"/>
              <a:buChar char="−"/>
            </a:pPr>
            <a:r>
              <a:rPr lang="nb-NO" sz="1200" dirty="0"/>
              <a:t> Hvis ikke, hva skal dere kutte ut?</a:t>
            </a:r>
          </a:p>
          <a:p>
            <a:pPr lvl="1">
              <a:buFont typeface="Calibri" panose="020F0502020204030204" pitchFamily="34" charset="0"/>
              <a:buChar char="−"/>
            </a:pPr>
            <a:r>
              <a:rPr lang="nb-NO" sz="1200" dirty="0"/>
              <a:t> Hvordan skal dere dele inn svaralternativene?</a:t>
            </a:r>
          </a:p>
          <a:p>
            <a:pPr lvl="1">
              <a:buFont typeface="Calibri" panose="020F0502020204030204" pitchFamily="34" charset="0"/>
              <a:buChar char="−"/>
            </a:pPr>
            <a:endParaRPr lang="nb-NO" sz="1200" dirty="0"/>
          </a:p>
          <a:p>
            <a:r>
              <a:rPr lang="nb-NO" sz="1200" dirty="0"/>
              <a:t>Følg resten av fasene for å gjøre oppgaven ferdig.</a:t>
            </a:r>
          </a:p>
        </p:txBody>
      </p:sp>
      <p:sp>
        <p:nvSpPr>
          <p:cNvPr id="5" name="Plassholder for lysbildenummer 4">
            <a:extLst>
              <a:ext uri="{FF2B5EF4-FFF2-40B4-BE49-F238E27FC236}">
                <a16:creationId xmlns:a16="http://schemas.microsoft.com/office/drawing/2014/main" id="{DD0481A2-ED8B-4084-9531-4E1F6BB8DAF1}"/>
              </a:ext>
            </a:extLst>
          </p:cNvPr>
          <p:cNvSpPr>
            <a:spLocks noGrp="1"/>
          </p:cNvSpPr>
          <p:nvPr>
            <p:ph type="sldNum" sz="quarter" idx="12"/>
          </p:nvPr>
        </p:nvSpPr>
        <p:spPr/>
        <p:txBody>
          <a:bodyPr/>
          <a:lstStyle/>
          <a:p>
            <a:fld id="{8BCDA449-1FD9-4B7A-9E85-B244E6DC9C56}" type="slidenum">
              <a:rPr lang="nb-NO" smtClean="0"/>
              <a:t>2</a:t>
            </a:fld>
            <a:endParaRPr lang="nb-NO"/>
          </a:p>
        </p:txBody>
      </p:sp>
      <p:pic>
        <p:nvPicPr>
          <p:cNvPr id="16" name="Bilde 15">
            <a:extLst>
              <a:ext uri="{FF2B5EF4-FFF2-40B4-BE49-F238E27FC236}">
                <a16:creationId xmlns:a16="http://schemas.microsoft.com/office/drawing/2014/main" id="{FCC7E2B2-CC9C-4A65-BAF1-C26C7821C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020" y="3747599"/>
            <a:ext cx="1760940" cy="1174547"/>
          </a:xfrm>
          <a:prstGeom prst="rect">
            <a:avLst/>
          </a:prstGeom>
        </p:spPr>
      </p:pic>
      <p:pic>
        <p:nvPicPr>
          <p:cNvPr id="18" name="Bilde 17">
            <a:extLst>
              <a:ext uri="{FF2B5EF4-FFF2-40B4-BE49-F238E27FC236}">
                <a16:creationId xmlns:a16="http://schemas.microsoft.com/office/drawing/2014/main" id="{999ED250-E0CE-4A69-97A6-D758AE04A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021" y="8091927"/>
            <a:ext cx="1760940" cy="1045998"/>
          </a:xfrm>
          <a:prstGeom prst="rect">
            <a:avLst/>
          </a:prstGeom>
        </p:spPr>
      </p:pic>
      <p:sp>
        <p:nvSpPr>
          <p:cNvPr id="15" name="TekstSylinder 14">
            <a:extLst>
              <a:ext uri="{FF2B5EF4-FFF2-40B4-BE49-F238E27FC236}">
                <a16:creationId xmlns:a16="http://schemas.microsoft.com/office/drawing/2014/main" id="{82DD1330-E647-4E8B-82F8-881832C09896}"/>
              </a:ext>
            </a:extLst>
          </p:cNvPr>
          <p:cNvSpPr txBox="1"/>
          <p:nvPr/>
        </p:nvSpPr>
        <p:spPr>
          <a:xfrm>
            <a:off x="3979817" y="5553923"/>
            <a:ext cx="2220143" cy="2185214"/>
          </a:xfrm>
          <a:prstGeom prst="rect">
            <a:avLst/>
          </a:prstGeom>
          <a:noFill/>
          <a:ln>
            <a:solidFill>
              <a:schemeClr val="tx1"/>
            </a:solidFill>
          </a:ln>
        </p:spPr>
        <p:txBody>
          <a:bodyPr wrap="square" rtlCol="0">
            <a:spAutoFit/>
          </a:bodyPr>
          <a:lstStyle/>
          <a:p>
            <a:r>
              <a:rPr lang="nb-NO" sz="1200" b="1" dirty="0"/>
              <a:t>Etikk</a:t>
            </a:r>
          </a:p>
          <a:p>
            <a:endParaRPr lang="nb-NO" sz="400" b="1" dirty="0"/>
          </a:p>
          <a:p>
            <a:r>
              <a:rPr lang="nb-NO" sz="1200" dirty="0"/>
              <a:t>Pass på at du ikke spør om noe som oppleves som negativt eller sensitivt for noen personer.</a:t>
            </a:r>
          </a:p>
          <a:p>
            <a:endParaRPr lang="nb-NO" sz="400" dirty="0"/>
          </a:p>
          <a:p>
            <a:r>
              <a:rPr lang="nb-NO" sz="1200" dirty="0"/>
              <a:t>Det må også være helt frivillig å svare på spørreundersøkelsen.</a:t>
            </a:r>
          </a:p>
          <a:p>
            <a:endParaRPr lang="nb-NO" sz="400" dirty="0"/>
          </a:p>
          <a:p>
            <a:r>
              <a:rPr lang="nb-NO" sz="1200" dirty="0"/>
              <a:t>Kanskje kan undersøkelsen være anonym?</a:t>
            </a:r>
          </a:p>
          <a:p>
            <a:endParaRPr lang="nb-NO" sz="400" dirty="0"/>
          </a:p>
          <a:p>
            <a:r>
              <a:rPr lang="nb-NO" sz="1200" dirty="0"/>
              <a:t>Hvorfor er dette så viktig? Hva har etikk med forskning å gjøre?</a:t>
            </a:r>
          </a:p>
        </p:txBody>
      </p:sp>
      <p:sp>
        <p:nvSpPr>
          <p:cNvPr id="17" name="TekstSylinder 16">
            <a:extLst>
              <a:ext uri="{FF2B5EF4-FFF2-40B4-BE49-F238E27FC236}">
                <a16:creationId xmlns:a16="http://schemas.microsoft.com/office/drawing/2014/main" id="{97B67940-56A6-4584-ACBD-363CB9012EAD}"/>
              </a:ext>
            </a:extLst>
          </p:cNvPr>
          <p:cNvSpPr txBox="1"/>
          <p:nvPr/>
        </p:nvSpPr>
        <p:spPr>
          <a:xfrm>
            <a:off x="478462" y="5553923"/>
            <a:ext cx="3353309" cy="1692771"/>
          </a:xfrm>
          <a:prstGeom prst="rect">
            <a:avLst/>
          </a:prstGeom>
          <a:noFill/>
        </p:spPr>
        <p:txBody>
          <a:bodyPr wrap="square" rtlCol="0">
            <a:spAutoFit/>
          </a:bodyPr>
          <a:lstStyle/>
          <a:p>
            <a:pPr marL="0" indent="0">
              <a:buFont typeface="Arial" panose="020B0604020202020204" pitchFamily="34" charset="0"/>
              <a:buNone/>
            </a:pPr>
            <a:r>
              <a:rPr lang="nb-NO" sz="1200" b="1" dirty="0"/>
              <a:t>Fase 2: Idémyldring og planlegging</a:t>
            </a:r>
          </a:p>
          <a:p>
            <a:pPr marL="0" indent="0">
              <a:buFont typeface="Arial" panose="020B0604020202020204" pitchFamily="34" charset="0"/>
              <a:buNone/>
            </a:pPr>
            <a:endParaRPr lang="nb-NO" sz="400" b="1" dirty="0"/>
          </a:p>
          <a:p>
            <a:r>
              <a:rPr lang="nb-NO" sz="1200" dirty="0"/>
              <a:t>Ha en idémyldring for deg selv. Hvilke data ønsker du å samle inn? Hvorfor akkurat dette? Se etikkramma før dere bestemmer dere.</a:t>
            </a:r>
          </a:p>
          <a:p>
            <a:endParaRPr lang="nb-NO" sz="400" dirty="0"/>
          </a:p>
          <a:p>
            <a:r>
              <a:rPr lang="nb-NO" sz="1200" dirty="0"/>
              <a:t>Tegn gjerne en skisse over statistikkutstillingen før du diskuterer med de andre. Deretter må gruppa samlet bestemme hva dere skal spørre om og hvordan deres utstilling skal se ut.</a:t>
            </a:r>
          </a:p>
        </p:txBody>
      </p:sp>
      <p:cxnSp>
        <p:nvCxnSpPr>
          <p:cNvPr id="19" name="Rett pilkobling 18">
            <a:extLst>
              <a:ext uri="{FF2B5EF4-FFF2-40B4-BE49-F238E27FC236}">
                <a16:creationId xmlns:a16="http://schemas.microsoft.com/office/drawing/2014/main" id="{E1ACD44C-24C4-4B3E-AD4D-0905A3833201}"/>
              </a:ext>
            </a:extLst>
          </p:cNvPr>
          <p:cNvCxnSpPr>
            <a:cxnSpLocks/>
          </p:cNvCxnSpPr>
          <p:nvPr/>
        </p:nvCxnSpPr>
        <p:spPr>
          <a:xfrm flipV="1">
            <a:off x="3029217" y="6301231"/>
            <a:ext cx="802554" cy="1"/>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836217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2.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479304</TotalTime>
  <Words>705</Words>
  <Application>Microsoft Macintosh PowerPoint</Application>
  <PresentationFormat>A4 Paper (210x297 mm)</PresentationFormat>
  <Paragraphs>51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Office-tema</vt:lpstr>
      <vt:lpstr>Opplegg 21 - Frekvenstabell og sektordiagram</vt:lpstr>
      <vt:lpstr>Lag en spørreundersøkelse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1502</cp:revision>
  <dcterms:created xsi:type="dcterms:W3CDTF">2018-11-04T16:46:19Z</dcterms:created>
  <dcterms:modified xsi:type="dcterms:W3CDTF">2021-11-10T10:29:51Z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2021-08-29T12:21:39Z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d576f6c0-329d-4a6d-8470-3a8ac577e9fe</vt:lpwstr>
  </property>
  <property fmtid="{D5CDD505-2E9C-101B-9397-08002B2CF9AE}" pid="9" name="MSIP_Label_531f9ef8-9444-4aee-b673-282240bf708b_ContentBits">
    <vt:lpwstr>0</vt:lpwstr>
  </property>
</Properties>
</file>