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7"/>
  </p:notesMasterIdLst>
  <p:sldIdLst>
    <p:sldId id="366" r:id="rId5"/>
    <p:sldId id="365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en Egeland Flø" initials="EEF" lastIdx="1" clrIdx="0">
    <p:extLst>
      <p:ext uri="{19B8F6BF-5375-455C-9EA6-DF929625EA0E}">
        <p15:presenceInfo xmlns:p15="http://schemas.microsoft.com/office/powerpoint/2012/main" userId="Ellen Egeland Flø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0AE"/>
    <a:srgbClr val="74E392"/>
    <a:srgbClr val="008080"/>
    <a:srgbClr val="03AA74"/>
    <a:srgbClr val="5EAA80"/>
    <a:srgbClr val="ECF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7" autoAdjust="0"/>
    <p:restoredTop sz="94660"/>
  </p:normalViewPr>
  <p:slideViewPr>
    <p:cSldViewPr snapToGrid="0">
      <p:cViewPr varScale="1">
        <p:scale>
          <a:sx n="89" d="100"/>
          <a:sy n="89" d="100"/>
        </p:scale>
        <p:origin x="34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20AAA-71AC-4A1D-B3A0-288BC45B5EF0}" type="datetimeFigureOut">
              <a:rPr lang="nb-NO" smtClean="0"/>
              <a:t>10.11.2021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68D05-0525-4061-82E5-5DFEF8E54F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293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603-7401-4A32-82F0-8813D1F68362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130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4717-8912-4BD0-901C-539D32409BB9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425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75A3-C966-421D-A058-9597AF80017B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27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A7A6-8F18-4A2B-AB95-01174CA087C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297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4C0-F006-477E-9969-BD308BDBF7E7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971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38D-0748-4DF6-9385-02C30FADB6B1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94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DFB6-812E-4855-8CBD-F502418EB257}" type="datetime1">
              <a:rPr lang="nb-NO" smtClean="0"/>
              <a:t>10.11.2021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594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9ED0-2390-4A20-865F-D260A12F872E}" type="datetime1">
              <a:rPr lang="nb-NO" smtClean="0"/>
              <a:t>10.11.2021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84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C629-7052-4F6D-AB30-13A06FED4062}" type="datetime1">
              <a:rPr lang="nb-NO" smtClean="0"/>
              <a:t>10.11.2021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641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1E48-A005-48CA-BC11-8A1B79F79ED9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925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55CE-444A-462B-B545-D05FD5A80EA7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449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29CD-4287-478E-BC9B-33B488E248A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386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139CB4-1F15-419C-892D-5BEAC781C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6" y="155032"/>
            <a:ext cx="5340667" cy="748502"/>
          </a:xfrm>
        </p:spPr>
        <p:txBody>
          <a:bodyPr>
            <a:normAutofit fontScale="90000"/>
          </a:bodyPr>
          <a:lstStyle/>
          <a:p>
            <a:r>
              <a:rPr lang="nb-NO" sz="2800" dirty="0"/>
              <a:t>Opplegg 21 - Frekvenstabell og sektordiagram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C60D127-AE49-4BDF-8955-64F75CDC3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087" y="4980761"/>
            <a:ext cx="2191251" cy="2106036"/>
          </a:xfrm>
          <a:prstGeom prst="rect">
            <a:avLst/>
          </a:prstGeom>
        </p:spPr>
      </p:pic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1CE89567-2C5D-4FAE-9FE8-E4CDD5F7C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567" y="914848"/>
            <a:ext cx="5915025" cy="30820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1200" dirty="0"/>
              <a:t>Nå skal vi sjå på ulike </a:t>
            </a:r>
            <a:r>
              <a:rPr lang="nb-NO" sz="1200" dirty="0" err="1"/>
              <a:t>måtar</a:t>
            </a:r>
            <a:r>
              <a:rPr lang="nb-NO" sz="1200" dirty="0"/>
              <a:t> å vise fram data, med hjelp av frekvenstabell og sektordiagram.</a:t>
            </a:r>
          </a:p>
          <a:p>
            <a:pPr marL="0" indent="0">
              <a:lnSpc>
                <a:spcPct val="120000"/>
              </a:lnSpc>
              <a:buNone/>
            </a:pPr>
            <a:endParaRPr lang="nb-NO" sz="1200" dirty="0"/>
          </a:p>
          <a:p>
            <a:pPr marL="0" indent="0">
              <a:lnSpc>
                <a:spcPct val="120000"/>
              </a:lnSpc>
              <a:buNone/>
            </a:pPr>
            <a:endParaRPr lang="nb-NO" sz="1200" dirty="0"/>
          </a:p>
          <a:p>
            <a:pPr marL="0" indent="0">
              <a:lnSpc>
                <a:spcPct val="120000"/>
              </a:lnSpc>
              <a:buNone/>
            </a:pPr>
            <a:endParaRPr lang="nb-NO" sz="1200" dirty="0"/>
          </a:p>
          <a:p>
            <a:pPr marL="0" indent="0">
              <a:lnSpc>
                <a:spcPct val="120000"/>
              </a:lnSpc>
              <a:buNone/>
            </a:pPr>
            <a:endParaRPr lang="nb-NO" sz="1200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2CEFFCF-827B-4772-9E52-641CD0B1D075}"/>
              </a:ext>
            </a:extLst>
          </p:cNvPr>
          <p:cNvSpPr txBox="1"/>
          <p:nvPr/>
        </p:nvSpPr>
        <p:spPr>
          <a:xfrm>
            <a:off x="471487" y="7044953"/>
            <a:ext cx="59150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___________________________________________________________________________</a:t>
            </a:r>
          </a:p>
          <a:p>
            <a:endParaRPr lang="nb-NO" sz="800" dirty="0"/>
          </a:p>
          <a:p>
            <a:r>
              <a:rPr lang="nb-NO" sz="1100" b="1" dirty="0" err="1"/>
              <a:t>Spørjeundersøkingar</a:t>
            </a:r>
            <a:r>
              <a:rPr lang="nb-NO" sz="1100" b="1" dirty="0"/>
              <a:t> – </a:t>
            </a:r>
            <a:r>
              <a:rPr lang="nb-NO" sz="1100" dirty="0"/>
              <a:t>Er </a:t>
            </a:r>
            <a:r>
              <a:rPr lang="nb-NO" sz="1100" dirty="0" err="1"/>
              <a:t>ein</a:t>
            </a:r>
            <a:r>
              <a:rPr lang="nb-NO" sz="1100" dirty="0"/>
              <a:t> metode for å samle inn data som vi kan handsame statistisk. Når </a:t>
            </a:r>
            <a:r>
              <a:rPr lang="nb-NO" sz="1100" dirty="0" err="1"/>
              <a:t>ein</a:t>
            </a:r>
            <a:r>
              <a:rPr lang="nb-NO" sz="1100" dirty="0"/>
              <a:t> </a:t>
            </a:r>
            <a:r>
              <a:rPr lang="nb-NO" sz="1100" dirty="0" err="1"/>
              <a:t>utviklar</a:t>
            </a:r>
            <a:r>
              <a:rPr lang="nb-NO" sz="1100" dirty="0"/>
              <a:t> ei </a:t>
            </a:r>
            <a:r>
              <a:rPr lang="nb-NO" sz="1100" dirty="0" err="1"/>
              <a:t>spørjeundersøking</a:t>
            </a:r>
            <a:r>
              <a:rPr lang="nb-NO" sz="1100" dirty="0"/>
              <a:t>, er det </a:t>
            </a:r>
            <a:r>
              <a:rPr lang="nb-NO" sz="1100" dirty="0" err="1"/>
              <a:t>fleire</a:t>
            </a:r>
            <a:r>
              <a:rPr lang="nb-NO" sz="1100" dirty="0"/>
              <a:t> ting </a:t>
            </a:r>
            <a:r>
              <a:rPr lang="nb-NO" sz="1100" dirty="0" err="1"/>
              <a:t>ein</a:t>
            </a:r>
            <a:r>
              <a:rPr lang="nb-NO" sz="1100" dirty="0"/>
              <a:t> bør tenke på.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b="1" dirty="0"/>
              <a:t>Ja-seing:</a:t>
            </a:r>
            <a:r>
              <a:rPr lang="nb-NO" sz="1100" dirty="0"/>
              <a:t> Menneske har </a:t>
            </a:r>
            <a:r>
              <a:rPr lang="nb-NO" sz="1100" dirty="0" err="1"/>
              <a:t>ein</a:t>
            </a:r>
            <a:r>
              <a:rPr lang="nb-NO" sz="1100" dirty="0"/>
              <a:t> tendens til å </a:t>
            </a:r>
            <a:r>
              <a:rPr lang="nb-NO" sz="1100" dirty="0" err="1"/>
              <a:t>vere</a:t>
            </a:r>
            <a:r>
              <a:rPr lang="nb-NO" sz="1100" dirty="0"/>
              <a:t> samd i </a:t>
            </a:r>
            <a:r>
              <a:rPr lang="nb-NO" sz="1100" dirty="0" err="1"/>
              <a:t>utsegner</a:t>
            </a:r>
            <a:r>
              <a:rPr lang="nb-NO" sz="1100" dirty="0"/>
              <a:t> </a:t>
            </a:r>
            <a:r>
              <a:rPr lang="nb-NO" sz="1100" dirty="0" err="1"/>
              <a:t>dei</a:t>
            </a:r>
            <a:r>
              <a:rPr lang="nb-NO" sz="1100" dirty="0"/>
              <a:t> får presentert. Det er </a:t>
            </a:r>
            <a:r>
              <a:rPr lang="nb-NO" sz="1100" dirty="0" err="1"/>
              <a:t>difor</a:t>
            </a:r>
            <a:r>
              <a:rPr lang="nb-NO" sz="1100" dirty="0"/>
              <a:t> best å </a:t>
            </a:r>
            <a:r>
              <a:rPr lang="nb-NO" sz="1100" dirty="0" err="1"/>
              <a:t>spørje</a:t>
            </a:r>
            <a:r>
              <a:rPr lang="nb-NO" sz="1100" dirty="0"/>
              <a:t> om same ting minst to gonger, men med motsett vinkling.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100" dirty="0" err="1"/>
              <a:t>Eg</a:t>
            </a:r>
            <a:r>
              <a:rPr lang="nb-NO" sz="1100" dirty="0"/>
              <a:t> liker å lese bøker. / </a:t>
            </a:r>
            <a:r>
              <a:rPr lang="nb-NO" sz="1100" dirty="0" err="1"/>
              <a:t>Eg</a:t>
            </a:r>
            <a:r>
              <a:rPr lang="nb-NO" sz="1100" dirty="0"/>
              <a:t> misliker å lese bøker.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100" dirty="0" err="1"/>
              <a:t>Eg</a:t>
            </a:r>
            <a:r>
              <a:rPr lang="nb-NO" sz="1100" dirty="0"/>
              <a:t> synes det er </a:t>
            </a:r>
            <a:r>
              <a:rPr lang="nb-NO" sz="1100" dirty="0" err="1"/>
              <a:t>spennande</a:t>
            </a:r>
            <a:r>
              <a:rPr lang="nb-NO" sz="1100" dirty="0"/>
              <a:t> å finne ut av ting </a:t>
            </a:r>
            <a:r>
              <a:rPr lang="nb-NO" sz="1100" dirty="0" err="1"/>
              <a:t>eg</a:t>
            </a:r>
            <a:r>
              <a:rPr lang="nb-NO" sz="1100" dirty="0"/>
              <a:t> </a:t>
            </a:r>
            <a:r>
              <a:rPr lang="nb-NO" sz="1100" dirty="0" err="1"/>
              <a:t>ikkje</a:t>
            </a:r>
            <a:r>
              <a:rPr lang="nb-NO" sz="1100" dirty="0"/>
              <a:t> veit. / </a:t>
            </a:r>
            <a:r>
              <a:rPr lang="nb-NO" sz="1100" dirty="0" err="1"/>
              <a:t>Eg</a:t>
            </a:r>
            <a:r>
              <a:rPr lang="nb-NO" sz="1100" dirty="0"/>
              <a:t> er </a:t>
            </a:r>
            <a:r>
              <a:rPr lang="nb-NO" sz="1100" dirty="0" err="1"/>
              <a:t>ikkje</a:t>
            </a:r>
            <a:r>
              <a:rPr lang="nb-NO" sz="1100" dirty="0"/>
              <a:t> spesielt nyfiken.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b="1" dirty="0"/>
              <a:t>Skala:</a:t>
            </a:r>
            <a:r>
              <a:rPr lang="nb-NO" sz="1100" dirty="0"/>
              <a:t> Ofte </a:t>
            </a:r>
            <a:r>
              <a:rPr lang="nb-NO" sz="1100" dirty="0" err="1"/>
              <a:t>nyttar</a:t>
            </a:r>
            <a:r>
              <a:rPr lang="nb-NO" sz="1100" dirty="0"/>
              <a:t> </a:t>
            </a:r>
            <a:r>
              <a:rPr lang="nb-NO" sz="1100" dirty="0" err="1"/>
              <a:t>ein</a:t>
            </a:r>
            <a:r>
              <a:rPr lang="nb-NO" sz="1100" dirty="0"/>
              <a:t> det som </a:t>
            </a:r>
            <a:r>
              <a:rPr lang="nb-NO" sz="1100" dirty="0" err="1"/>
              <a:t>kallest</a:t>
            </a:r>
            <a:r>
              <a:rPr lang="nb-NO" sz="1100" dirty="0"/>
              <a:t> </a:t>
            </a:r>
            <a:r>
              <a:rPr lang="nb-NO" sz="1100" dirty="0" err="1"/>
              <a:t>ein</a:t>
            </a:r>
            <a:r>
              <a:rPr lang="nb-NO" sz="1100" dirty="0"/>
              <a:t> </a:t>
            </a:r>
            <a:r>
              <a:rPr lang="nb-NO" sz="1100" dirty="0" err="1"/>
              <a:t>likert</a:t>
            </a:r>
            <a:r>
              <a:rPr lang="nb-NO" sz="1100" dirty="0"/>
              <a:t>-skala eller graderingsskala. Da har </a:t>
            </a:r>
            <a:r>
              <a:rPr lang="nb-NO" sz="1100" dirty="0" err="1"/>
              <a:t>ein</a:t>
            </a:r>
            <a:r>
              <a:rPr lang="nb-NO" sz="1100" dirty="0"/>
              <a:t> gjerne svaralternativ som </a:t>
            </a:r>
            <a:r>
              <a:rPr lang="nb-NO" sz="1100" dirty="0" err="1"/>
              <a:t>ueinig</a:t>
            </a:r>
            <a:r>
              <a:rPr lang="nb-NO" sz="1100" dirty="0"/>
              <a:t>, litt </a:t>
            </a:r>
            <a:r>
              <a:rPr lang="nb-NO" sz="1100" dirty="0" err="1"/>
              <a:t>ueinig</a:t>
            </a:r>
            <a:r>
              <a:rPr lang="nb-NO" sz="1100" dirty="0"/>
              <a:t>, nøytral, litt </a:t>
            </a:r>
            <a:r>
              <a:rPr lang="nb-NO" sz="1100" dirty="0" err="1"/>
              <a:t>einig</a:t>
            </a:r>
            <a:r>
              <a:rPr lang="nb-NO" sz="1100" dirty="0"/>
              <a:t> og </a:t>
            </a:r>
            <a:r>
              <a:rPr lang="nb-NO" sz="1100" dirty="0" err="1"/>
              <a:t>einig</a:t>
            </a:r>
            <a:r>
              <a:rPr lang="nb-NO" sz="1100" dirty="0"/>
              <a:t>, i tillegg til veit </a:t>
            </a:r>
            <a:r>
              <a:rPr lang="nb-NO" sz="1100" dirty="0" err="1"/>
              <a:t>ikkje</a:t>
            </a:r>
            <a:r>
              <a:rPr lang="nb-NO" sz="1100" dirty="0"/>
              <a:t>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415DF627-2ED4-4E2F-9ED0-8AD292EDCF24}"/>
              </a:ext>
            </a:extLst>
          </p:cNvPr>
          <p:cNvSpPr txBox="1"/>
          <p:nvPr/>
        </p:nvSpPr>
        <p:spPr>
          <a:xfrm>
            <a:off x="471488" y="3089456"/>
            <a:ext cx="5908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Sektordiagram – </a:t>
            </a:r>
            <a:r>
              <a:rPr lang="nb-NO" sz="1200" dirty="0" err="1"/>
              <a:t>Passar</a:t>
            </a:r>
            <a:r>
              <a:rPr lang="nb-NO" sz="1200" dirty="0"/>
              <a:t> for å vise fram </a:t>
            </a:r>
            <a:r>
              <a:rPr lang="nb-NO" sz="1200" dirty="0" err="1"/>
              <a:t>eit</a:t>
            </a:r>
            <a:r>
              <a:rPr lang="nb-NO" sz="1200" dirty="0"/>
              <a:t> datasett med et avgrensa tal på </a:t>
            </a:r>
            <a:r>
              <a:rPr lang="nb-NO" sz="1200" dirty="0" err="1"/>
              <a:t>verdiar</a:t>
            </a:r>
            <a:r>
              <a:rPr lang="nb-NO" sz="1200" dirty="0"/>
              <a:t> eller </a:t>
            </a:r>
            <a:r>
              <a:rPr lang="nb-NO" sz="1200" dirty="0" err="1"/>
              <a:t>kategoriar</a:t>
            </a:r>
            <a:r>
              <a:rPr lang="nb-NO" sz="1200" dirty="0"/>
              <a:t>. Det </a:t>
            </a:r>
            <a:r>
              <a:rPr lang="nb-NO" sz="1200" dirty="0" err="1"/>
              <a:t>passar</a:t>
            </a:r>
            <a:r>
              <a:rPr lang="nb-NO" sz="1200" dirty="0"/>
              <a:t> i sko-dømet vårt, der alle </a:t>
            </a:r>
            <a:r>
              <a:rPr lang="nb-NO" sz="1200" dirty="0" err="1"/>
              <a:t>verdiane</a:t>
            </a:r>
            <a:r>
              <a:rPr lang="nb-NO" sz="1200" dirty="0"/>
              <a:t> er </a:t>
            </a:r>
            <a:r>
              <a:rPr lang="nb-NO" sz="1200" dirty="0" err="1"/>
              <a:t>frå</a:t>
            </a:r>
            <a:r>
              <a:rPr lang="nb-NO" sz="1200" dirty="0"/>
              <a:t> 36 til 44. Det viser kor stor andel kvar måleverdi </a:t>
            </a:r>
            <a:r>
              <a:rPr lang="nb-NO" sz="1200" dirty="0" err="1"/>
              <a:t>svarar</a:t>
            </a:r>
            <a:r>
              <a:rPr lang="nb-NO" sz="1200" dirty="0"/>
              <a:t> til.</a:t>
            </a:r>
          </a:p>
          <a:p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266520E-7726-40A2-A0CE-8B58805700BA}"/>
              </a:ext>
            </a:extLst>
          </p:cNvPr>
          <p:cNvSpPr txBox="1"/>
          <p:nvPr/>
        </p:nvSpPr>
        <p:spPr>
          <a:xfrm>
            <a:off x="506567" y="1234365"/>
            <a:ext cx="2659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Frekvenstabell – </a:t>
            </a:r>
            <a:r>
              <a:rPr lang="nb-NO" sz="1200" dirty="0" err="1"/>
              <a:t>Passar</a:t>
            </a:r>
            <a:r>
              <a:rPr lang="nb-NO" sz="1200" dirty="0"/>
              <a:t> for å vise fram </a:t>
            </a:r>
            <a:r>
              <a:rPr lang="nb-NO" sz="1200" dirty="0" err="1"/>
              <a:t>eit</a:t>
            </a:r>
            <a:r>
              <a:rPr lang="nb-NO" sz="1200" dirty="0"/>
              <a:t> datasett med </a:t>
            </a:r>
            <a:r>
              <a:rPr lang="nb-NO" sz="1200" dirty="0" err="1"/>
              <a:t>eit</a:t>
            </a:r>
            <a:r>
              <a:rPr lang="nb-NO" sz="1200" dirty="0"/>
              <a:t> avgrensa tal på </a:t>
            </a:r>
            <a:r>
              <a:rPr lang="nb-NO" sz="1200" dirty="0" err="1"/>
              <a:t>verdiar</a:t>
            </a:r>
            <a:r>
              <a:rPr lang="nb-NO" sz="1200" dirty="0"/>
              <a:t>. Vi tel opp kor mange vi har av kvar måling og ordner det i </a:t>
            </a:r>
            <a:r>
              <a:rPr lang="nb-NO" sz="1200" dirty="0" err="1"/>
              <a:t>ein</a:t>
            </a:r>
            <a:r>
              <a:rPr lang="nb-NO" sz="1200" dirty="0"/>
              <a:t> tabell. Kor mange vi har av kvar måling blir kalla frekvensen til målinga. I  sko-dømet vårt er frekvensen til </a:t>
            </a:r>
            <a:r>
              <a:rPr lang="nb-NO" sz="1200" dirty="0" err="1"/>
              <a:t>skostorleik</a:t>
            </a:r>
            <a:r>
              <a:rPr lang="nb-NO" sz="1200" dirty="0"/>
              <a:t> 39 lik 5. Frekvenstabellen for sko-dømet blir slik.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DC9C5DC0-6E47-4B40-BB87-9EA56D4C5241}"/>
              </a:ext>
            </a:extLst>
          </p:cNvPr>
          <p:cNvSpPr txBox="1"/>
          <p:nvPr/>
        </p:nvSpPr>
        <p:spPr>
          <a:xfrm>
            <a:off x="471487" y="3728132"/>
            <a:ext cx="5728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Vi </a:t>
            </a:r>
            <a:r>
              <a:rPr lang="nb-NO" sz="1200" dirty="0" err="1"/>
              <a:t>nyttar</a:t>
            </a:r>
            <a:r>
              <a:rPr lang="nb-NO" sz="1200" dirty="0"/>
              <a:t> </a:t>
            </a:r>
            <a:r>
              <a:rPr lang="nb-NO" sz="1200" dirty="0" err="1"/>
              <a:t>ein</a:t>
            </a:r>
            <a:r>
              <a:rPr lang="nb-NO" sz="1200" dirty="0"/>
              <a:t> frekvenstabell som utgangspunkt for å lage </a:t>
            </a:r>
            <a:r>
              <a:rPr lang="nb-NO" sz="1200" dirty="0" err="1"/>
              <a:t>eit</a:t>
            </a:r>
            <a:r>
              <a:rPr lang="nb-NO" sz="1200" dirty="0"/>
              <a:t> sektordiagram. </a:t>
            </a:r>
            <a:r>
              <a:rPr lang="nb-NO" sz="1200" dirty="0" err="1"/>
              <a:t>Ein</a:t>
            </a:r>
            <a:r>
              <a:rPr lang="nb-NO" sz="1200" dirty="0"/>
              <a:t> </a:t>
            </a:r>
            <a:r>
              <a:rPr lang="nb-NO" sz="1200" dirty="0" err="1"/>
              <a:t>reknar</a:t>
            </a:r>
            <a:r>
              <a:rPr lang="nb-NO" sz="1200" dirty="0"/>
              <a:t> ut kor stor brøkdel kvar måling svarer til – kor stor del av </a:t>
            </a:r>
            <a:r>
              <a:rPr lang="nb-NO" sz="1200" dirty="0" err="1"/>
              <a:t>lærarane</a:t>
            </a:r>
            <a:r>
              <a:rPr lang="nb-NO" sz="1200" dirty="0"/>
              <a:t> som har kvar </a:t>
            </a:r>
            <a:r>
              <a:rPr lang="nb-NO" sz="1200" dirty="0" err="1"/>
              <a:t>skostorleik</a:t>
            </a:r>
            <a:r>
              <a:rPr lang="nb-NO" sz="1200" dirty="0"/>
              <a:t>. Denne brøkdelen kan vi multiplisere med vinkelsummen for </a:t>
            </a:r>
            <a:r>
              <a:rPr lang="nb-NO" sz="1200" dirty="0" err="1"/>
              <a:t>ein</a:t>
            </a:r>
            <a:r>
              <a:rPr lang="nb-NO" sz="1200" dirty="0"/>
              <a:t> sirkel, for da finn vi ut kor mange grader av sirkelen kvar </a:t>
            </a:r>
            <a:r>
              <a:rPr lang="nb-NO" sz="1200" dirty="0" err="1"/>
              <a:t>skostorleik</a:t>
            </a:r>
            <a:r>
              <a:rPr lang="nb-NO" sz="1200" dirty="0"/>
              <a:t> svarer til. Da kan vi til slutt </a:t>
            </a:r>
            <a:r>
              <a:rPr lang="nb-NO" sz="1200" dirty="0" err="1"/>
              <a:t>teikne</a:t>
            </a:r>
            <a:r>
              <a:rPr lang="nb-NO" sz="1200" dirty="0"/>
              <a:t> sektordiagrammet, og merke av storleiken på alle kakestykka vi </a:t>
            </a:r>
            <a:r>
              <a:rPr lang="nb-NO" sz="1200" dirty="0" err="1"/>
              <a:t>rekna</a:t>
            </a:r>
            <a:r>
              <a:rPr lang="nb-NO" sz="1200" dirty="0"/>
              <a:t> ut storleiken på, med hjelp av ei gradskive.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8003F1F9-2925-4545-A6B6-E47CCAF3F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41" y="4980761"/>
            <a:ext cx="2659338" cy="2122052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EEA3D473-6BA2-4115-A2DC-688DABB42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8313" y="1247221"/>
            <a:ext cx="1347399" cy="1728614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45EB6AFA-D9D8-4E5E-9126-963AB219AB08}"/>
              </a:ext>
            </a:extLst>
          </p:cNvPr>
          <p:cNvSpPr txBox="1"/>
          <p:nvPr/>
        </p:nvSpPr>
        <p:spPr>
          <a:xfrm>
            <a:off x="3870504" y="8911459"/>
            <a:ext cx="2516009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 err="1"/>
              <a:t>Diskusjonsoppgåve</a:t>
            </a:r>
            <a:r>
              <a:rPr lang="nb-NO" sz="1100" b="1" dirty="0"/>
              <a:t>:</a:t>
            </a:r>
            <a:r>
              <a:rPr lang="nb-NO" sz="1100" dirty="0"/>
              <a:t> </a:t>
            </a:r>
            <a:r>
              <a:rPr lang="nb-NO" sz="1100" dirty="0" err="1"/>
              <a:t>Kvifor</a:t>
            </a:r>
            <a:r>
              <a:rPr lang="nb-NO" sz="1100" dirty="0"/>
              <a:t> trur de at det er </a:t>
            </a:r>
            <a:r>
              <a:rPr lang="nb-NO" sz="1100" dirty="0" err="1"/>
              <a:t>vanleg</a:t>
            </a:r>
            <a:r>
              <a:rPr lang="nb-NO" sz="1100" dirty="0"/>
              <a:t> med </a:t>
            </a:r>
            <a:r>
              <a:rPr lang="nb-NO" sz="1100" dirty="0" err="1"/>
              <a:t>likert</a:t>
            </a:r>
            <a:r>
              <a:rPr lang="nb-NO" sz="1100" dirty="0"/>
              <a:t>-skala? Kva meiner  de om dømet? Er det et godt eller </a:t>
            </a:r>
            <a:r>
              <a:rPr lang="nb-NO" sz="1100" dirty="0" err="1"/>
              <a:t>dårleg</a:t>
            </a:r>
            <a:r>
              <a:rPr lang="nb-NO" sz="1100" dirty="0"/>
              <a:t> døme?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763556A2-5FBD-4375-835F-8681DF18B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41" y="8916275"/>
            <a:ext cx="2418246" cy="461665"/>
          </a:xfrm>
          <a:prstGeom prst="rect">
            <a:avLst/>
          </a:prstGeom>
        </p:spPr>
      </p:pic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D2D01B06-26D0-4B0D-B0C5-9C2A14784122}"/>
              </a:ext>
            </a:extLst>
          </p:cNvPr>
          <p:cNvCxnSpPr>
            <a:cxnSpLocks/>
          </p:cNvCxnSpPr>
          <p:nvPr/>
        </p:nvCxnSpPr>
        <p:spPr>
          <a:xfrm flipH="1" flipV="1">
            <a:off x="3139871" y="9175760"/>
            <a:ext cx="587098" cy="25201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C70535-6FA0-4B8E-8406-BDDEAEA30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251247"/>
            <a:ext cx="1543050" cy="527403"/>
          </a:xfrm>
        </p:spPr>
        <p:txBody>
          <a:bodyPr/>
          <a:lstStyle/>
          <a:p>
            <a:r>
              <a:rPr lang="nb-NO" dirty="0"/>
              <a:t>i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795161A-A26C-44D6-B135-2EF5DBAD73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66" y="111852"/>
            <a:ext cx="1340237" cy="556198"/>
          </a:xfrm>
          <a:prstGeom prst="rect">
            <a:avLst/>
          </a:prstGeom>
        </p:spPr>
      </p:pic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509EAABE-635C-46D3-A247-F1B51811D910}"/>
              </a:ext>
            </a:extLst>
          </p:cNvPr>
          <p:cNvCxnSpPr>
            <a:cxnSpLocks/>
          </p:cNvCxnSpPr>
          <p:nvPr/>
        </p:nvCxnSpPr>
        <p:spPr>
          <a:xfrm flipV="1">
            <a:off x="1931937" y="2826508"/>
            <a:ext cx="1430070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097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A4ED86-E345-4991-96DA-402F4CC3C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3" y="263353"/>
            <a:ext cx="5445531" cy="825766"/>
          </a:xfrm>
        </p:spPr>
        <p:txBody>
          <a:bodyPr>
            <a:normAutofit/>
          </a:bodyPr>
          <a:lstStyle/>
          <a:p>
            <a:r>
              <a:rPr lang="nb-NO" sz="3600" dirty="0"/>
              <a:t>   Lag ei </a:t>
            </a:r>
            <a:r>
              <a:rPr lang="nb-NO" sz="3600" dirty="0" err="1"/>
              <a:t>spørjeundersøking</a:t>
            </a:r>
            <a:endParaRPr lang="nb-NO" sz="2000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D02AA41-71FA-4A34-AAEA-F01E9024E9F4}"/>
              </a:ext>
            </a:extLst>
          </p:cNvPr>
          <p:cNvSpPr txBox="1"/>
          <p:nvPr/>
        </p:nvSpPr>
        <p:spPr>
          <a:xfrm>
            <a:off x="478463" y="1261496"/>
            <a:ext cx="5445530" cy="1261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b="1" dirty="0" err="1"/>
              <a:t>Oppgåve</a:t>
            </a:r>
            <a:endParaRPr lang="nb-NO" sz="1200" b="1" dirty="0"/>
          </a:p>
          <a:p>
            <a:endParaRPr lang="nb-NO" sz="400" b="1" dirty="0"/>
          </a:p>
          <a:p>
            <a:r>
              <a:rPr lang="nb-NO" sz="1200" dirty="0"/>
              <a:t>Design ei </a:t>
            </a:r>
            <a:r>
              <a:rPr lang="nb-NO" sz="1200" dirty="0" err="1"/>
              <a:t>spørjeundersøking</a:t>
            </a:r>
            <a:r>
              <a:rPr lang="nb-NO" sz="1200" dirty="0"/>
              <a:t> som </a:t>
            </a:r>
            <a:r>
              <a:rPr lang="nb-NO" sz="1200" dirty="0" err="1"/>
              <a:t>samlar</a:t>
            </a:r>
            <a:r>
              <a:rPr lang="nb-NO" sz="1200" dirty="0"/>
              <a:t> inn data, og samle resultata i </a:t>
            </a:r>
            <a:r>
              <a:rPr lang="nb-NO" sz="1200" dirty="0" err="1"/>
              <a:t>ein</a:t>
            </a:r>
            <a:r>
              <a:rPr lang="nb-NO" sz="1200" dirty="0"/>
              <a:t> frekvenstabell og </a:t>
            </a:r>
            <a:r>
              <a:rPr lang="nb-NO" sz="1200" dirty="0" err="1"/>
              <a:t>eit</a:t>
            </a:r>
            <a:r>
              <a:rPr lang="nb-NO" sz="1200" dirty="0"/>
              <a:t> sektordiagram, for minst </a:t>
            </a:r>
            <a:r>
              <a:rPr lang="nb-NO" sz="1200" dirty="0" err="1"/>
              <a:t>eitt</a:t>
            </a:r>
            <a:r>
              <a:rPr lang="nb-NO" sz="1200" dirty="0"/>
              <a:t> spørsmål. Lag </a:t>
            </a:r>
            <a:r>
              <a:rPr lang="nb-NO" sz="1200" dirty="0" err="1"/>
              <a:t>eit</a:t>
            </a:r>
            <a:r>
              <a:rPr lang="nb-NO" sz="1200" dirty="0"/>
              <a:t> program som </a:t>
            </a:r>
            <a:r>
              <a:rPr lang="nb-NO" sz="1200" dirty="0" err="1"/>
              <a:t>bereknar</a:t>
            </a:r>
            <a:r>
              <a:rPr lang="nb-NO" sz="1200" dirty="0"/>
              <a:t> </a:t>
            </a:r>
            <a:r>
              <a:rPr lang="nb-NO" sz="1200" dirty="0" err="1"/>
              <a:t>vinklar</a:t>
            </a:r>
            <a:r>
              <a:rPr lang="nb-NO" sz="1200" dirty="0"/>
              <a:t> til sektordiagrammet ut </a:t>
            </a:r>
            <a:r>
              <a:rPr lang="nb-NO" sz="1200" dirty="0" err="1"/>
              <a:t>frå</a:t>
            </a:r>
            <a:r>
              <a:rPr lang="nb-NO" sz="1200" dirty="0"/>
              <a:t> </a:t>
            </a:r>
            <a:r>
              <a:rPr lang="nb-NO" sz="1200" dirty="0" err="1"/>
              <a:t>tala</a:t>
            </a:r>
            <a:r>
              <a:rPr lang="nb-NO" sz="1200" dirty="0"/>
              <a:t> i frekvenstabellen. Bruk resultata som </a:t>
            </a:r>
            <a:r>
              <a:rPr lang="nb-NO" sz="1200" dirty="0" err="1"/>
              <a:t>ein</a:t>
            </a:r>
            <a:r>
              <a:rPr lang="nb-NO" sz="1200" dirty="0"/>
              <a:t> del av statistikkutstillinga </a:t>
            </a:r>
            <a:r>
              <a:rPr lang="nb-NO" sz="1200" dirty="0" err="1"/>
              <a:t>dykkar</a:t>
            </a:r>
            <a:r>
              <a:rPr lang="nb-NO" sz="1200" dirty="0"/>
              <a:t>, med ei utgreiing om undersøkinga og resultatet.</a:t>
            </a:r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0AB47033-FC05-4F1F-9DED-D47E132898EB}"/>
              </a:ext>
            </a:extLst>
          </p:cNvPr>
          <p:cNvSpPr txBox="1">
            <a:spLocks/>
          </p:cNvSpPr>
          <p:nvPr/>
        </p:nvSpPr>
        <p:spPr>
          <a:xfrm>
            <a:off x="471485" y="2840287"/>
            <a:ext cx="5915025" cy="2672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1200" b="1" dirty="0"/>
              <a:t>Fase 1: Undersøke og finne informasjon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200" dirty="0"/>
              <a:t>Undersøk gjerne kva for </a:t>
            </a:r>
            <a:r>
              <a:rPr lang="nb-NO" sz="1200" dirty="0" err="1"/>
              <a:t>nokre</a:t>
            </a:r>
            <a:r>
              <a:rPr lang="nb-NO" sz="1200" dirty="0"/>
              <a:t> ulike </a:t>
            </a:r>
            <a:r>
              <a:rPr lang="nb-NO" sz="1200" dirty="0" err="1"/>
              <a:t>typar</a:t>
            </a:r>
            <a:r>
              <a:rPr lang="nb-NO" sz="1200" dirty="0"/>
              <a:t> data som kan </a:t>
            </a:r>
            <a:r>
              <a:rPr lang="nb-NO" sz="1200" dirty="0" err="1"/>
              <a:t>vere</a:t>
            </a:r>
            <a:r>
              <a:rPr lang="nb-NO" sz="1200" dirty="0"/>
              <a:t> fornuftig å samle inn? Er det </a:t>
            </a:r>
            <a:r>
              <a:rPr lang="nb-NO" sz="1200" dirty="0" err="1"/>
              <a:t>noko</a:t>
            </a:r>
            <a:r>
              <a:rPr lang="nb-NO" sz="1200" dirty="0"/>
              <a:t> spesielt de ønsker å finne ut av? Kva slags spørsmål kan </a:t>
            </a:r>
            <a:r>
              <a:rPr lang="nb-NO" sz="1200" dirty="0" err="1"/>
              <a:t>vere</a:t>
            </a:r>
            <a:r>
              <a:rPr lang="nb-NO" sz="1200" dirty="0"/>
              <a:t> bra å bruke?</a:t>
            </a:r>
          </a:p>
          <a:p>
            <a:pPr marL="0" indent="0">
              <a:buNone/>
            </a:pPr>
            <a:r>
              <a:rPr lang="nb-NO" sz="1200" u="sng" dirty="0"/>
              <a:t>Framlegg til datainnsamling – ulike </a:t>
            </a:r>
            <a:r>
              <a:rPr lang="nb-NO" sz="1200" u="sng" dirty="0" err="1"/>
              <a:t>typar</a:t>
            </a:r>
            <a:r>
              <a:rPr lang="nb-NO" sz="1200" u="sng" dirty="0"/>
              <a:t> spørsmål</a:t>
            </a:r>
          </a:p>
          <a:p>
            <a:pPr marL="0" indent="0">
              <a:buNone/>
            </a:pPr>
            <a:r>
              <a:rPr lang="nb-NO" sz="1200" dirty="0"/>
              <a:t>Kor mange </a:t>
            </a:r>
            <a:r>
              <a:rPr lang="nb-NO" sz="1200" dirty="0" err="1"/>
              <a:t>ein</a:t>
            </a:r>
            <a:r>
              <a:rPr lang="nb-NO" sz="1200" dirty="0"/>
              <a:t> har av </a:t>
            </a:r>
            <a:r>
              <a:rPr lang="nb-NO" sz="1200" dirty="0" err="1"/>
              <a:t>noko</a:t>
            </a:r>
            <a:r>
              <a:rPr lang="nb-NO" sz="1200" dirty="0"/>
              <a:t> (</a:t>
            </a:r>
            <a:r>
              <a:rPr lang="nb-NO" sz="1200" dirty="0" err="1"/>
              <a:t>talet</a:t>
            </a:r>
            <a:r>
              <a:rPr lang="nb-NO" sz="1200" dirty="0"/>
              <a:t> på):</a:t>
            </a:r>
          </a:p>
          <a:p>
            <a:r>
              <a:rPr lang="nb-NO" sz="1200" dirty="0"/>
              <a:t>Søsken, </a:t>
            </a:r>
            <a:r>
              <a:rPr lang="nb-NO" sz="1200" dirty="0" err="1"/>
              <a:t>skjermar</a:t>
            </a:r>
            <a:r>
              <a:rPr lang="nb-NO" sz="1200" dirty="0"/>
              <a:t> i heimen, bøker i heimen o.l.</a:t>
            </a:r>
          </a:p>
          <a:p>
            <a:pPr marL="0" indent="0">
              <a:buNone/>
            </a:pPr>
            <a:r>
              <a:rPr lang="nb-NO" sz="1200" dirty="0"/>
              <a:t>Kor tilfreds/</a:t>
            </a:r>
            <a:r>
              <a:rPr lang="nb-NO" sz="1200" dirty="0" err="1"/>
              <a:t>ikkje</a:t>
            </a:r>
            <a:r>
              <a:rPr lang="nb-NO" sz="1200" dirty="0"/>
              <a:t> tilfreds </a:t>
            </a:r>
            <a:r>
              <a:rPr lang="nb-NO" sz="1200" dirty="0" err="1"/>
              <a:t>ein</a:t>
            </a:r>
            <a:r>
              <a:rPr lang="nb-NO" sz="1200" dirty="0"/>
              <a:t> er med </a:t>
            </a:r>
            <a:r>
              <a:rPr lang="nb-NO" sz="1200" dirty="0" err="1"/>
              <a:t>noko</a:t>
            </a:r>
            <a:endParaRPr lang="nb-NO" sz="1200" dirty="0"/>
          </a:p>
          <a:p>
            <a:r>
              <a:rPr lang="nb-NO" sz="1200" dirty="0" err="1"/>
              <a:t>Fritidsaktivitetar</a:t>
            </a:r>
            <a:r>
              <a:rPr lang="nb-NO" sz="1200" dirty="0"/>
              <a:t>, leksene, klimapolitikk o.l.</a:t>
            </a:r>
          </a:p>
          <a:p>
            <a:pPr marL="0" indent="0">
              <a:buNone/>
            </a:pPr>
            <a:r>
              <a:rPr lang="nb-NO" sz="1200" dirty="0"/>
              <a:t>Kor villig </a:t>
            </a:r>
            <a:r>
              <a:rPr lang="nb-NO" sz="1200" dirty="0" err="1"/>
              <a:t>ein</a:t>
            </a:r>
            <a:r>
              <a:rPr lang="nb-NO" sz="1200" dirty="0"/>
              <a:t> er til å endre på </a:t>
            </a:r>
            <a:r>
              <a:rPr lang="nb-NO" sz="1200" dirty="0" err="1"/>
              <a:t>noko</a:t>
            </a:r>
            <a:endParaRPr lang="nb-NO" sz="1200" dirty="0"/>
          </a:p>
          <a:p>
            <a:pPr marL="0" indent="0">
              <a:buNone/>
            </a:pPr>
            <a:r>
              <a:rPr lang="nb-NO" sz="1200" dirty="0" err="1"/>
              <a:t>Talet</a:t>
            </a:r>
            <a:r>
              <a:rPr lang="nb-NO" sz="1200" dirty="0"/>
              <a:t> på flyreiser, kaste mindre mat, senke forbruket sitt o.l.</a:t>
            </a:r>
          </a:p>
          <a:p>
            <a:endParaRPr lang="nb-NO" sz="1200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4B3D852-79FC-4201-88C9-7E923F00FA62}"/>
              </a:ext>
            </a:extLst>
          </p:cNvPr>
          <p:cNvSpPr txBox="1"/>
          <p:nvPr/>
        </p:nvSpPr>
        <p:spPr>
          <a:xfrm>
            <a:off x="478462" y="7227494"/>
            <a:ext cx="3283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Planlegg gjennomføringa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nb-NO" sz="1200" dirty="0"/>
              <a:t> Anslå kor lang tid kvar del tar.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nb-NO" sz="1200" dirty="0"/>
              <a:t> Har de tid til å </a:t>
            </a:r>
            <a:r>
              <a:rPr lang="nb-NO" sz="1200" dirty="0" err="1"/>
              <a:t>spørje</a:t>
            </a:r>
            <a:r>
              <a:rPr lang="nb-NO" sz="1200" dirty="0"/>
              <a:t> alle spørsmåla?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nb-NO" sz="1200" dirty="0"/>
              <a:t> Dersom </a:t>
            </a:r>
            <a:r>
              <a:rPr lang="nb-NO" sz="1200" dirty="0" err="1"/>
              <a:t>ikkje</a:t>
            </a:r>
            <a:r>
              <a:rPr lang="nb-NO" sz="1200" dirty="0"/>
              <a:t>, kva skal de kutte ut?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nb-NO" sz="1200" dirty="0"/>
              <a:t> Korleis skal de dele inn svaralternativa?</a:t>
            </a:r>
          </a:p>
          <a:p>
            <a:pPr lvl="1">
              <a:buFont typeface="Calibri" panose="020F0502020204030204" pitchFamily="34" charset="0"/>
              <a:buChar char="−"/>
            </a:pPr>
            <a:endParaRPr lang="nb-NO" sz="1200" dirty="0"/>
          </a:p>
          <a:p>
            <a:r>
              <a:rPr lang="nb-NO" sz="1200" dirty="0"/>
              <a:t>Følg resten av </a:t>
            </a:r>
            <a:r>
              <a:rPr lang="nb-NO" sz="1200" dirty="0" err="1"/>
              <a:t>fasane</a:t>
            </a:r>
            <a:r>
              <a:rPr lang="nb-NO" sz="1200" dirty="0"/>
              <a:t> for å </a:t>
            </a:r>
            <a:r>
              <a:rPr lang="nb-NO" sz="1200" dirty="0" err="1"/>
              <a:t>gjere</a:t>
            </a:r>
            <a:r>
              <a:rPr lang="nb-NO" sz="1200" dirty="0"/>
              <a:t> </a:t>
            </a:r>
            <a:r>
              <a:rPr lang="nb-NO" sz="1200" dirty="0" err="1"/>
              <a:t>oppgåva</a:t>
            </a:r>
            <a:r>
              <a:rPr lang="nb-NO" sz="1200" dirty="0"/>
              <a:t> ferdig.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D0481A2-ED8B-4084-9531-4E1F6BB8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2</a:t>
            </a:fld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FCC7E2B2-CC9C-4A65-BAF1-C26C7821C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020" y="3747599"/>
            <a:ext cx="1760940" cy="1174547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999ED250-E0CE-4A69-97A6-D758AE04A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021" y="8091927"/>
            <a:ext cx="1760940" cy="104599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82DD1330-E647-4E8B-82F8-881832C09896}"/>
              </a:ext>
            </a:extLst>
          </p:cNvPr>
          <p:cNvSpPr txBox="1"/>
          <p:nvPr/>
        </p:nvSpPr>
        <p:spPr>
          <a:xfrm>
            <a:off x="3979817" y="5553923"/>
            <a:ext cx="2220143" cy="21852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b="1" dirty="0"/>
              <a:t>Etikk</a:t>
            </a:r>
          </a:p>
          <a:p>
            <a:endParaRPr lang="nb-NO" sz="400" b="1" dirty="0"/>
          </a:p>
          <a:p>
            <a:r>
              <a:rPr lang="nb-NO" sz="1200" dirty="0"/>
              <a:t>Pass på at du </a:t>
            </a:r>
            <a:r>
              <a:rPr lang="nb-NO" sz="1200" dirty="0" err="1"/>
              <a:t>ikkje</a:t>
            </a:r>
            <a:r>
              <a:rPr lang="nb-NO" sz="1200" dirty="0"/>
              <a:t> spør om </a:t>
            </a:r>
            <a:r>
              <a:rPr lang="nb-NO" sz="1200" dirty="0" err="1"/>
              <a:t>noko</a:t>
            </a:r>
            <a:r>
              <a:rPr lang="nb-NO" sz="1200" dirty="0"/>
              <a:t> som </a:t>
            </a:r>
            <a:r>
              <a:rPr lang="nb-NO" sz="1200" dirty="0" err="1"/>
              <a:t>kjennest</a:t>
            </a:r>
            <a:r>
              <a:rPr lang="nb-NO" sz="1200" dirty="0"/>
              <a:t> negativt eller sensitivt for </a:t>
            </a:r>
            <a:r>
              <a:rPr lang="nb-NO" sz="1200" dirty="0" err="1"/>
              <a:t>nokre</a:t>
            </a:r>
            <a:r>
              <a:rPr lang="nb-NO" sz="1200" dirty="0"/>
              <a:t> </a:t>
            </a:r>
            <a:r>
              <a:rPr lang="nb-NO" sz="1200" dirty="0" err="1"/>
              <a:t>personar</a:t>
            </a:r>
            <a:r>
              <a:rPr lang="nb-NO" sz="1200" dirty="0"/>
              <a:t>.</a:t>
            </a:r>
          </a:p>
          <a:p>
            <a:endParaRPr lang="nb-NO" sz="400" dirty="0"/>
          </a:p>
          <a:p>
            <a:r>
              <a:rPr lang="nb-NO" sz="1200" dirty="0"/>
              <a:t>Det må og </a:t>
            </a:r>
            <a:r>
              <a:rPr lang="nb-NO" sz="1200" dirty="0" err="1"/>
              <a:t>vere</a:t>
            </a:r>
            <a:r>
              <a:rPr lang="nb-NO" sz="1200" dirty="0"/>
              <a:t> helt frivillig å svare på </a:t>
            </a:r>
            <a:r>
              <a:rPr lang="nb-NO" sz="1200" dirty="0" err="1"/>
              <a:t>spørjeundersøkinga</a:t>
            </a:r>
            <a:r>
              <a:rPr lang="nb-NO" sz="1200" dirty="0"/>
              <a:t>.</a:t>
            </a:r>
          </a:p>
          <a:p>
            <a:endParaRPr lang="nb-NO" sz="400" dirty="0"/>
          </a:p>
          <a:p>
            <a:r>
              <a:rPr lang="nb-NO" sz="1200" dirty="0"/>
              <a:t>Kan hende kan undersøkinga </a:t>
            </a:r>
            <a:r>
              <a:rPr lang="nb-NO" sz="1200" dirty="0" err="1"/>
              <a:t>vere</a:t>
            </a:r>
            <a:r>
              <a:rPr lang="nb-NO" sz="1200" dirty="0"/>
              <a:t> anonym?</a:t>
            </a:r>
          </a:p>
          <a:p>
            <a:endParaRPr lang="nb-NO" sz="400" dirty="0"/>
          </a:p>
          <a:p>
            <a:r>
              <a:rPr lang="nb-NO" sz="1200" dirty="0" err="1"/>
              <a:t>Kvifor</a:t>
            </a:r>
            <a:r>
              <a:rPr lang="nb-NO" sz="1200" dirty="0"/>
              <a:t> er dette så viktig? Kva har det med forsking å </a:t>
            </a:r>
            <a:r>
              <a:rPr lang="nb-NO" sz="1200" dirty="0" err="1"/>
              <a:t>gjere</a:t>
            </a:r>
            <a:r>
              <a:rPr lang="nb-NO" sz="1200" dirty="0"/>
              <a:t>?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97B67940-56A6-4584-ACBD-363CB9012EAD}"/>
              </a:ext>
            </a:extLst>
          </p:cNvPr>
          <p:cNvSpPr txBox="1"/>
          <p:nvPr/>
        </p:nvSpPr>
        <p:spPr>
          <a:xfrm>
            <a:off x="478462" y="5553923"/>
            <a:ext cx="335330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200" b="1" dirty="0"/>
              <a:t>Fase 2: Idémyldring og planlegging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400" b="1" dirty="0"/>
          </a:p>
          <a:p>
            <a:r>
              <a:rPr lang="nb-NO" sz="1200" dirty="0"/>
              <a:t>Ha ei idémyldring for deg </a:t>
            </a:r>
            <a:r>
              <a:rPr lang="nb-NO" sz="1200" dirty="0" err="1"/>
              <a:t>sjølv</a:t>
            </a:r>
            <a:r>
              <a:rPr lang="nb-NO" sz="1200" dirty="0"/>
              <a:t>. Kva for </a:t>
            </a:r>
            <a:r>
              <a:rPr lang="nb-NO" sz="1200" dirty="0" err="1"/>
              <a:t>nokre</a:t>
            </a:r>
            <a:r>
              <a:rPr lang="nb-NO" sz="1200" dirty="0"/>
              <a:t> data ønsker du å samle inn? </a:t>
            </a:r>
            <a:r>
              <a:rPr lang="nb-NO" sz="1200" dirty="0" err="1"/>
              <a:t>Kvifor</a:t>
            </a:r>
            <a:r>
              <a:rPr lang="nb-NO" sz="1200" dirty="0"/>
              <a:t> akkurat </a:t>
            </a:r>
            <a:r>
              <a:rPr lang="nb-NO" sz="1200" dirty="0" err="1"/>
              <a:t>desse</a:t>
            </a:r>
            <a:r>
              <a:rPr lang="nb-NO" sz="1200" dirty="0"/>
              <a:t>? Sjå etikkramma før du tek ei avgjerd.</a:t>
            </a:r>
          </a:p>
          <a:p>
            <a:endParaRPr lang="nb-NO" sz="400" dirty="0"/>
          </a:p>
          <a:p>
            <a:r>
              <a:rPr lang="nb-NO" sz="1200" dirty="0" err="1"/>
              <a:t>Teikne</a:t>
            </a:r>
            <a:r>
              <a:rPr lang="nb-NO" sz="1200" dirty="0"/>
              <a:t> gjerne ei skisse over statistikkutstillinga før du diskuterer med </a:t>
            </a:r>
            <a:r>
              <a:rPr lang="nb-NO" sz="1200" dirty="0" err="1"/>
              <a:t>dei</a:t>
            </a:r>
            <a:r>
              <a:rPr lang="nb-NO" sz="1200" dirty="0"/>
              <a:t> andre. Deretter må gruppa samla </a:t>
            </a:r>
            <a:r>
              <a:rPr lang="nb-NO" sz="1200" dirty="0" err="1"/>
              <a:t>avgjere</a:t>
            </a:r>
            <a:r>
              <a:rPr lang="nb-NO" sz="1200" dirty="0"/>
              <a:t> kva de skal </a:t>
            </a:r>
            <a:r>
              <a:rPr lang="nb-NO" sz="1200" dirty="0" err="1"/>
              <a:t>spørje</a:t>
            </a:r>
            <a:r>
              <a:rPr lang="nb-NO" sz="1200" dirty="0"/>
              <a:t> om og korleis utstillinga </a:t>
            </a:r>
            <a:r>
              <a:rPr lang="nb-NO" sz="1200" dirty="0" err="1"/>
              <a:t>dykkar</a:t>
            </a:r>
            <a:r>
              <a:rPr lang="nb-NO" sz="1200" dirty="0"/>
              <a:t> skal sjå ut.</a:t>
            </a:r>
          </a:p>
        </p:txBody>
      </p:sp>
      <p:cxnSp>
        <p:nvCxnSpPr>
          <p:cNvPr id="19" name="Rett pilkobling 18">
            <a:extLst>
              <a:ext uri="{FF2B5EF4-FFF2-40B4-BE49-F238E27FC236}">
                <a16:creationId xmlns:a16="http://schemas.microsoft.com/office/drawing/2014/main" id="{E1ACD44C-24C4-4B3E-AD4D-0905A3833201}"/>
              </a:ext>
            </a:extLst>
          </p:cNvPr>
          <p:cNvCxnSpPr>
            <a:cxnSpLocks/>
          </p:cNvCxnSpPr>
          <p:nvPr/>
        </p:nvCxnSpPr>
        <p:spPr>
          <a:xfrm flipV="1">
            <a:off x="3029217" y="6301231"/>
            <a:ext cx="802554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362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285d13ab-30c6-49f8-8756-d82b97344fc4" xsi:nil="true"/>
    <Students xmlns="285d13ab-30c6-49f8-8756-d82b97344fc4">
      <UserInfo>
        <DisplayName/>
        <AccountId xsi:nil="true"/>
        <AccountType/>
      </UserInfo>
    </Students>
    <CultureName xmlns="285d13ab-30c6-49f8-8756-d82b97344fc4" xsi:nil="true"/>
    <Self_Registration_Enabled xmlns="285d13ab-30c6-49f8-8756-d82b97344fc4" xsi:nil="true"/>
    <FolderType xmlns="285d13ab-30c6-49f8-8756-d82b97344fc4" xsi:nil="true"/>
    <Student_Groups xmlns="285d13ab-30c6-49f8-8756-d82b97344fc4">
      <UserInfo>
        <DisplayName/>
        <AccountId xsi:nil="true"/>
        <AccountType/>
      </UserInfo>
    </Student_Groups>
    <Self_Registration_Enabled0 xmlns="285d13ab-30c6-49f8-8756-d82b97344fc4" xsi:nil="true"/>
    <Invited_Teachers xmlns="285d13ab-30c6-49f8-8756-d82b97344fc4" xsi:nil="true"/>
    <DefaultSectionNames xmlns="285d13ab-30c6-49f8-8756-d82b97344fc4" xsi:nil="true"/>
    <Is_Collaboration_Space_Locked xmlns="285d13ab-30c6-49f8-8756-d82b97344fc4" xsi:nil="true"/>
    <Templates xmlns="285d13ab-30c6-49f8-8756-d82b97344fc4" xsi:nil="true"/>
    <Has_Teacher_Only_SectionGroup xmlns="285d13ab-30c6-49f8-8756-d82b97344fc4" xsi:nil="true"/>
    <AppVersion xmlns="285d13ab-30c6-49f8-8756-d82b97344fc4" xsi:nil="true"/>
    <Invited_Students xmlns="285d13ab-30c6-49f8-8756-d82b97344fc4" xsi:nil="true"/>
    <Owner xmlns="285d13ab-30c6-49f8-8756-d82b97344fc4">
      <UserInfo>
        <DisplayName/>
        <AccountId xsi:nil="true"/>
        <AccountType/>
      </UserInfo>
    </Owner>
    <Teachers xmlns="285d13ab-30c6-49f8-8756-d82b97344fc4">
      <UserInfo>
        <DisplayName/>
        <AccountId xsi:nil="true"/>
        <AccountType/>
      </UserInfo>
    </Teach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2B349DD0DF7E4E8089C5D8EAF3A394" ma:contentTypeVersion="27" ma:contentTypeDescription="Opprett et nytt dokument." ma:contentTypeScope="" ma:versionID="e645ad07474aa427203028c883b379c2">
  <xsd:schema xmlns:xsd="http://www.w3.org/2001/XMLSchema" xmlns:xs="http://www.w3.org/2001/XMLSchema" xmlns:p="http://schemas.microsoft.com/office/2006/metadata/properties" xmlns:ns3="285d13ab-30c6-49f8-8756-d82b97344fc4" xmlns:ns4="e7edbe82-fed3-4e3f-9446-c6542b3d00d2" targetNamespace="http://schemas.microsoft.com/office/2006/metadata/properties" ma:root="true" ma:fieldsID="72272ba45de3da5dc7018043b44d9d3d" ns3:_="" ns4:_="">
    <xsd:import namespace="285d13ab-30c6-49f8-8756-d82b97344fc4"/>
    <xsd:import namespace="e7edbe82-fed3-4e3f-9446-c6542b3d00d2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Templates" minOccurs="0"/>
                <xsd:element ref="ns3:CultureName" minOccurs="0"/>
                <xsd:element ref="ns3:Self_Registration_Enabled0" minOccurs="0"/>
                <xsd:element ref="ns3:Has_Teacher_Only_SectionGroup" minOccurs="0"/>
                <xsd:element ref="ns3:Is_Collaboration_Space_Locked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d13ab-30c6-49f8-8756-d82b97344fc4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8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5" nillable="true" ma:displayName="MediaServiceAutoTags" ma:description="" ma:internalName="MediaServiceAutoTags" ma:readOnly="true">
      <xsd:simpleType>
        <xsd:restriction base="dms:Text"/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7" nillable="true" ma:displayName="Culture Name" ma:internalName="CultureName">
      <xsd:simpleType>
        <xsd:restriction base="dms:Text"/>
      </xsd:simpleType>
    </xsd:element>
    <xsd:element name="Self_Registration_Enabled0" ma:index="28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dbe82-fed3-4e3f-9446-c6542b3d00d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ash for deling av tips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0BA4E2-F0CF-4983-9E81-623E710CD51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285d13ab-30c6-49f8-8756-d82b97344fc4"/>
    <ds:schemaRef ds:uri="http://purl.org/dc/terms/"/>
    <ds:schemaRef ds:uri="http://schemas.openxmlformats.org/package/2006/metadata/core-properties"/>
    <ds:schemaRef ds:uri="e7edbe82-fed3-4e3f-9446-c6542b3d00d2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C4B04C6-7D93-4D91-BDB7-5AA5A84EB3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5d13ab-30c6-49f8-8756-d82b97344fc4"/>
    <ds:schemaRef ds:uri="e7edbe82-fed3-4e3f-9446-c6542b3d0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1F102E-35CA-4D54-AA7B-DE697C0D0C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479474</TotalTime>
  <Words>721</Words>
  <Application>Microsoft Macintosh PowerPoint</Application>
  <PresentationFormat>A4 Paper (210x297 mm)</PresentationFormat>
  <Paragraphs>51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Opplegg 21 - Frekvenstabell og sektordiagram</vt:lpstr>
      <vt:lpstr>   Lag ei spørjeundersøking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Førsteutkast til GAN Aschehoug-opplegg</dc:title>
  <dc:creator>Ellen Egeland Flø</dc:creator>
  <cp:lastModifiedBy>Simen Stafseng</cp:lastModifiedBy>
  <cp:revision>1511</cp:revision>
  <dcterms:created xsi:type="dcterms:W3CDTF">2018-11-04T16:46:19Z</dcterms:created>
  <dcterms:modified xsi:type="dcterms:W3CDTF">2021-11-10T11:33:47Z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0x0101000B2B349DD0DF7E4E8089C5D8EAF3A394</vt:lpwstr>
  </property>
</Properties>
</file>