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7"/>
  </p:notesMasterIdLst>
  <p:sldIdLst>
    <p:sldId id="369" r:id="rId5"/>
    <p:sldId id="370" r:id="rId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Egeland Flø" initials="EEF" lastIdx="1" clrIdx="0">
    <p:extLst>
      <p:ext uri="{19B8F6BF-5375-455C-9EA6-DF929625EA0E}">
        <p15:presenceInfo xmlns:p15="http://schemas.microsoft.com/office/powerpoint/2012/main" userId="Ellen Egeland Flø"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1E0AE"/>
    <a:srgbClr val="74E392"/>
    <a:srgbClr val="008080"/>
    <a:srgbClr val="03AA74"/>
    <a:srgbClr val="5EAA80"/>
    <a:srgbClr val="ECF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7" autoAdjust="0"/>
    <p:restoredTop sz="94660"/>
  </p:normalViewPr>
  <p:slideViewPr>
    <p:cSldViewPr snapToGrid="0">
      <p:cViewPr varScale="1">
        <p:scale>
          <a:sx n="89" d="100"/>
          <a:sy n="89" d="100"/>
        </p:scale>
        <p:origin x="3456" y="168"/>
      </p:cViewPr>
      <p:guideLst/>
    </p:cSldViewPr>
  </p:slideViewPr>
  <p:notesTextViewPr>
    <p:cViewPr>
      <p:scale>
        <a:sx n="1" d="1"/>
        <a:sy n="1" d="1"/>
      </p:scale>
      <p:origin x="0" y="0"/>
    </p:cViewPr>
  </p:notesTextViewPr>
  <p:sorterViewPr>
    <p:cViewPr>
      <p:scale>
        <a:sx n="100" d="100"/>
        <a:sy n="100" d="100"/>
      </p:scale>
      <p:origin x="0" y="-8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gela\Documents\Tabeller%20og%20diagrammer%20til%20Kobling.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Skostørrelse</a:t>
            </a:r>
            <a:r>
              <a:rPr lang="nb-NO" baseline="0"/>
              <a:t> for lærere ved Bore skole</a:t>
            </a:r>
            <a:endParaRPr lang="nb-NO"/>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O"/>
        </a:p>
      </c:txPr>
    </c:title>
    <c:autoTitleDeleted val="0"/>
    <c:plotArea>
      <c:layout/>
      <c:barChart>
        <c:barDir val="col"/>
        <c:grouping val="clustered"/>
        <c:varyColors val="0"/>
        <c:ser>
          <c:idx val="0"/>
          <c:order val="0"/>
          <c:spPr>
            <a:solidFill>
              <a:schemeClr val="accent1"/>
            </a:solidFill>
            <a:ln>
              <a:noFill/>
            </a:ln>
            <a:effectLst/>
          </c:spPr>
          <c:invertIfNegative val="0"/>
          <c:cat>
            <c:numRef>
              <c:f>'Ark1'!$B$3:$B$11</c:f>
              <c:numCache>
                <c:formatCode>General</c:formatCode>
                <c:ptCount val="9"/>
                <c:pt idx="0">
                  <c:v>36</c:v>
                </c:pt>
                <c:pt idx="1">
                  <c:v>37</c:v>
                </c:pt>
                <c:pt idx="2">
                  <c:v>38</c:v>
                </c:pt>
                <c:pt idx="3">
                  <c:v>39</c:v>
                </c:pt>
                <c:pt idx="4">
                  <c:v>40</c:v>
                </c:pt>
                <c:pt idx="5">
                  <c:v>41</c:v>
                </c:pt>
                <c:pt idx="6">
                  <c:v>42</c:v>
                </c:pt>
                <c:pt idx="7">
                  <c:v>43</c:v>
                </c:pt>
                <c:pt idx="8">
                  <c:v>44</c:v>
                </c:pt>
              </c:numCache>
            </c:numRef>
          </c:cat>
          <c:val>
            <c:numRef>
              <c:f>'Ark1'!$C$3:$C$11</c:f>
              <c:numCache>
                <c:formatCode>General</c:formatCode>
                <c:ptCount val="9"/>
                <c:pt idx="0">
                  <c:v>1</c:v>
                </c:pt>
                <c:pt idx="1">
                  <c:v>4</c:v>
                </c:pt>
                <c:pt idx="2">
                  <c:v>6</c:v>
                </c:pt>
                <c:pt idx="3">
                  <c:v>5</c:v>
                </c:pt>
                <c:pt idx="4">
                  <c:v>2</c:v>
                </c:pt>
                <c:pt idx="5">
                  <c:v>0</c:v>
                </c:pt>
                <c:pt idx="6">
                  <c:v>1</c:v>
                </c:pt>
                <c:pt idx="7">
                  <c:v>3</c:v>
                </c:pt>
                <c:pt idx="8">
                  <c:v>1</c:v>
                </c:pt>
              </c:numCache>
            </c:numRef>
          </c:val>
          <c:extLst>
            <c:ext xmlns:c16="http://schemas.microsoft.com/office/drawing/2014/chart" uri="{C3380CC4-5D6E-409C-BE32-E72D297353CC}">
              <c16:uniqueId val="{00000000-4A51-4C9A-A3A4-0C3A0FE82B8F}"/>
            </c:ext>
          </c:extLst>
        </c:ser>
        <c:dLbls>
          <c:showLegendKey val="0"/>
          <c:showVal val="0"/>
          <c:showCatName val="0"/>
          <c:showSerName val="0"/>
          <c:showPercent val="0"/>
          <c:showBubbleSize val="0"/>
        </c:dLbls>
        <c:gapWidth val="219"/>
        <c:overlap val="-27"/>
        <c:axId val="552282360"/>
        <c:axId val="552286952"/>
      </c:barChart>
      <c:catAx>
        <c:axId val="5522823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Skostørrelse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O"/>
          </a:p>
        </c:txPr>
        <c:crossAx val="552286952"/>
        <c:crosses val="autoZero"/>
        <c:auto val="1"/>
        <c:lblAlgn val="ctr"/>
        <c:lblOffset val="100"/>
        <c:noMultiLvlLbl val="0"/>
      </c:catAx>
      <c:valAx>
        <c:axId val="552286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Antall</a:t>
                </a:r>
                <a:r>
                  <a:rPr lang="nb-NO" baseline="0"/>
                  <a:t> lærere</a:t>
                </a:r>
                <a:endParaRPr lang="nb-N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O"/>
          </a:p>
        </c:txPr>
        <c:crossAx val="552282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t>Skostørrelse for lærere ved Bore skole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NO"/>
        </a:p>
      </c:txPr>
    </c:title>
    <c:autoTitleDeleted val="0"/>
    <c:plotArea>
      <c:layout/>
      <c:barChart>
        <c:barDir val="col"/>
        <c:grouping val="clustered"/>
        <c:varyColors val="0"/>
        <c:ser>
          <c:idx val="0"/>
          <c:order val="0"/>
          <c:tx>
            <c:strRef>
              <c:f>'Ark1'!$C$14</c:f>
              <c:strCache>
                <c:ptCount val="1"/>
                <c:pt idx="0">
                  <c:v>Kvinner</c:v>
                </c:pt>
              </c:strCache>
            </c:strRef>
          </c:tx>
          <c:spPr>
            <a:solidFill>
              <a:schemeClr val="accent1"/>
            </a:solidFill>
            <a:ln>
              <a:noFill/>
            </a:ln>
            <a:effectLst/>
          </c:spPr>
          <c:invertIfNegative val="0"/>
          <c:cat>
            <c:numRef>
              <c:f>'Ark1'!$B$15:$B$23</c:f>
              <c:numCache>
                <c:formatCode>General</c:formatCode>
                <c:ptCount val="9"/>
                <c:pt idx="0">
                  <c:v>36</c:v>
                </c:pt>
                <c:pt idx="1">
                  <c:v>37</c:v>
                </c:pt>
                <c:pt idx="2">
                  <c:v>38</c:v>
                </c:pt>
                <c:pt idx="3">
                  <c:v>39</c:v>
                </c:pt>
                <c:pt idx="4">
                  <c:v>40</c:v>
                </c:pt>
                <c:pt idx="5">
                  <c:v>41</c:v>
                </c:pt>
                <c:pt idx="6">
                  <c:v>42</c:v>
                </c:pt>
                <c:pt idx="7">
                  <c:v>43</c:v>
                </c:pt>
                <c:pt idx="8">
                  <c:v>44</c:v>
                </c:pt>
              </c:numCache>
            </c:numRef>
          </c:cat>
          <c:val>
            <c:numRef>
              <c:f>'Ark1'!$C$15:$C$23</c:f>
              <c:numCache>
                <c:formatCode>General</c:formatCode>
                <c:ptCount val="9"/>
                <c:pt idx="0">
                  <c:v>1</c:v>
                </c:pt>
                <c:pt idx="1">
                  <c:v>4</c:v>
                </c:pt>
                <c:pt idx="2">
                  <c:v>6</c:v>
                </c:pt>
                <c:pt idx="3">
                  <c:v>5</c:v>
                </c:pt>
                <c:pt idx="4">
                  <c:v>1</c:v>
                </c:pt>
                <c:pt idx="5">
                  <c:v>0</c:v>
                </c:pt>
                <c:pt idx="6">
                  <c:v>1</c:v>
                </c:pt>
                <c:pt idx="7">
                  <c:v>1</c:v>
                </c:pt>
                <c:pt idx="8">
                  <c:v>0</c:v>
                </c:pt>
              </c:numCache>
            </c:numRef>
          </c:val>
          <c:extLst>
            <c:ext xmlns:c16="http://schemas.microsoft.com/office/drawing/2014/chart" uri="{C3380CC4-5D6E-409C-BE32-E72D297353CC}">
              <c16:uniqueId val="{00000000-0EBC-4A8D-8896-842DBA94839C}"/>
            </c:ext>
          </c:extLst>
        </c:ser>
        <c:ser>
          <c:idx val="1"/>
          <c:order val="1"/>
          <c:tx>
            <c:strRef>
              <c:f>'Ark1'!$D$14</c:f>
              <c:strCache>
                <c:ptCount val="1"/>
                <c:pt idx="0">
                  <c:v>Menn</c:v>
                </c:pt>
              </c:strCache>
            </c:strRef>
          </c:tx>
          <c:spPr>
            <a:solidFill>
              <a:schemeClr val="accent2"/>
            </a:solidFill>
            <a:ln>
              <a:noFill/>
            </a:ln>
            <a:effectLst/>
          </c:spPr>
          <c:invertIfNegative val="0"/>
          <c:cat>
            <c:numRef>
              <c:f>'Ark1'!$B$15:$B$23</c:f>
              <c:numCache>
                <c:formatCode>General</c:formatCode>
                <c:ptCount val="9"/>
                <c:pt idx="0">
                  <c:v>36</c:v>
                </c:pt>
                <c:pt idx="1">
                  <c:v>37</c:v>
                </c:pt>
                <c:pt idx="2">
                  <c:v>38</c:v>
                </c:pt>
                <c:pt idx="3">
                  <c:v>39</c:v>
                </c:pt>
                <c:pt idx="4">
                  <c:v>40</c:v>
                </c:pt>
                <c:pt idx="5">
                  <c:v>41</c:v>
                </c:pt>
                <c:pt idx="6">
                  <c:v>42</c:v>
                </c:pt>
                <c:pt idx="7">
                  <c:v>43</c:v>
                </c:pt>
                <c:pt idx="8">
                  <c:v>44</c:v>
                </c:pt>
              </c:numCache>
            </c:numRef>
          </c:cat>
          <c:val>
            <c:numRef>
              <c:f>'Ark1'!$D$15:$D$23</c:f>
              <c:numCache>
                <c:formatCode>General</c:formatCode>
                <c:ptCount val="9"/>
                <c:pt idx="0">
                  <c:v>0</c:v>
                </c:pt>
                <c:pt idx="1">
                  <c:v>0</c:v>
                </c:pt>
                <c:pt idx="2">
                  <c:v>0</c:v>
                </c:pt>
                <c:pt idx="3">
                  <c:v>0</c:v>
                </c:pt>
                <c:pt idx="4">
                  <c:v>1</c:v>
                </c:pt>
                <c:pt idx="5">
                  <c:v>0</c:v>
                </c:pt>
                <c:pt idx="6">
                  <c:v>0</c:v>
                </c:pt>
                <c:pt idx="7">
                  <c:v>2</c:v>
                </c:pt>
                <c:pt idx="8">
                  <c:v>1</c:v>
                </c:pt>
              </c:numCache>
            </c:numRef>
          </c:val>
          <c:extLst>
            <c:ext xmlns:c16="http://schemas.microsoft.com/office/drawing/2014/chart" uri="{C3380CC4-5D6E-409C-BE32-E72D297353CC}">
              <c16:uniqueId val="{00000001-0EBC-4A8D-8896-842DBA94839C}"/>
            </c:ext>
          </c:extLst>
        </c:ser>
        <c:dLbls>
          <c:showLegendKey val="0"/>
          <c:showVal val="0"/>
          <c:showCatName val="0"/>
          <c:showSerName val="0"/>
          <c:showPercent val="0"/>
          <c:showBubbleSize val="0"/>
        </c:dLbls>
        <c:gapWidth val="219"/>
        <c:overlap val="-27"/>
        <c:axId val="558915088"/>
        <c:axId val="558915744"/>
      </c:barChart>
      <c:catAx>
        <c:axId val="5589150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Skostørrelse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O"/>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O"/>
          </a:p>
        </c:txPr>
        <c:crossAx val="558915744"/>
        <c:crosses val="autoZero"/>
        <c:auto val="1"/>
        <c:lblAlgn val="ctr"/>
        <c:lblOffset val="100"/>
        <c:noMultiLvlLbl val="0"/>
      </c:catAx>
      <c:valAx>
        <c:axId val="558915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Antall</a:t>
                </a:r>
                <a:r>
                  <a:rPr lang="nb-NO" baseline="0"/>
                  <a:t> lærere</a:t>
                </a:r>
                <a:endParaRPr lang="nb-NO"/>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NO"/>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O"/>
          </a:p>
        </c:txPr>
        <c:crossAx val="558915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NO"/>
        </a:p>
      </c:txPr>
    </c:legend>
    <c:plotVisOnly val="1"/>
    <c:dispBlanksAs val="gap"/>
    <c:showDLblsOverMax val="0"/>
  </c:chart>
  <c:spPr>
    <a:noFill/>
    <a:ln>
      <a:noFill/>
    </a:ln>
    <a:effectLst/>
  </c:spPr>
  <c:txPr>
    <a:bodyPr/>
    <a:lstStyle/>
    <a:p>
      <a:pPr>
        <a:defRPr/>
      </a:pPr>
      <a:endParaRPr lang="en-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A20AAA-71AC-4A1D-B3A0-288BC45B5EF0}" type="datetimeFigureOut">
              <a:rPr lang="nb-NO" smtClean="0"/>
              <a:t>10.11.2021</a:t>
            </a:fld>
            <a:endParaRPr lang="nb-NO"/>
          </a:p>
        </p:txBody>
      </p:sp>
      <p:sp>
        <p:nvSpPr>
          <p:cNvPr id="4" name="Plassholder for lysbilde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68D05-0525-4061-82E5-5DFEF8E54F05}" type="slidenum">
              <a:rPr lang="nb-NO" smtClean="0"/>
              <a:t>‹#›</a:t>
            </a:fld>
            <a:endParaRPr lang="nb-NO"/>
          </a:p>
        </p:txBody>
      </p:sp>
    </p:spTree>
    <p:extLst>
      <p:ext uri="{BB962C8B-B14F-4D97-AF65-F5344CB8AC3E}">
        <p14:creationId xmlns:p14="http://schemas.microsoft.com/office/powerpoint/2010/main" val="323293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nb-NO"/>
              <a:t>Klikk for å redigere tittelstil</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2B7FC603-7401-4A32-82F0-8813D1F68362}"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402130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7244717-8912-4BD0-901C-539D32409BB9}"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94256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6BAB75A3-C966-421D-A058-9597AF80017B}"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5862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57BBA7A6-8F18-4A2B-AB95-01174CA087CF}"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32973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nb-NO"/>
              <a:t>Klikk for å redigere tittelstil</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4CC9F4C0-F006-477E-9969-BD308BDBF7E7}" type="datetime1">
              <a:rPr lang="nb-NO" smtClean="0"/>
              <a:t>10.11.2021</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03971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D3EB738D-0748-4DF6-9385-02C30FADB6B1}"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2229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nb-NO"/>
              <a:t>Klikk for å redigere tittelstil</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472381" y="3618442"/>
            <a:ext cx="2901255"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3471863" y="3618442"/>
            <a:ext cx="2915543" cy="532218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7600DFB6-812E-4855-8CBD-F502418EB257}" type="datetime1">
              <a:rPr lang="nb-NO" smtClean="0"/>
              <a:t>10.11.2021</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5947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642D9ED0-2390-4A20-865F-D260A12F872E}" type="datetime1">
              <a:rPr lang="nb-NO" smtClean="0"/>
              <a:t>10.11.2021</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07844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7AC629-7052-4F6D-AB30-13A06FED4062}" type="datetime1">
              <a:rPr lang="nb-NO" smtClean="0"/>
              <a:t>10.11.2021</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856413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442F1E48-A005-48CA-BC11-8A1B79F79ED9}"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1949258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nb-NO"/>
              <a:t>Klikk for å redigere tittelstil</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54F355CE-444A-462B-B545-D05FD5A80EA7}" type="datetime1">
              <a:rPr lang="nb-NO" smtClean="0"/>
              <a:t>10.11.2021</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8BCDA449-1FD9-4B7A-9E85-B244E6DC9C56}" type="slidenum">
              <a:rPr lang="nb-NO" smtClean="0"/>
              <a:t>‹#›</a:t>
            </a:fld>
            <a:endParaRPr lang="nb-NO"/>
          </a:p>
        </p:txBody>
      </p:sp>
    </p:spTree>
    <p:extLst>
      <p:ext uri="{BB962C8B-B14F-4D97-AF65-F5344CB8AC3E}">
        <p14:creationId xmlns:p14="http://schemas.microsoft.com/office/powerpoint/2010/main" val="398449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4D829CD-4287-478E-BC9B-33B488E248AF}" type="datetime1">
              <a:rPr lang="nb-NO" smtClean="0"/>
              <a:t>10.11.2021</a:t>
            </a:fld>
            <a:endParaRPr lang="nb-NO"/>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BCDA449-1FD9-4B7A-9E85-B244E6DC9C56}" type="slidenum">
              <a:rPr lang="nb-NO" smtClean="0"/>
              <a:t>‹#›</a:t>
            </a:fld>
            <a:endParaRPr lang="nb-NO"/>
          </a:p>
        </p:txBody>
      </p:sp>
    </p:spTree>
    <p:extLst>
      <p:ext uri="{BB962C8B-B14F-4D97-AF65-F5344CB8AC3E}">
        <p14:creationId xmlns:p14="http://schemas.microsoft.com/office/powerpoint/2010/main" val="19338693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7EEA97-16B2-423C-9AA3-64FB1F3EE0DC}"/>
              </a:ext>
            </a:extLst>
          </p:cNvPr>
          <p:cNvSpPr>
            <a:spLocks noGrp="1"/>
          </p:cNvSpPr>
          <p:nvPr>
            <p:ph type="title"/>
          </p:nvPr>
        </p:nvSpPr>
        <p:spPr>
          <a:xfrm>
            <a:off x="471488" y="207365"/>
            <a:ext cx="5915025" cy="907926"/>
          </a:xfrm>
        </p:spPr>
        <p:txBody>
          <a:bodyPr>
            <a:normAutofit fontScale="90000"/>
          </a:bodyPr>
          <a:lstStyle/>
          <a:p>
            <a:r>
              <a:rPr lang="nb-NO" dirty="0"/>
              <a:t>Opplegg 22 - Statistikk og diagrammer</a:t>
            </a:r>
          </a:p>
        </p:txBody>
      </p:sp>
      <p:sp>
        <p:nvSpPr>
          <p:cNvPr id="3" name="Plassholder for innhold 2">
            <a:extLst>
              <a:ext uri="{FF2B5EF4-FFF2-40B4-BE49-F238E27FC236}">
                <a16:creationId xmlns:a16="http://schemas.microsoft.com/office/drawing/2014/main" id="{5464B756-75EF-457D-AC46-A930D3D6564D}"/>
              </a:ext>
            </a:extLst>
          </p:cNvPr>
          <p:cNvSpPr>
            <a:spLocks noGrp="1"/>
          </p:cNvSpPr>
          <p:nvPr>
            <p:ph idx="1"/>
          </p:nvPr>
        </p:nvSpPr>
        <p:spPr>
          <a:xfrm>
            <a:off x="471487" y="1211104"/>
            <a:ext cx="5915025" cy="3720050"/>
          </a:xfrm>
        </p:spPr>
        <p:txBody>
          <a:bodyPr>
            <a:normAutofit/>
          </a:bodyPr>
          <a:lstStyle/>
          <a:p>
            <a:pPr marL="0" indent="0">
              <a:lnSpc>
                <a:spcPct val="100000"/>
              </a:lnSpc>
              <a:buNone/>
            </a:pPr>
            <a:r>
              <a:rPr lang="nb-NO" sz="1200" dirty="0"/>
              <a:t>Nå skal vi se på ulike måter å vise fram data ved hjelp av diagrammer, og det finnes flere ulike typer diagrammer. Noen av de mest vanlige er:</a:t>
            </a:r>
          </a:p>
          <a:p>
            <a:pPr marL="0" indent="0">
              <a:buNone/>
            </a:pPr>
            <a:r>
              <a:rPr lang="nb-NO" sz="1200" b="1" dirty="0"/>
              <a:t>Stolpediagram (søylediagram) – </a:t>
            </a:r>
            <a:r>
              <a:rPr lang="nb-NO" sz="1200" dirty="0"/>
              <a:t>Passer for å vise fram et datasett med et begrenset antall verdier eller kategorier. Det passer i vårt sko-eksempel, der alle verdiene er fra 36 til 44.</a:t>
            </a:r>
          </a:p>
          <a:p>
            <a:pPr marL="0" indent="0">
              <a:buNone/>
            </a:pPr>
            <a:endParaRPr lang="nb-NO" sz="1200" dirty="0"/>
          </a:p>
          <a:p>
            <a:endParaRPr lang="nb-NO" sz="1200" dirty="0"/>
          </a:p>
          <a:p>
            <a:endParaRPr lang="nb-NO" sz="1200" dirty="0"/>
          </a:p>
          <a:p>
            <a:endParaRPr lang="nb-NO" sz="1200" dirty="0"/>
          </a:p>
          <a:p>
            <a:endParaRPr lang="nb-NO" sz="1200" dirty="0"/>
          </a:p>
          <a:p>
            <a:endParaRPr lang="nb-NO" sz="1200" dirty="0"/>
          </a:p>
          <a:p>
            <a:pPr marL="0" indent="0">
              <a:buNone/>
            </a:pPr>
            <a:endParaRPr lang="nb-NO" sz="1200" dirty="0"/>
          </a:p>
          <a:p>
            <a:pPr marL="0" indent="0">
              <a:buNone/>
            </a:pPr>
            <a:endParaRPr lang="nb-NO" sz="1200" dirty="0"/>
          </a:p>
          <a:p>
            <a:pPr marL="0" indent="0">
              <a:buNone/>
            </a:pPr>
            <a:r>
              <a:rPr lang="nb-NO" sz="1200" b="1" dirty="0"/>
              <a:t>Gruppert stolpediagram –</a:t>
            </a:r>
            <a:r>
              <a:rPr lang="nb-NO" sz="1200" dirty="0"/>
              <a:t> Passer for å sammenligne to ulike grupper som du har samme type data for. Dersom vi visste hvilke skostørrelser som tilhørte de kvinnelige og de mannlige lærerne, kunne vi laget et gruppert stolpediagram som dette:</a:t>
            </a:r>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a:p>
            <a:pPr marL="0" indent="0">
              <a:buNone/>
            </a:pPr>
            <a:endParaRPr lang="nb-NO" sz="1200" dirty="0"/>
          </a:p>
        </p:txBody>
      </p:sp>
      <p:graphicFrame>
        <p:nvGraphicFramePr>
          <p:cNvPr id="11" name="Diagram 10">
            <a:extLst>
              <a:ext uri="{FF2B5EF4-FFF2-40B4-BE49-F238E27FC236}">
                <a16:creationId xmlns:a16="http://schemas.microsoft.com/office/drawing/2014/main" id="{648D8F37-8406-415F-8ABA-02D9EC699299}"/>
              </a:ext>
            </a:extLst>
          </p:cNvPr>
          <p:cNvGraphicFramePr>
            <a:graphicFrameLocks/>
          </p:cNvGraphicFramePr>
          <p:nvPr/>
        </p:nvGraphicFramePr>
        <p:xfrm>
          <a:off x="1517894" y="2227852"/>
          <a:ext cx="3591988" cy="1920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Diagram 12">
            <a:extLst>
              <a:ext uri="{FF2B5EF4-FFF2-40B4-BE49-F238E27FC236}">
                <a16:creationId xmlns:a16="http://schemas.microsoft.com/office/drawing/2014/main" id="{25626AB8-B0D8-455F-A9ED-48493BEFF16F}"/>
              </a:ext>
            </a:extLst>
          </p:cNvPr>
          <p:cNvGraphicFramePr>
            <a:graphicFrameLocks noChangeAspect="1"/>
          </p:cNvGraphicFramePr>
          <p:nvPr/>
        </p:nvGraphicFramePr>
        <p:xfrm>
          <a:off x="1449610" y="4974847"/>
          <a:ext cx="3728555" cy="2237133"/>
        </p:xfrm>
        <a:graphic>
          <a:graphicData uri="http://schemas.openxmlformats.org/drawingml/2006/chart">
            <c:chart xmlns:c="http://schemas.openxmlformats.org/drawingml/2006/chart" xmlns:r="http://schemas.openxmlformats.org/officeDocument/2006/relationships" r:id="rId3"/>
          </a:graphicData>
        </a:graphic>
      </p:graphicFrame>
      <p:pic>
        <p:nvPicPr>
          <p:cNvPr id="5" name="Bilde 4">
            <a:extLst>
              <a:ext uri="{FF2B5EF4-FFF2-40B4-BE49-F238E27FC236}">
                <a16:creationId xmlns:a16="http://schemas.microsoft.com/office/drawing/2014/main" id="{111C5A1A-C375-4D83-84DC-14789EF50B6F}"/>
              </a:ext>
            </a:extLst>
          </p:cNvPr>
          <p:cNvPicPr>
            <a:picLocks noChangeAspect="1"/>
          </p:cNvPicPr>
          <p:nvPr/>
        </p:nvPicPr>
        <p:blipFill>
          <a:blip r:embed="rId4"/>
          <a:stretch>
            <a:fillRect/>
          </a:stretch>
        </p:blipFill>
        <p:spPr>
          <a:xfrm>
            <a:off x="409316" y="7938365"/>
            <a:ext cx="2777155" cy="1559365"/>
          </a:xfrm>
          <a:prstGeom prst="rect">
            <a:avLst/>
          </a:prstGeom>
        </p:spPr>
      </p:pic>
      <p:pic>
        <p:nvPicPr>
          <p:cNvPr id="6" name="Bilde 5">
            <a:extLst>
              <a:ext uri="{FF2B5EF4-FFF2-40B4-BE49-F238E27FC236}">
                <a16:creationId xmlns:a16="http://schemas.microsoft.com/office/drawing/2014/main" id="{23CD8E0D-75D9-46BA-9790-EB39E95368EC}"/>
              </a:ext>
            </a:extLst>
          </p:cNvPr>
          <p:cNvPicPr>
            <a:picLocks noChangeAspect="1"/>
          </p:cNvPicPr>
          <p:nvPr/>
        </p:nvPicPr>
        <p:blipFill>
          <a:blip r:embed="rId5"/>
          <a:stretch>
            <a:fillRect/>
          </a:stretch>
        </p:blipFill>
        <p:spPr>
          <a:xfrm>
            <a:off x="3428999" y="7938365"/>
            <a:ext cx="2628435" cy="1559366"/>
          </a:xfrm>
          <a:prstGeom prst="rect">
            <a:avLst/>
          </a:prstGeom>
        </p:spPr>
      </p:pic>
      <p:sp>
        <p:nvSpPr>
          <p:cNvPr id="16" name="TekstSylinder 15">
            <a:extLst>
              <a:ext uri="{FF2B5EF4-FFF2-40B4-BE49-F238E27FC236}">
                <a16:creationId xmlns:a16="http://schemas.microsoft.com/office/drawing/2014/main" id="{DE347B86-3C09-4908-8EC5-2C4988FEB3A1}"/>
              </a:ext>
            </a:extLst>
          </p:cNvPr>
          <p:cNvSpPr txBox="1"/>
          <p:nvPr/>
        </p:nvSpPr>
        <p:spPr>
          <a:xfrm>
            <a:off x="471486" y="7364382"/>
            <a:ext cx="5915025" cy="646331"/>
          </a:xfrm>
          <a:prstGeom prst="rect">
            <a:avLst/>
          </a:prstGeom>
          <a:noFill/>
        </p:spPr>
        <p:txBody>
          <a:bodyPr wrap="square" rtlCol="0">
            <a:spAutoFit/>
          </a:bodyPr>
          <a:lstStyle/>
          <a:p>
            <a:r>
              <a:rPr lang="nb-NO" sz="1200" b="1" dirty="0"/>
              <a:t>Linjediagram (kurvediagram) –</a:t>
            </a:r>
            <a:r>
              <a:rPr lang="nb-NO" sz="1200" dirty="0"/>
              <a:t> Passer godt for å vise hvordan noe endrer seg over tid. Det vet vi ikke noe om i vårt skostørrelse-eksempel, så vi må finne et annet eksempel. I disse to linjediagrammene ser vi hvordan høyden til gutter og jenter øker når de blir eldre.</a:t>
            </a:r>
            <a:endParaRPr lang="nb-NO" sz="3000" dirty="0"/>
          </a:p>
        </p:txBody>
      </p:sp>
      <p:sp>
        <p:nvSpPr>
          <p:cNvPr id="4" name="Plassholder for lysbildenummer 3">
            <a:extLst>
              <a:ext uri="{FF2B5EF4-FFF2-40B4-BE49-F238E27FC236}">
                <a16:creationId xmlns:a16="http://schemas.microsoft.com/office/drawing/2014/main" id="{5A565999-F4D1-469C-823E-B7A34C2D31FB}"/>
              </a:ext>
            </a:extLst>
          </p:cNvPr>
          <p:cNvSpPr>
            <a:spLocks noGrp="1"/>
          </p:cNvSpPr>
          <p:nvPr>
            <p:ph type="sldNum" sz="quarter" idx="12"/>
          </p:nvPr>
        </p:nvSpPr>
        <p:spPr/>
        <p:txBody>
          <a:bodyPr/>
          <a:lstStyle/>
          <a:p>
            <a:fld id="{8BCDA449-1FD9-4B7A-9E85-B244E6DC9C56}" type="slidenum">
              <a:rPr lang="nb-NO" smtClean="0"/>
              <a:t>1</a:t>
            </a:fld>
            <a:endParaRPr lang="nb-NO"/>
          </a:p>
        </p:txBody>
      </p:sp>
      <p:pic>
        <p:nvPicPr>
          <p:cNvPr id="12" name="Bilde 11">
            <a:extLst>
              <a:ext uri="{FF2B5EF4-FFF2-40B4-BE49-F238E27FC236}">
                <a16:creationId xmlns:a16="http://schemas.microsoft.com/office/drawing/2014/main" id="{CA10B7C5-D72E-4511-BAB3-558DCD3010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1760" y="111852"/>
            <a:ext cx="1826743" cy="758098"/>
          </a:xfrm>
          <a:prstGeom prst="rect">
            <a:avLst/>
          </a:prstGeom>
        </p:spPr>
      </p:pic>
    </p:spTree>
    <p:extLst>
      <p:ext uri="{BB962C8B-B14F-4D97-AF65-F5344CB8AC3E}">
        <p14:creationId xmlns:p14="http://schemas.microsoft.com/office/powerpoint/2010/main" val="162000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e 17" descr="Et bilde som inneholder elektronikk, krets&#10;&#10;Automatisk generert beskrivelse">
            <a:extLst>
              <a:ext uri="{FF2B5EF4-FFF2-40B4-BE49-F238E27FC236}">
                <a16:creationId xmlns:a16="http://schemas.microsoft.com/office/drawing/2014/main" id="{80708B2D-6F47-4C58-89B1-E29824300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279" y="6885695"/>
            <a:ext cx="2662727" cy="2662727"/>
          </a:xfrm>
          <a:prstGeom prst="rect">
            <a:avLst/>
          </a:prstGeom>
        </p:spPr>
      </p:pic>
      <p:sp>
        <p:nvSpPr>
          <p:cNvPr id="2" name="Tittel 1">
            <a:extLst>
              <a:ext uri="{FF2B5EF4-FFF2-40B4-BE49-F238E27FC236}">
                <a16:creationId xmlns:a16="http://schemas.microsoft.com/office/drawing/2014/main" id="{23A4ED86-E345-4991-96DA-402F4CC3CCB7}"/>
              </a:ext>
            </a:extLst>
          </p:cNvPr>
          <p:cNvSpPr>
            <a:spLocks noGrp="1"/>
          </p:cNvSpPr>
          <p:nvPr>
            <p:ph type="title"/>
          </p:nvPr>
        </p:nvSpPr>
        <p:spPr>
          <a:xfrm>
            <a:off x="690766" y="357578"/>
            <a:ext cx="5445531" cy="1180978"/>
          </a:xfrm>
        </p:spPr>
        <p:txBody>
          <a:bodyPr>
            <a:normAutofit/>
          </a:bodyPr>
          <a:lstStyle/>
          <a:p>
            <a:r>
              <a:rPr lang="nb-NO" sz="3600" dirty="0"/>
              <a:t>Lag en statistisk fremstilling </a:t>
            </a:r>
            <a:br>
              <a:rPr lang="nb-NO" sz="3600" dirty="0"/>
            </a:br>
            <a:r>
              <a:rPr lang="nb-NO" sz="1600" dirty="0"/>
              <a:t>- som skal brukes i en nyhetssak, og videre som en del av statistikkutstillingen deres</a:t>
            </a:r>
          </a:p>
        </p:txBody>
      </p:sp>
      <p:sp>
        <p:nvSpPr>
          <p:cNvPr id="4" name="TekstSylinder 3">
            <a:extLst>
              <a:ext uri="{FF2B5EF4-FFF2-40B4-BE49-F238E27FC236}">
                <a16:creationId xmlns:a16="http://schemas.microsoft.com/office/drawing/2014/main" id="{6D02AA41-71FA-4A34-AAEA-F01E9024E9F4}"/>
              </a:ext>
            </a:extLst>
          </p:cNvPr>
          <p:cNvSpPr txBox="1"/>
          <p:nvPr/>
        </p:nvSpPr>
        <p:spPr>
          <a:xfrm>
            <a:off x="733386" y="1638417"/>
            <a:ext cx="5170417" cy="892552"/>
          </a:xfrm>
          <a:prstGeom prst="rect">
            <a:avLst/>
          </a:prstGeom>
          <a:noFill/>
          <a:ln>
            <a:solidFill>
              <a:schemeClr val="tx1"/>
            </a:solidFill>
          </a:ln>
        </p:spPr>
        <p:txBody>
          <a:bodyPr wrap="square" rtlCol="0">
            <a:spAutoFit/>
          </a:bodyPr>
          <a:lstStyle/>
          <a:p>
            <a:r>
              <a:rPr lang="nb-NO" sz="1200" b="1" dirty="0"/>
              <a:t>Oppgave </a:t>
            </a:r>
          </a:p>
          <a:p>
            <a:endParaRPr lang="nb-NO" sz="400" b="1" dirty="0"/>
          </a:p>
          <a:p>
            <a:r>
              <a:rPr lang="nb-NO" sz="1200" dirty="0"/>
              <a:t>Bruk </a:t>
            </a:r>
            <a:r>
              <a:rPr lang="nb-NO" sz="1200" dirty="0" err="1"/>
              <a:t>micro:biten</a:t>
            </a:r>
            <a:r>
              <a:rPr lang="nb-NO" sz="1200" dirty="0"/>
              <a:t> til å samle inn data, og samle resultatene i en frekvenstabell og et diagram. Lag et nyhetsoppslag utfra målingene deres. Dette nyhetsoppslaget skal være en del av utstillingen deres.</a:t>
            </a:r>
          </a:p>
        </p:txBody>
      </p:sp>
      <p:sp>
        <p:nvSpPr>
          <p:cNvPr id="14" name="Plassholder for innhold 2">
            <a:extLst>
              <a:ext uri="{FF2B5EF4-FFF2-40B4-BE49-F238E27FC236}">
                <a16:creationId xmlns:a16="http://schemas.microsoft.com/office/drawing/2014/main" id="{0AB47033-FC05-4F1F-9DED-D47E132898EB}"/>
              </a:ext>
            </a:extLst>
          </p:cNvPr>
          <p:cNvSpPr txBox="1">
            <a:spLocks/>
          </p:cNvSpPr>
          <p:nvPr/>
        </p:nvSpPr>
        <p:spPr>
          <a:xfrm>
            <a:off x="435348" y="2843759"/>
            <a:ext cx="5915025" cy="188996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b-NO" sz="1200" b="1" dirty="0"/>
              <a:t>Fase 1: Undersøke og innhente informasjon</a:t>
            </a:r>
          </a:p>
          <a:p>
            <a:pPr marL="0" indent="0">
              <a:buFont typeface="Arial" panose="020B0604020202020204" pitchFamily="34" charset="0"/>
              <a:buNone/>
            </a:pPr>
            <a:r>
              <a:rPr lang="nb-NO" sz="1200" dirty="0"/>
              <a:t>Undersøk gjerne hvilke ulike typer data som kan være fornuftig å samle inn? Siden dere skal bruke </a:t>
            </a:r>
            <a:r>
              <a:rPr lang="nb-NO" sz="1200" dirty="0" err="1"/>
              <a:t>micro:bit</a:t>
            </a:r>
            <a:r>
              <a:rPr lang="nb-NO" sz="1200" dirty="0"/>
              <a:t> til datainnsamling, bør dere finne ut hva den kan brukes til å måle.</a:t>
            </a:r>
          </a:p>
          <a:p>
            <a:pPr marL="0" indent="0">
              <a:buFont typeface="Arial" panose="020B0604020202020204" pitchFamily="34" charset="0"/>
              <a:buNone/>
            </a:pPr>
            <a:endParaRPr lang="nb-NO" sz="1200" b="1" dirty="0"/>
          </a:p>
          <a:p>
            <a:pPr marL="0" indent="0">
              <a:buFont typeface="Arial" panose="020B0604020202020204" pitchFamily="34" charset="0"/>
              <a:buNone/>
            </a:pPr>
            <a:r>
              <a:rPr lang="nb-NO" sz="1200" b="1" dirty="0"/>
              <a:t>Fase 2: Idémyldre og planlegge</a:t>
            </a:r>
          </a:p>
          <a:p>
            <a:pPr marL="0" indent="0">
              <a:buNone/>
            </a:pPr>
            <a:r>
              <a:rPr lang="nb-NO" sz="1200" dirty="0"/>
              <a:t>Ha en idémyldring for deg selv. Hvilke data ønsker du å samle inn? Hvorfor akkurat dette? Tegn gjerne en skisse over nyhetssaken før du diskuterer med de andre. Deretter må gruppa samlet bestemme hva dere skal måle og hvordan deres nyhetssak og utstilling skal se ut.</a:t>
            </a:r>
          </a:p>
          <a:p>
            <a:pPr marL="0" indent="0">
              <a:buNone/>
            </a:pPr>
            <a:endParaRPr lang="nb-NO" sz="1200" dirty="0"/>
          </a:p>
        </p:txBody>
      </p:sp>
      <p:sp>
        <p:nvSpPr>
          <p:cNvPr id="3" name="TekstSylinder 2">
            <a:extLst>
              <a:ext uri="{FF2B5EF4-FFF2-40B4-BE49-F238E27FC236}">
                <a16:creationId xmlns:a16="http://schemas.microsoft.com/office/drawing/2014/main" id="{EE7BFD77-7CE6-4210-BCF8-460BA3F8CB9A}"/>
              </a:ext>
            </a:extLst>
          </p:cNvPr>
          <p:cNvSpPr txBox="1"/>
          <p:nvPr/>
        </p:nvSpPr>
        <p:spPr>
          <a:xfrm>
            <a:off x="435349" y="4872045"/>
            <a:ext cx="3476251" cy="4154984"/>
          </a:xfrm>
          <a:prstGeom prst="rect">
            <a:avLst/>
          </a:prstGeom>
          <a:noFill/>
        </p:spPr>
        <p:txBody>
          <a:bodyPr wrap="square" rtlCol="0">
            <a:spAutoFit/>
          </a:bodyPr>
          <a:lstStyle/>
          <a:p>
            <a:r>
              <a:rPr lang="nb-NO" sz="1200" b="1" dirty="0"/>
              <a:t>Fase 3: </a:t>
            </a:r>
            <a:r>
              <a:rPr lang="nb-NO" sz="1200" dirty="0"/>
              <a:t>Lag første versjon av programmet for å gjøre målingene deres. Lag førsteutkast av nyhetssaken og det dere ellers trenger til utstillingen.,</a:t>
            </a:r>
          </a:p>
          <a:p>
            <a:endParaRPr lang="nb-NO" sz="1200" dirty="0"/>
          </a:p>
          <a:p>
            <a:r>
              <a:rPr lang="nb-NO" sz="1200" b="1" dirty="0"/>
              <a:t>Fase 4:</a:t>
            </a:r>
            <a:r>
              <a:rPr lang="nb-NO" sz="1200" dirty="0"/>
              <a:t> Test programmet, får dere målinger som virker fornuftige? Spør andre i klassen om nyhetssaken deres er tydelig og god.</a:t>
            </a:r>
          </a:p>
          <a:p>
            <a:endParaRPr lang="nb-NO" sz="1200" dirty="0"/>
          </a:p>
          <a:p>
            <a:r>
              <a:rPr lang="nb-NO" sz="1200" b="1" dirty="0"/>
              <a:t>Fase 5: </a:t>
            </a:r>
            <a:r>
              <a:rPr lang="nb-NO" sz="1200" dirty="0"/>
              <a:t>Sammenlign gjerne med de andre i klassen, er det noen som har en bedre nyhetssak? Hvorfor mener dere at den er bedre? Kan dere bruke noe av de samme grepene i deres sak?	</a:t>
            </a:r>
          </a:p>
          <a:p>
            <a:endParaRPr lang="nb-NO" sz="1200" dirty="0"/>
          </a:p>
          <a:p>
            <a:r>
              <a:rPr lang="nb-NO" sz="1200" b="1" dirty="0"/>
              <a:t>Fase 6: </a:t>
            </a:r>
            <a:r>
              <a:rPr lang="nb-NO" sz="1200" dirty="0"/>
              <a:t>Hopp gjerne tilbake til tidligere punkt, og gjør forandringer for å få en best mulig nyhetssak og utstilling. Gjør gjerne endringer i programmet deres om det trengs.</a:t>
            </a:r>
          </a:p>
          <a:p>
            <a:endParaRPr lang="nb-NO" sz="1200" dirty="0"/>
          </a:p>
          <a:p>
            <a:r>
              <a:rPr lang="nb-NO" sz="1200" b="1" dirty="0"/>
              <a:t>Fase 7: </a:t>
            </a:r>
            <a:r>
              <a:rPr lang="nb-NO" sz="1200" dirty="0"/>
              <a:t>Pass på å ta vare på bilder og notater dere har gjort underveis, slik at dere kan vise hva dere har tenkt. I denne oppgaven går dokumenteringen ut på å lage selve nyhetssaken og utstillingen.</a:t>
            </a:r>
          </a:p>
        </p:txBody>
      </p:sp>
      <p:sp>
        <p:nvSpPr>
          <p:cNvPr id="5" name="Plassholder for lysbildenummer 4">
            <a:extLst>
              <a:ext uri="{FF2B5EF4-FFF2-40B4-BE49-F238E27FC236}">
                <a16:creationId xmlns:a16="http://schemas.microsoft.com/office/drawing/2014/main" id="{FC7850CB-5775-4EA3-A204-40571917DD40}"/>
              </a:ext>
            </a:extLst>
          </p:cNvPr>
          <p:cNvSpPr>
            <a:spLocks noGrp="1"/>
          </p:cNvSpPr>
          <p:nvPr>
            <p:ph type="sldNum" sz="quarter" idx="12"/>
          </p:nvPr>
        </p:nvSpPr>
        <p:spPr/>
        <p:txBody>
          <a:bodyPr/>
          <a:lstStyle/>
          <a:p>
            <a:fld id="{8BCDA449-1FD9-4B7A-9E85-B244E6DC9C56}" type="slidenum">
              <a:rPr lang="nb-NO" smtClean="0"/>
              <a:t>2</a:t>
            </a:fld>
            <a:endParaRPr lang="nb-NO"/>
          </a:p>
        </p:txBody>
      </p:sp>
      <p:pic>
        <p:nvPicPr>
          <p:cNvPr id="19" name="Bilde 18">
            <a:extLst>
              <a:ext uri="{FF2B5EF4-FFF2-40B4-BE49-F238E27FC236}">
                <a16:creationId xmlns:a16="http://schemas.microsoft.com/office/drawing/2014/main" id="{E66D88ED-B420-4F43-9752-203055C64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0257">
            <a:off x="4725005" y="4953766"/>
            <a:ext cx="1317277" cy="1971971"/>
          </a:xfrm>
          <a:prstGeom prst="rect">
            <a:avLst/>
          </a:prstGeom>
        </p:spPr>
      </p:pic>
    </p:spTree>
    <p:extLst>
      <p:ext uri="{BB962C8B-B14F-4D97-AF65-F5344CB8AC3E}">
        <p14:creationId xmlns:p14="http://schemas.microsoft.com/office/powerpoint/2010/main" val="72956927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bookType xmlns="285d13ab-30c6-49f8-8756-d82b97344fc4" xsi:nil="true"/>
    <Students xmlns="285d13ab-30c6-49f8-8756-d82b97344fc4">
      <UserInfo>
        <DisplayName/>
        <AccountId xsi:nil="true"/>
        <AccountType/>
      </UserInfo>
    </Students>
    <CultureName xmlns="285d13ab-30c6-49f8-8756-d82b97344fc4" xsi:nil="true"/>
    <Self_Registration_Enabled xmlns="285d13ab-30c6-49f8-8756-d82b97344fc4" xsi:nil="true"/>
    <FolderType xmlns="285d13ab-30c6-49f8-8756-d82b97344fc4" xsi:nil="true"/>
    <Student_Groups xmlns="285d13ab-30c6-49f8-8756-d82b97344fc4">
      <UserInfo>
        <DisplayName/>
        <AccountId xsi:nil="true"/>
        <AccountType/>
      </UserInfo>
    </Student_Groups>
    <Self_Registration_Enabled0 xmlns="285d13ab-30c6-49f8-8756-d82b97344fc4" xsi:nil="true"/>
    <Invited_Teachers xmlns="285d13ab-30c6-49f8-8756-d82b97344fc4" xsi:nil="true"/>
    <DefaultSectionNames xmlns="285d13ab-30c6-49f8-8756-d82b97344fc4" xsi:nil="true"/>
    <Is_Collaboration_Space_Locked xmlns="285d13ab-30c6-49f8-8756-d82b97344fc4" xsi:nil="true"/>
    <Templates xmlns="285d13ab-30c6-49f8-8756-d82b97344fc4" xsi:nil="true"/>
    <Has_Teacher_Only_SectionGroup xmlns="285d13ab-30c6-49f8-8756-d82b97344fc4" xsi:nil="true"/>
    <AppVersion xmlns="285d13ab-30c6-49f8-8756-d82b97344fc4" xsi:nil="true"/>
    <Invited_Students xmlns="285d13ab-30c6-49f8-8756-d82b97344fc4" xsi:nil="true"/>
    <Owner xmlns="285d13ab-30c6-49f8-8756-d82b97344fc4">
      <UserInfo>
        <DisplayName/>
        <AccountId xsi:nil="true"/>
        <AccountType/>
      </UserInfo>
    </Owner>
    <Teachers xmlns="285d13ab-30c6-49f8-8756-d82b97344fc4">
      <UserInfo>
        <DisplayName/>
        <AccountId xsi:nil="true"/>
        <AccountType/>
      </UserInfo>
    </Teach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B2B349DD0DF7E4E8089C5D8EAF3A394" ma:contentTypeVersion="27" ma:contentTypeDescription="Opprett et nytt dokument." ma:contentTypeScope="" ma:versionID="e645ad07474aa427203028c883b379c2">
  <xsd:schema xmlns:xsd="http://www.w3.org/2001/XMLSchema" xmlns:xs="http://www.w3.org/2001/XMLSchema" xmlns:p="http://schemas.microsoft.com/office/2006/metadata/properties" xmlns:ns3="285d13ab-30c6-49f8-8756-d82b97344fc4" xmlns:ns4="e7edbe82-fed3-4e3f-9446-c6542b3d00d2" targetNamespace="http://schemas.microsoft.com/office/2006/metadata/properties" ma:root="true" ma:fieldsID="72272ba45de3da5dc7018043b44d9d3d" ns3:_="" ns4:_="">
    <xsd:import namespace="285d13ab-30c6-49f8-8756-d82b97344fc4"/>
    <xsd:import namespace="e7edbe82-fed3-4e3f-9446-c6542b3d00d2"/>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Templates" minOccurs="0"/>
                <xsd:element ref="ns3:CultureName" minOccurs="0"/>
                <xsd:element ref="ns3:Self_Registration_Enabled0" minOccurs="0"/>
                <xsd:element ref="ns3:Has_Teacher_Only_SectionGroup" minOccurs="0"/>
                <xsd:element ref="ns3:Is_Collaboration_Space_Locked"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5d13ab-30c6-49f8-8756-d82b97344fc4"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DateTaken" ma:index="24" nillable="true" ma:displayName="MediaServiceDateTaken" ma:description="" ma:hidden="true" ma:internalName="MediaServiceDateTaken" ma:readOnly="true">
      <xsd:simpleType>
        <xsd:restriction base="dms:Text"/>
      </xsd:simpleType>
    </xsd:element>
    <xsd:element name="MediaServiceAutoTags" ma:index="25" nillable="true" ma:displayName="MediaServiceAutoTags" ma:description="" ma:internalName="MediaServiceAutoTags" ma:readOnly="true">
      <xsd:simpleType>
        <xsd:restriction base="dms:Text"/>
      </xsd:simpleType>
    </xsd:element>
    <xsd:element name="Templates" ma:index="26" nillable="true" ma:displayName="Templates" ma:internalName="Templates">
      <xsd:simpleType>
        <xsd:restriction base="dms:Note">
          <xsd:maxLength value="255"/>
        </xsd:restriction>
      </xsd:simpleType>
    </xsd:element>
    <xsd:element name="CultureName" ma:index="27" nillable="true" ma:displayName="Culture Name" ma:internalName="CultureName">
      <xsd:simpleType>
        <xsd:restriction base="dms:Text"/>
      </xsd:simpleType>
    </xsd:element>
    <xsd:element name="Self_Registration_Enabled0" ma:index="28" nillable="true" ma:displayName="Self Registration Enabled" ma:internalName="Self_Registration_Enabled0">
      <xsd:simpleType>
        <xsd:restriction base="dms:Boolean"/>
      </xsd:simpleType>
    </xsd:element>
    <xsd:element name="Has_Teacher_Only_SectionGroup" ma:index="29" nillable="true" ma:displayName="Has Teacher Only SectionGroup" ma:internalName="Has_Teacher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MediaServiceLocation" ma:index="31" nillable="true" ma:displayName="MediaServiceLocation" ma:internalName="MediaServiceLocation"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edbe82-fed3-4e3f-9446-c6542b3d00d2" elementFormDefault="qualified">
    <xsd:import namespace="http://schemas.microsoft.com/office/2006/documentManagement/types"/>
    <xsd:import namespace="http://schemas.microsoft.com/office/infopath/2007/PartnerControls"/>
    <xsd:element name="SharedWithUsers" ma:index="19" nillable="true" ma:displayName="Del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description="" ma:internalName="SharedWithDetails" ma:readOnly="true">
      <xsd:simpleType>
        <xsd:restriction base="dms:Note">
          <xsd:maxLength value="255"/>
        </xsd:restriction>
      </xsd:simpleType>
    </xsd:element>
    <xsd:element name="SharingHintHash" ma:index="21" nillable="true" ma:displayName="Hash for deling av tips"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F102E-35CA-4D54-AA7B-DE697C0D0CEE}">
  <ds:schemaRefs>
    <ds:schemaRef ds:uri="http://schemas.microsoft.com/sharepoint/v3/contenttype/forms"/>
  </ds:schemaRefs>
</ds:datastoreItem>
</file>

<file path=customXml/itemProps2.xml><?xml version="1.0" encoding="utf-8"?>
<ds:datastoreItem xmlns:ds="http://schemas.openxmlformats.org/officeDocument/2006/customXml" ds:itemID="{800BA4E2-F0CF-4983-9E81-623E710CD513}">
  <ds:schemaRefs>
    <ds:schemaRef ds:uri="http://schemas.microsoft.com/office/infopath/2007/PartnerControls"/>
    <ds:schemaRef ds:uri="http://purl.org/dc/elements/1.1/"/>
    <ds:schemaRef ds:uri="http://schemas.microsoft.com/office/2006/metadata/properties"/>
    <ds:schemaRef ds:uri="285d13ab-30c6-49f8-8756-d82b97344fc4"/>
    <ds:schemaRef ds:uri="http://purl.org/dc/terms/"/>
    <ds:schemaRef ds:uri="http://schemas.openxmlformats.org/package/2006/metadata/core-properties"/>
    <ds:schemaRef ds:uri="e7edbe82-fed3-4e3f-9446-c6542b3d00d2"/>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AC4B04C6-7D93-4D91-BDB7-5AA5A84EB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5d13ab-30c6-49f8-8756-d82b97344fc4"/>
    <ds:schemaRef ds:uri="e7edbe82-fed3-4e3f-9446-c6542b3d00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479304</TotalTime>
  <Words>511</Words>
  <Application>Microsoft Macintosh PowerPoint</Application>
  <PresentationFormat>A4 Paper (210x297 mm)</PresentationFormat>
  <Paragraphs>45</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Office-tema</vt:lpstr>
      <vt:lpstr>Opplegg 22 - Statistikk og diagrammer</vt:lpstr>
      <vt:lpstr>Lag en statistisk fremstilling  - som skal brukes i en nyhetssak, og videre som en del av statistikkutstillingen deres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Førsteutkast til GAN Aschehoug-opplegg</dc:title>
  <dc:creator>Ellen Egeland Flø</dc:creator>
  <cp:lastModifiedBy>Simen Stafseng</cp:lastModifiedBy>
  <cp:revision>1502</cp:revision>
  <dcterms:created xsi:type="dcterms:W3CDTF">2018-11-04T16:46:19Z</dcterms:created>
  <dcterms:modified xsi:type="dcterms:W3CDTF">2021-11-10T10:30:28Z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0x0101000B2B349DD0DF7E4E8089C5D8EAF3A394</vt:lpwstr>
  </property>
  <property fmtid="{D5CDD505-2E9C-101B-9397-08002B2CF9AE}" pid="3" name="MSIP_Label_531f9ef8-9444-4aee-b673-282240bf708b_Enabled">
    <vt:lpwstr>true</vt:lpwstr>
  </property>
  <property fmtid="{D5CDD505-2E9C-101B-9397-08002B2CF9AE}" pid="4" name="MSIP_Label_531f9ef8-9444-4aee-b673-282240bf708b_SetDate">
    <vt:lpwstr>2021-08-29T12:21:39Z</vt:lpwstr>
  </property>
  <property fmtid="{D5CDD505-2E9C-101B-9397-08002B2CF9AE}" pid="5" name="MSIP_Label_531f9ef8-9444-4aee-b673-282240bf708b_Method">
    <vt:lpwstr>Privileged</vt:lpwstr>
  </property>
  <property fmtid="{D5CDD505-2E9C-101B-9397-08002B2CF9AE}" pid="6" name="MSIP_Label_531f9ef8-9444-4aee-b673-282240bf708b_Name">
    <vt:lpwstr>Åpen - PROD</vt:lpwstr>
  </property>
  <property fmtid="{D5CDD505-2E9C-101B-9397-08002B2CF9AE}" pid="7" name="MSIP_Label_531f9ef8-9444-4aee-b673-282240bf708b_SiteId">
    <vt:lpwstr>3d50ddd4-00a1-4ab7-9788-decf14a8728f</vt:lpwstr>
  </property>
  <property fmtid="{D5CDD505-2E9C-101B-9397-08002B2CF9AE}" pid="8" name="MSIP_Label_531f9ef8-9444-4aee-b673-282240bf708b_ActionId">
    <vt:lpwstr>d576f6c0-329d-4a6d-8470-3a8ac577e9fe</vt:lpwstr>
  </property>
  <property fmtid="{D5CDD505-2E9C-101B-9397-08002B2CF9AE}" pid="9" name="MSIP_Label_531f9ef8-9444-4aee-b673-282240bf708b_ContentBits">
    <vt:lpwstr>0</vt:lpwstr>
  </property>
</Properties>
</file>