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69" r:id="rId5"/>
    <p:sldId id="37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ela\Documents\Tabeller%20og%20diagrammer%20til%20Kobl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/>
              <a:t>Skostorleik</a:t>
            </a:r>
            <a:r>
              <a:rPr lang="nb-NO" baseline="0" dirty="0"/>
              <a:t> for </a:t>
            </a:r>
            <a:r>
              <a:rPr lang="nb-NO" baseline="0" dirty="0" err="1"/>
              <a:t>lærarar</a:t>
            </a:r>
            <a:r>
              <a:rPr lang="nb-NO" baseline="0" dirty="0"/>
              <a:t> ved Bore skule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'Ark1'!$B$3:$B$11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</c:numCache>
            </c:numRef>
          </c:cat>
          <c:val>
            <c:numRef>
              <c:f>'Ark1'!$C$3:$C$11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1-4C9A-A3A4-0C3A0FE82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282360"/>
        <c:axId val="552286952"/>
      </c:barChart>
      <c:catAx>
        <c:axId val="55228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err="1"/>
                  <a:t>Skostorleik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552286952"/>
        <c:crosses val="autoZero"/>
        <c:auto val="1"/>
        <c:lblAlgn val="ctr"/>
        <c:lblOffset val="100"/>
        <c:noMultiLvlLbl val="0"/>
      </c:catAx>
      <c:valAx>
        <c:axId val="55228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err="1"/>
                  <a:t>Talet</a:t>
                </a:r>
                <a:r>
                  <a:rPr lang="nb-NO" dirty="0"/>
                  <a:t> på </a:t>
                </a:r>
                <a:r>
                  <a:rPr lang="nb-NO" dirty="0" err="1"/>
                  <a:t>lærarar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55228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/>
              <a:t>Skostorleik</a:t>
            </a:r>
            <a:r>
              <a:rPr lang="nb-NO" dirty="0"/>
              <a:t> for </a:t>
            </a:r>
            <a:r>
              <a:rPr lang="nb-NO" dirty="0" err="1"/>
              <a:t>lærarar</a:t>
            </a:r>
            <a:r>
              <a:rPr lang="nb-NO" dirty="0"/>
              <a:t> ved Bore skule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'Ark1'!$C$14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'Ark1'!$B$15:$B$23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</c:numCache>
            </c:numRef>
          </c:cat>
          <c:val>
            <c:numRef>
              <c:f>'Ark1'!$C$15:$C$23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C-4A8D-8896-842DBA94839C}"/>
            </c:ext>
          </c:extLst>
        </c:ser>
        <c:ser>
          <c:idx val="1"/>
          <c:order val="1"/>
          <c:tx>
            <c:strRef>
              <c:f>'Ark1'!$D$14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'Ark1'!$B$15:$B$23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</c:numCache>
            </c:numRef>
          </c:cat>
          <c:val>
            <c:numRef>
              <c:f>'Ark1'!$D$15:$D$23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C-4A8D-8896-842DBA948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915088"/>
        <c:axId val="558915744"/>
      </c:barChart>
      <c:catAx>
        <c:axId val="55891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err="1"/>
                  <a:t>Skostorleik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558915744"/>
        <c:crosses val="autoZero"/>
        <c:auto val="1"/>
        <c:lblAlgn val="ctr"/>
        <c:lblOffset val="100"/>
        <c:noMultiLvlLbl val="0"/>
      </c:catAx>
      <c:valAx>
        <c:axId val="5589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err="1"/>
                  <a:t>Talet</a:t>
                </a:r>
                <a:r>
                  <a:rPr lang="nb-NO" dirty="0"/>
                  <a:t> på </a:t>
                </a:r>
                <a:r>
                  <a:rPr lang="nb-NO" dirty="0" err="1"/>
                  <a:t>lærarar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5589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EEA97-16B2-423C-9AA3-64FB1F3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07365"/>
            <a:ext cx="5915025" cy="907926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22 - Statistikk og</a:t>
            </a:r>
            <a:br>
              <a:rPr lang="nb-NO" dirty="0"/>
            </a:br>
            <a:r>
              <a:rPr lang="nb-NO" dirty="0"/>
              <a:t>diagram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64B756-75EF-457D-AC46-A930D3D6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211104"/>
            <a:ext cx="5915025" cy="37200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200" dirty="0"/>
              <a:t>Nå skal vi sjå på ulike </a:t>
            </a:r>
            <a:r>
              <a:rPr lang="nb-NO" sz="1200" dirty="0" err="1"/>
              <a:t>måtar</a:t>
            </a:r>
            <a:r>
              <a:rPr lang="nb-NO" sz="1200" dirty="0"/>
              <a:t> å vise fram data med hjelp av diagram, og det </a:t>
            </a:r>
            <a:r>
              <a:rPr lang="nb-NO" sz="1200" dirty="0" err="1"/>
              <a:t>finst</a:t>
            </a:r>
            <a:r>
              <a:rPr lang="nb-NO" sz="1200" dirty="0"/>
              <a:t> </a:t>
            </a:r>
            <a:r>
              <a:rPr lang="nb-NO" sz="1200" dirty="0" err="1"/>
              <a:t>fleire</a:t>
            </a:r>
            <a:r>
              <a:rPr lang="nb-NO" sz="1200" dirty="0"/>
              <a:t> ulike </a:t>
            </a:r>
            <a:r>
              <a:rPr lang="nb-NO" sz="1200" dirty="0" err="1"/>
              <a:t>typar</a:t>
            </a:r>
            <a:r>
              <a:rPr lang="nb-NO" sz="1200" dirty="0"/>
              <a:t> diagram. </a:t>
            </a:r>
            <a:r>
              <a:rPr lang="nb-NO" sz="1200" dirty="0" err="1"/>
              <a:t>Nokre</a:t>
            </a:r>
            <a:r>
              <a:rPr lang="nb-NO" sz="1200" dirty="0"/>
              <a:t> av </a:t>
            </a:r>
            <a:r>
              <a:rPr lang="nb-NO" sz="1200" dirty="0" err="1"/>
              <a:t>dei</a:t>
            </a:r>
            <a:r>
              <a:rPr lang="nb-NO" sz="1200" dirty="0"/>
              <a:t> mest </a:t>
            </a:r>
            <a:r>
              <a:rPr lang="nb-NO" sz="1200" dirty="0" err="1"/>
              <a:t>vanlege</a:t>
            </a:r>
            <a:r>
              <a:rPr lang="nb-NO" sz="1200" dirty="0"/>
              <a:t> er:</a:t>
            </a:r>
          </a:p>
          <a:p>
            <a:pPr marL="0" indent="0">
              <a:buNone/>
            </a:pPr>
            <a:r>
              <a:rPr lang="nb-NO" sz="1200" b="1" dirty="0"/>
              <a:t>Stolpediagram (søylediagram) – </a:t>
            </a:r>
            <a:r>
              <a:rPr lang="nb-NO" sz="1200" dirty="0" err="1"/>
              <a:t>Passar</a:t>
            </a:r>
            <a:r>
              <a:rPr lang="nb-NO" sz="1200" dirty="0"/>
              <a:t> for å vise fram </a:t>
            </a:r>
            <a:r>
              <a:rPr lang="nb-NO" sz="1200" dirty="0" err="1"/>
              <a:t>eit</a:t>
            </a:r>
            <a:r>
              <a:rPr lang="nb-NO" sz="1200" dirty="0"/>
              <a:t> datasett med </a:t>
            </a:r>
            <a:r>
              <a:rPr lang="nb-NO" sz="1200" dirty="0" err="1"/>
              <a:t>eit</a:t>
            </a:r>
            <a:r>
              <a:rPr lang="nb-NO" sz="1200" dirty="0"/>
              <a:t> avgrensa tal på </a:t>
            </a:r>
            <a:r>
              <a:rPr lang="nb-NO" sz="1200" dirty="0" err="1"/>
              <a:t>verdiar</a:t>
            </a:r>
            <a:r>
              <a:rPr lang="nb-NO" sz="1200" dirty="0"/>
              <a:t> eller </a:t>
            </a:r>
            <a:r>
              <a:rPr lang="nb-NO" sz="1200" dirty="0" err="1"/>
              <a:t>kategoriar</a:t>
            </a:r>
            <a:r>
              <a:rPr lang="nb-NO" sz="1200" dirty="0"/>
              <a:t>. Det </a:t>
            </a:r>
            <a:r>
              <a:rPr lang="nb-NO" sz="1200" dirty="0" err="1"/>
              <a:t>passar</a:t>
            </a:r>
            <a:r>
              <a:rPr lang="nb-NO" sz="1200" dirty="0"/>
              <a:t> i  sko-dømet, der alle </a:t>
            </a:r>
            <a:r>
              <a:rPr lang="nb-NO" sz="1200" dirty="0" err="1"/>
              <a:t>verdiane</a:t>
            </a:r>
            <a:r>
              <a:rPr lang="nb-NO" sz="1200" dirty="0"/>
              <a:t> er </a:t>
            </a:r>
            <a:r>
              <a:rPr lang="nb-NO" sz="1200" dirty="0" err="1"/>
              <a:t>frå</a:t>
            </a:r>
            <a:r>
              <a:rPr lang="nb-NO" sz="1200" dirty="0"/>
              <a:t> 36 til 44.</a:t>
            </a:r>
          </a:p>
          <a:p>
            <a:pPr marL="0" indent="0">
              <a:buNone/>
            </a:pPr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Gruppert stolpediagram –</a:t>
            </a:r>
            <a:r>
              <a:rPr lang="nb-NO" sz="1200" dirty="0"/>
              <a:t> </a:t>
            </a:r>
            <a:r>
              <a:rPr lang="nb-NO" sz="1200" dirty="0" err="1"/>
              <a:t>Passar</a:t>
            </a:r>
            <a:r>
              <a:rPr lang="nb-NO" sz="1200" dirty="0"/>
              <a:t> for å </a:t>
            </a:r>
            <a:r>
              <a:rPr lang="nb-NO" sz="1200" dirty="0" err="1"/>
              <a:t>samanlikne</a:t>
            </a:r>
            <a:r>
              <a:rPr lang="nb-NO" sz="1200" dirty="0"/>
              <a:t> to ulike grupper som du har same typen data for. Dersom vi visste 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skostorleikar</a:t>
            </a:r>
            <a:r>
              <a:rPr lang="nb-NO" sz="1200" dirty="0"/>
              <a:t> som </a:t>
            </a:r>
            <a:r>
              <a:rPr lang="nb-NO" sz="1200" dirty="0" err="1"/>
              <a:t>høyrde</a:t>
            </a:r>
            <a:r>
              <a:rPr lang="nb-NO" sz="1200" dirty="0"/>
              <a:t> til </a:t>
            </a:r>
            <a:r>
              <a:rPr lang="nb-NO" sz="1200" dirty="0" err="1"/>
              <a:t>dei</a:t>
            </a:r>
            <a:r>
              <a:rPr lang="nb-NO" sz="1200" dirty="0"/>
              <a:t> kvinnelege og </a:t>
            </a:r>
            <a:r>
              <a:rPr lang="nb-NO" sz="1200" dirty="0" err="1"/>
              <a:t>dei</a:t>
            </a:r>
            <a:r>
              <a:rPr lang="nb-NO" sz="1200" dirty="0"/>
              <a:t> </a:t>
            </a:r>
            <a:r>
              <a:rPr lang="nb-NO" sz="1200" dirty="0" err="1"/>
              <a:t>mannlege</a:t>
            </a:r>
            <a:r>
              <a:rPr lang="nb-NO" sz="1200" dirty="0"/>
              <a:t> </a:t>
            </a:r>
            <a:r>
              <a:rPr lang="nb-NO" sz="1200" dirty="0" err="1"/>
              <a:t>lærarane</a:t>
            </a:r>
            <a:r>
              <a:rPr lang="nb-NO" sz="1200" dirty="0"/>
              <a:t>, kunne vi laga </a:t>
            </a:r>
            <a:r>
              <a:rPr lang="nb-NO" sz="1200" dirty="0" err="1"/>
              <a:t>eit</a:t>
            </a:r>
            <a:r>
              <a:rPr lang="nb-NO" sz="1200" dirty="0"/>
              <a:t> gruppert stolpediagram som dette: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48D8F37-8406-415F-8ABA-02D9EC699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124431"/>
              </p:ext>
            </p:extLst>
          </p:nvPr>
        </p:nvGraphicFramePr>
        <p:xfrm>
          <a:off x="1517894" y="2227852"/>
          <a:ext cx="3591988" cy="192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5626AB8-B0D8-455F-A9ED-48493BEFF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63615"/>
              </p:ext>
            </p:extLst>
          </p:nvPr>
        </p:nvGraphicFramePr>
        <p:xfrm>
          <a:off x="1449610" y="4974847"/>
          <a:ext cx="3728555" cy="223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111C5A1A-C375-4D83-84DC-14789EF5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16" y="7938365"/>
            <a:ext cx="2777155" cy="155936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3CD8E0D-75D9-46BA-9790-EB39E9536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9" y="7938365"/>
            <a:ext cx="2628435" cy="155936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347B86-3C09-4908-8EC5-2C4988FEB3A1}"/>
              </a:ext>
            </a:extLst>
          </p:cNvPr>
          <p:cNvSpPr txBox="1"/>
          <p:nvPr/>
        </p:nvSpPr>
        <p:spPr>
          <a:xfrm>
            <a:off x="471486" y="7364382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Linjediagram (kurvediagram) –</a:t>
            </a:r>
            <a:r>
              <a:rPr lang="nb-NO" sz="1200" dirty="0"/>
              <a:t> </a:t>
            </a:r>
            <a:r>
              <a:rPr lang="nb-NO" sz="1200" dirty="0" err="1"/>
              <a:t>Passar</a:t>
            </a:r>
            <a:r>
              <a:rPr lang="nb-NO" sz="1200" dirty="0"/>
              <a:t> godt for å vise korleis </a:t>
            </a:r>
            <a:r>
              <a:rPr lang="nb-NO" sz="1200" dirty="0" err="1"/>
              <a:t>noko</a:t>
            </a:r>
            <a:r>
              <a:rPr lang="nb-NO" sz="1200" dirty="0"/>
              <a:t> endrer seg over tid. Det veit vi </a:t>
            </a:r>
            <a:r>
              <a:rPr lang="nb-NO" sz="1200" dirty="0" err="1"/>
              <a:t>ikkje</a:t>
            </a:r>
            <a:r>
              <a:rPr lang="nb-NO" sz="1200" dirty="0"/>
              <a:t> </a:t>
            </a:r>
            <a:r>
              <a:rPr lang="nb-NO" sz="1200" dirty="0" err="1"/>
              <a:t>noko</a:t>
            </a:r>
            <a:r>
              <a:rPr lang="nb-NO" sz="1200" dirty="0"/>
              <a:t> om i </a:t>
            </a:r>
            <a:r>
              <a:rPr lang="nb-NO" sz="1200" dirty="0" err="1"/>
              <a:t>skostorleik</a:t>
            </a:r>
            <a:r>
              <a:rPr lang="nb-NO" sz="1200" dirty="0"/>
              <a:t>-dømet vårt, så vi må finne </a:t>
            </a:r>
            <a:r>
              <a:rPr lang="nb-NO" sz="1200" dirty="0" err="1"/>
              <a:t>eit</a:t>
            </a:r>
            <a:r>
              <a:rPr lang="nb-NO" sz="1200" dirty="0"/>
              <a:t> anna døme. I </a:t>
            </a:r>
            <a:r>
              <a:rPr lang="nb-NO" sz="1200" dirty="0" err="1"/>
              <a:t>desse</a:t>
            </a:r>
            <a:r>
              <a:rPr lang="nb-NO" sz="1200" dirty="0"/>
              <a:t> to linjediagramma ser vi korleis høgda til </a:t>
            </a:r>
            <a:r>
              <a:rPr lang="nb-NO" sz="1200" dirty="0" err="1"/>
              <a:t>gutar</a:t>
            </a:r>
            <a:r>
              <a:rPr lang="nb-NO" sz="1200" dirty="0"/>
              <a:t> og jenter </a:t>
            </a:r>
            <a:r>
              <a:rPr lang="nb-NO" sz="1200" dirty="0" err="1"/>
              <a:t>aukar</a:t>
            </a:r>
            <a:r>
              <a:rPr lang="nb-NO" sz="1200" dirty="0"/>
              <a:t> når </a:t>
            </a:r>
            <a:r>
              <a:rPr lang="nb-NO" sz="1200" dirty="0" err="1"/>
              <a:t>dei</a:t>
            </a:r>
            <a:r>
              <a:rPr lang="nb-NO" sz="1200" dirty="0"/>
              <a:t> blir eldre.</a:t>
            </a:r>
            <a:endParaRPr lang="nb-NO" sz="3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565999-F4D1-469C-823E-B7A34C2D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A10B7C5-D72E-4511-BAB3-558DCD301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0" y="111852"/>
            <a:ext cx="1826743" cy="7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elektronikk, krets&#10;&#10;Automatisk generert beskrivelse">
            <a:extLst>
              <a:ext uri="{FF2B5EF4-FFF2-40B4-BE49-F238E27FC236}">
                <a16:creationId xmlns:a16="http://schemas.microsoft.com/office/drawing/2014/main" id="{80708B2D-6F47-4C58-89B1-E29824300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79" y="6885695"/>
            <a:ext cx="2662727" cy="266272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3A4ED86-E345-4991-96DA-402F4CC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6" y="357578"/>
            <a:ext cx="5445531" cy="1180978"/>
          </a:xfrm>
        </p:spPr>
        <p:txBody>
          <a:bodyPr>
            <a:normAutofit/>
          </a:bodyPr>
          <a:lstStyle/>
          <a:p>
            <a:r>
              <a:rPr lang="nb-NO" sz="3600" dirty="0"/>
              <a:t>Lag ei statistisk framstilling </a:t>
            </a:r>
            <a:br>
              <a:rPr lang="nb-NO" sz="3600" dirty="0"/>
            </a:br>
            <a:r>
              <a:rPr lang="nb-NO" sz="1600" dirty="0"/>
              <a:t>- som skal </a:t>
            </a:r>
            <a:r>
              <a:rPr lang="nb-NO" sz="1600" dirty="0" err="1"/>
              <a:t>nyttest</a:t>
            </a:r>
            <a:r>
              <a:rPr lang="nb-NO" sz="1600" dirty="0"/>
              <a:t> i ei aktuell sak, og </a:t>
            </a:r>
            <a:r>
              <a:rPr lang="nb-NO" sz="1600" dirty="0" err="1"/>
              <a:t>vidare</a:t>
            </a:r>
            <a:r>
              <a:rPr lang="nb-NO" sz="1600" dirty="0"/>
              <a:t> som </a:t>
            </a:r>
            <a:r>
              <a:rPr lang="nb-NO" sz="1600" dirty="0" err="1"/>
              <a:t>ein</a:t>
            </a:r>
            <a:r>
              <a:rPr lang="nb-NO" sz="1600" dirty="0"/>
              <a:t> del av statistikkutstillinga </a:t>
            </a:r>
            <a:r>
              <a:rPr lang="nb-NO" sz="1600" dirty="0" err="1"/>
              <a:t>dykkar</a:t>
            </a:r>
            <a:endParaRPr lang="nb-NO" sz="16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2AA41-71FA-4A34-AAEA-F01E9024E9F4}"/>
              </a:ext>
            </a:extLst>
          </p:cNvPr>
          <p:cNvSpPr txBox="1"/>
          <p:nvPr/>
        </p:nvSpPr>
        <p:spPr>
          <a:xfrm>
            <a:off x="733386" y="1638417"/>
            <a:ext cx="5170417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r>
              <a:rPr lang="nb-NO" sz="1200" b="1" dirty="0"/>
              <a:t> </a:t>
            </a:r>
          </a:p>
          <a:p>
            <a:endParaRPr lang="nb-NO" sz="400" b="1" dirty="0"/>
          </a:p>
          <a:p>
            <a:r>
              <a:rPr lang="nb-NO" sz="1200" dirty="0"/>
              <a:t>Bruk </a:t>
            </a:r>
            <a:r>
              <a:rPr lang="nb-NO" sz="1200" dirty="0" err="1"/>
              <a:t>micro:biten</a:t>
            </a:r>
            <a:r>
              <a:rPr lang="nb-NO" sz="1200" dirty="0"/>
              <a:t> til å samle inn data, samle resultata i </a:t>
            </a:r>
            <a:r>
              <a:rPr lang="nb-NO" sz="1200" dirty="0" err="1"/>
              <a:t>ein</a:t>
            </a:r>
            <a:r>
              <a:rPr lang="nb-NO" sz="1200" dirty="0"/>
              <a:t> frekvenstabell og </a:t>
            </a:r>
            <a:r>
              <a:rPr lang="nb-NO" sz="1200" dirty="0" err="1"/>
              <a:t>eit</a:t>
            </a:r>
            <a:r>
              <a:rPr lang="nb-NO" sz="1200" dirty="0"/>
              <a:t> diagram, og lag </a:t>
            </a:r>
            <a:r>
              <a:rPr lang="nb-NO" sz="1200" dirty="0" err="1"/>
              <a:t>eit</a:t>
            </a:r>
            <a:r>
              <a:rPr lang="nb-NO" sz="1200" dirty="0"/>
              <a:t> aktualitetsoppslag ut </a:t>
            </a:r>
            <a:r>
              <a:rPr lang="nb-NO" sz="1200" dirty="0" err="1"/>
              <a:t>frå</a:t>
            </a:r>
            <a:r>
              <a:rPr lang="nb-NO" sz="1200" dirty="0"/>
              <a:t> </a:t>
            </a:r>
            <a:r>
              <a:rPr lang="nb-NO" sz="1200" dirty="0" err="1"/>
              <a:t>målingane</a:t>
            </a:r>
            <a:r>
              <a:rPr lang="nb-NO" sz="1200" dirty="0"/>
              <a:t> </a:t>
            </a:r>
            <a:r>
              <a:rPr lang="nb-NO" sz="1200" dirty="0" err="1"/>
              <a:t>dykkar</a:t>
            </a:r>
            <a:r>
              <a:rPr lang="nb-NO" sz="1200" dirty="0"/>
              <a:t>. Dette aktualitetsoppslaget skal </a:t>
            </a:r>
            <a:r>
              <a:rPr lang="nb-NO" sz="1200" dirty="0" err="1"/>
              <a:t>vere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del av utstillinga </a:t>
            </a:r>
            <a:r>
              <a:rPr lang="nb-NO" sz="1200" dirty="0" err="1"/>
              <a:t>dykkar</a:t>
            </a:r>
            <a:r>
              <a:rPr lang="nb-NO" sz="1200" dirty="0"/>
              <a:t>.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AB47033-FC05-4F1F-9DED-D47E132898EB}"/>
              </a:ext>
            </a:extLst>
          </p:cNvPr>
          <p:cNvSpPr txBox="1">
            <a:spLocks/>
          </p:cNvSpPr>
          <p:nvPr/>
        </p:nvSpPr>
        <p:spPr>
          <a:xfrm>
            <a:off x="435348" y="2843759"/>
            <a:ext cx="5915025" cy="18899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1: Undersøke og hente inn informasjon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/>
              <a:t>Undersøk gjerne kva for </a:t>
            </a:r>
            <a:r>
              <a:rPr lang="nb-NO" sz="1200" dirty="0" err="1"/>
              <a:t>nokre</a:t>
            </a:r>
            <a:r>
              <a:rPr lang="nb-NO" sz="1200" dirty="0"/>
              <a:t> ulike </a:t>
            </a:r>
            <a:r>
              <a:rPr lang="nb-NO" sz="1200" dirty="0" err="1"/>
              <a:t>typar</a:t>
            </a:r>
            <a:r>
              <a:rPr lang="nb-NO" sz="1200" dirty="0"/>
              <a:t> data som kan </a:t>
            </a:r>
            <a:r>
              <a:rPr lang="nb-NO" sz="1200" dirty="0" err="1"/>
              <a:t>vere</a:t>
            </a:r>
            <a:r>
              <a:rPr lang="nb-NO" sz="1200" dirty="0"/>
              <a:t> fornuftig å samle inn? </a:t>
            </a:r>
            <a:r>
              <a:rPr lang="nb-NO" sz="1200" dirty="0" err="1"/>
              <a:t>Sidan</a:t>
            </a:r>
            <a:r>
              <a:rPr lang="nb-NO" sz="1200" dirty="0"/>
              <a:t> de skal bruke </a:t>
            </a:r>
            <a:r>
              <a:rPr lang="nb-NO" sz="1200" dirty="0" err="1"/>
              <a:t>micro:bit</a:t>
            </a:r>
            <a:r>
              <a:rPr lang="nb-NO" sz="1200" dirty="0"/>
              <a:t> til datainnsamling, bør de finne ut kva han kan brukast til å måle.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2: Idémyldre og planlegge</a:t>
            </a:r>
          </a:p>
          <a:p>
            <a:pPr marL="0" indent="0">
              <a:buNone/>
            </a:pPr>
            <a:r>
              <a:rPr lang="nb-NO" sz="1200" dirty="0"/>
              <a:t>Ha ei idémyldring for deg </a:t>
            </a:r>
            <a:r>
              <a:rPr lang="nb-NO" sz="1200" dirty="0" err="1"/>
              <a:t>sjølv</a:t>
            </a:r>
            <a:r>
              <a:rPr lang="nb-NO" sz="1200" dirty="0"/>
              <a:t>. Kva for </a:t>
            </a:r>
            <a:r>
              <a:rPr lang="nb-NO" sz="1200" dirty="0" err="1"/>
              <a:t>nokre</a:t>
            </a:r>
            <a:r>
              <a:rPr lang="nb-NO" sz="1200" dirty="0"/>
              <a:t> data ønsker du å samle inn? </a:t>
            </a:r>
            <a:r>
              <a:rPr lang="nb-NO" sz="1200" dirty="0" err="1"/>
              <a:t>Kvifor</a:t>
            </a:r>
            <a:r>
              <a:rPr lang="nb-NO" sz="1200" dirty="0"/>
              <a:t> akkurat </a:t>
            </a:r>
            <a:r>
              <a:rPr lang="nb-NO" sz="1200" dirty="0" err="1"/>
              <a:t>desse</a:t>
            </a:r>
            <a:r>
              <a:rPr lang="nb-NO" sz="1200" dirty="0"/>
              <a:t>? </a:t>
            </a:r>
            <a:r>
              <a:rPr lang="nb-NO" sz="1200" dirty="0" err="1"/>
              <a:t>Teikne</a:t>
            </a:r>
            <a:r>
              <a:rPr lang="nb-NO" sz="1200" dirty="0"/>
              <a:t> gjerne ei skisse over aktualitetssaka før du diskuterer med </a:t>
            </a:r>
            <a:r>
              <a:rPr lang="nb-NO" sz="1200" dirty="0" err="1"/>
              <a:t>dei</a:t>
            </a:r>
            <a:r>
              <a:rPr lang="nb-NO" sz="1200" dirty="0"/>
              <a:t> andre. Deretter må gruppa samla </a:t>
            </a:r>
            <a:r>
              <a:rPr lang="nb-NO" sz="1200" dirty="0" err="1"/>
              <a:t>avgjere</a:t>
            </a:r>
            <a:r>
              <a:rPr lang="nb-NO" sz="1200" dirty="0"/>
              <a:t> kva de skal måle og korleis aktualitetssaka og utstillinga </a:t>
            </a:r>
            <a:r>
              <a:rPr lang="nb-NO" sz="1200" dirty="0" err="1"/>
              <a:t>dykkar</a:t>
            </a:r>
            <a:r>
              <a:rPr lang="nb-NO" sz="1200" dirty="0"/>
              <a:t> skal sjå ut.</a:t>
            </a:r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E7BFD77-7CE6-4210-BCF8-460BA3F8CB9A}"/>
              </a:ext>
            </a:extLst>
          </p:cNvPr>
          <p:cNvSpPr txBox="1"/>
          <p:nvPr/>
        </p:nvSpPr>
        <p:spPr>
          <a:xfrm>
            <a:off x="435349" y="4872045"/>
            <a:ext cx="3476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3: </a:t>
            </a:r>
            <a:r>
              <a:rPr lang="nb-NO" sz="1200" dirty="0"/>
              <a:t>Lag første versjon av programmet for å </a:t>
            </a:r>
            <a:r>
              <a:rPr lang="nb-NO" sz="1200" dirty="0" err="1"/>
              <a:t>gjere</a:t>
            </a:r>
            <a:r>
              <a:rPr lang="nb-NO" sz="1200" dirty="0"/>
              <a:t> </a:t>
            </a:r>
            <a:r>
              <a:rPr lang="nb-NO" sz="1200" dirty="0" err="1"/>
              <a:t>målingane</a:t>
            </a:r>
            <a:r>
              <a:rPr lang="nb-NO" sz="1200" dirty="0"/>
              <a:t> </a:t>
            </a:r>
            <a:r>
              <a:rPr lang="nb-NO" sz="1200" dirty="0" err="1"/>
              <a:t>dykkar</a:t>
            </a:r>
            <a:r>
              <a:rPr lang="nb-NO" sz="1200" dirty="0"/>
              <a:t>. Lag førsteutkast av aktualitetssaka og det som de elles treng til utstillinga.,</a:t>
            </a:r>
          </a:p>
          <a:p>
            <a:endParaRPr lang="nb-NO" sz="1200" dirty="0"/>
          </a:p>
          <a:p>
            <a:r>
              <a:rPr lang="nb-NO" sz="1200" b="1" dirty="0"/>
              <a:t>Fase 4:</a:t>
            </a:r>
            <a:r>
              <a:rPr lang="nb-NO" sz="1200" dirty="0"/>
              <a:t> Test programmet, får de </a:t>
            </a:r>
            <a:r>
              <a:rPr lang="nb-NO" sz="1200" dirty="0" err="1"/>
              <a:t>målingar</a:t>
            </a:r>
            <a:r>
              <a:rPr lang="nb-NO" sz="1200" dirty="0"/>
              <a:t> som </a:t>
            </a:r>
            <a:r>
              <a:rPr lang="nb-NO" sz="1200" dirty="0" err="1"/>
              <a:t>verkar</a:t>
            </a:r>
            <a:r>
              <a:rPr lang="nb-NO" sz="1200" dirty="0"/>
              <a:t> fornuftige? Spør andre i klassen om aktualitetssaka </a:t>
            </a:r>
            <a:r>
              <a:rPr lang="nb-NO" sz="1200" dirty="0" err="1"/>
              <a:t>dykkar</a:t>
            </a:r>
            <a:r>
              <a:rPr lang="nb-NO" sz="1200" dirty="0"/>
              <a:t> er </a:t>
            </a:r>
            <a:r>
              <a:rPr lang="nb-NO" sz="1200" dirty="0" err="1"/>
              <a:t>tydeleg</a:t>
            </a:r>
            <a:r>
              <a:rPr lang="nb-NO" sz="1200" dirty="0"/>
              <a:t> og god.</a:t>
            </a:r>
          </a:p>
          <a:p>
            <a:endParaRPr lang="nb-NO" sz="1200" dirty="0"/>
          </a:p>
          <a:p>
            <a:r>
              <a:rPr lang="nb-NO" sz="1200" b="1" dirty="0"/>
              <a:t>Fase 5: </a:t>
            </a:r>
            <a:r>
              <a:rPr lang="nb-NO" sz="1200" dirty="0" err="1"/>
              <a:t>Samanlikne</a:t>
            </a:r>
            <a:r>
              <a:rPr lang="nb-NO" sz="1200" dirty="0"/>
              <a:t> gjerne med </a:t>
            </a:r>
            <a:r>
              <a:rPr lang="nb-NO" sz="1200" dirty="0" err="1"/>
              <a:t>dei</a:t>
            </a:r>
            <a:r>
              <a:rPr lang="nb-NO" sz="1200" dirty="0"/>
              <a:t> andre i klassen, er det </a:t>
            </a:r>
            <a:r>
              <a:rPr lang="nb-NO" sz="1200" dirty="0" err="1"/>
              <a:t>nokon</a:t>
            </a:r>
            <a:r>
              <a:rPr lang="nb-NO" sz="1200" dirty="0"/>
              <a:t> som har ei betre sak? </a:t>
            </a:r>
            <a:r>
              <a:rPr lang="nb-NO" sz="1200" dirty="0" err="1"/>
              <a:t>Kvifor</a:t>
            </a:r>
            <a:r>
              <a:rPr lang="nb-NO" sz="1200" dirty="0"/>
              <a:t> meiner de at ho er bedre? Kan de bruke </a:t>
            </a:r>
            <a:r>
              <a:rPr lang="nb-NO" sz="1200" dirty="0" err="1"/>
              <a:t>nokre</a:t>
            </a:r>
            <a:r>
              <a:rPr lang="nb-NO" sz="1200" dirty="0"/>
              <a:t> av </a:t>
            </a:r>
            <a:r>
              <a:rPr lang="nb-NO" sz="1200" dirty="0" err="1"/>
              <a:t>dei</a:t>
            </a:r>
            <a:r>
              <a:rPr lang="nb-NO" sz="1200" dirty="0"/>
              <a:t> same grepa i saka </a:t>
            </a:r>
            <a:r>
              <a:rPr lang="nb-NO" sz="1200" dirty="0" err="1"/>
              <a:t>dykkar</a:t>
            </a:r>
            <a:r>
              <a:rPr lang="nb-NO" sz="1200" dirty="0"/>
              <a:t>?	</a:t>
            </a:r>
          </a:p>
          <a:p>
            <a:endParaRPr lang="nb-NO" sz="1200" dirty="0"/>
          </a:p>
          <a:p>
            <a:r>
              <a:rPr lang="nb-NO" sz="1200" b="1" dirty="0"/>
              <a:t>Fase 6: </a:t>
            </a:r>
            <a:r>
              <a:rPr lang="nb-NO" sz="1200" dirty="0"/>
              <a:t>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punkt,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ei best </a:t>
            </a:r>
            <a:r>
              <a:rPr lang="nb-NO" sz="1200" dirty="0" err="1"/>
              <a:t>mogleg</a:t>
            </a:r>
            <a:r>
              <a:rPr lang="nb-NO" sz="1200" dirty="0"/>
              <a:t> aktualitetssak og utstilling.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programmet </a:t>
            </a:r>
            <a:r>
              <a:rPr lang="nb-NO" sz="1200" dirty="0" err="1"/>
              <a:t>dykkar</a:t>
            </a:r>
            <a:r>
              <a:rPr lang="nb-NO" sz="1200" dirty="0"/>
              <a:t> om det </a:t>
            </a:r>
            <a:r>
              <a:rPr lang="nb-NO" sz="1200" dirty="0" err="1"/>
              <a:t>trengst</a:t>
            </a:r>
            <a:r>
              <a:rPr lang="nb-NO" sz="1200" dirty="0"/>
              <a:t>.</a:t>
            </a:r>
          </a:p>
          <a:p>
            <a:endParaRPr lang="nb-NO" sz="1200" dirty="0"/>
          </a:p>
          <a:p>
            <a:r>
              <a:rPr lang="nb-NO" sz="1200" b="1" dirty="0"/>
              <a:t>Fase 7: </a:t>
            </a:r>
            <a:r>
              <a:rPr lang="nb-NO" sz="1200" dirty="0"/>
              <a:t>Pass på å ta vare på </a:t>
            </a:r>
            <a:r>
              <a:rPr lang="nb-NO" sz="1200" dirty="0" err="1"/>
              <a:t>bilete</a:t>
            </a:r>
            <a:r>
              <a:rPr lang="nb-NO" sz="1200" dirty="0"/>
              <a:t> og notat de har gjort undervegs, slik at de kan vise kva de har tenkt.</a:t>
            </a:r>
          </a:p>
          <a:p>
            <a:r>
              <a:rPr lang="nb-NO" sz="1200" dirty="0"/>
              <a:t>I denne </a:t>
            </a:r>
            <a:r>
              <a:rPr lang="nb-NO" sz="1200" dirty="0" err="1"/>
              <a:t>oppgåva</a:t>
            </a:r>
            <a:r>
              <a:rPr lang="nb-NO" sz="1200" dirty="0"/>
              <a:t> går dokumenteringa ut på å lage sjølve aktualitetssaka og utstillinga.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7850CB-5775-4EA3-A204-40571917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E66D88ED-B420-4F43-9752-203055C6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257">
            <a:off x="4725005" y="4953766"/>
            <a:ext cx="1317277" cy="1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479474</TotalTime>
  <Words>525</Words>
  <Application>Microsoft Macintosh PowerPoint</Application>
  <PresentationFormat>A4 Paper (210x297 mm)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22 - Statistikk og diagram</vt:lpstr>
      <vt:lpstr>Lag ei statistisk framstilling  - som skal nyttest i ei aktuell sak, og vidare som ein del av statistikkutstillinga dykkar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1511</cp:revision>
  <dcterms:created xsi:type="dcterms:W3CDTF">2018-11-04T16:46:19Z</dcterms:created>
  <dcterms:modified xsi:type="dcterms:W3CDTF">2021-11-10T11:34:17Z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