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371" r:id="rId5"/>
    <p:sldId id="375"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sb.no/statbank/table/10467/"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BB73AE-9A3E-43FA-8463-3C940D86AAE7}"/>
              </a:ext>
            </a:extLst>
          </p:cNvPr>
          <p:cNvSpPr>
            <a:spLocks noGrp="1"/>
          </p:cNvSpPr>
          <p:nvPr>
            <p:ph type="title"/>
          </p:nvPr>
        </p:nvSpPr>
        <p:spPr>
          <a:xfrm>
            <a:off x="471488" y="204170"/>
            <a:ext cx="6060930" cy="754254"/>
          </a:xfrm>
        </p:spPr>
        <p:txBody>
          <a:bodyPr>
            <a:normAutofit fontScale="90000"/>
          </a:bodyPr>
          <a:lstStyle/>
          <a:p>
            <a:r>
              <a:rPr lang="nb-NO" dirty="0"/>
              <a:t>Opplegg 23 - Statistikk og «</a:t>
            </a:r>
            <a:r>
              <a:rPr lang="nb-NO" dirty="0" err="1"/>
              <a:t>fake</a:t>
            </a:r>
            <a:r>
              <a:rPr lang="nb-NO" dirty="0"/>
              <a:t> </a:t>
            </a:r>
            <a:r>
              <a:rPr lang="nb-NO" dirty="0" err="1"/>
              <a:t>news</a:t>
            </a:r>
            <a:r>
              <a:rPr lang="nb-NO" dirty="0"/>
              <a:t>»</a:t>
            </a:r>
          </a:p>
        </p:txBody>
      </p:sp>
      <p:sp>
        <p:nvSpPr>
          <p:cNvPr id="3" name="Plassholder for innhold 2">
            <a:extLst>
              <a:ext uri="{FF2B5EF4-FFF2-40B4-BE49-F238E27FC236}">
                <a16:creationId xmlns:a16="http://schemas.microsoft.com/office/drawing/2014/main" id="{11CF529F-8231-49CF-B3BA-78425C100B0A}"/>
              </a:ext>
            </a:extLst>
          </p:cNvPr>
          <p:cNvSpPr>
            <a:spLocks noGrp="1"/>
          </p:cNvSpPr>
          <p:nvPr>
            <p:ph idx="1"/>
          </p:nvPr>
        </p:nvSpPr>
        <p:spPr>
          <a:xfrm>
            <a:off x="471486" y="1883214"/>
            <a:ext cx="5915025" cy="1868650"/>
          </a:xfrm>
        </p:spPr>
        <p:txBody>
          <a:bodyPr>
            <a:normAutofit lnSpcReduction="10000"/>
          </a:bodyPr>
          <a:lstStyle/>
          <a:p>
            <a:pPr marL="0" indent="0">
              <a:buNone/>
            </a:pPr>
            <a:r>
              <a:rPr lang="nb-NO" sz="1200" b="1" dirty="0"/>
              <a:t>Kutte akser – </a:t>
            </a:r>
            <a:r>
              <a:rPr lang="nb-NO" sz="1200" dirty="0"/>
              <a:t>fører til overdrevne forskjeller om man kutter på loddrett akse og feil inntrykk av utviklingen om man kutter på vannrett akse.</a:t>
            </a:r>
          </a:p>
          <a:p>
            <a:pPr marL="0" indent="0">
              <a:buNone/>
            </a:pPr>
            <a:r>
              <a:rPr lang="nb-NO" sz="1200" b="1" dirty="0"/>
              <a:t>Kutte ut enkelte målinger –</a:t>
            </a:r>
            <a:r>
              <a:rPr lang="nb-NO" sz="1200" dirty="0"/>
              <a:t> kan få statistikken til å vise noe helt annet enn den faktisk gjør.</a:t>
            </a:r>
          </a:p>
          <a:p>
            <a:pPr marL="0" indent="0">
              <a:buNone/>
            </a:pPr>
            <a:r>
              <a:rPr lang="nb-NO" sz="1200" b="1" dirty="0"/>
              <a:t>Avslutte med pil – </a:t>
            </a:r>
            <a:r>
              <a:rPr lang="nb-NO" sz="1200" dirty="0"/>
              <a:t>ser ut som om utviklingen fortsetter i samme retning, selv om vi ikke kan vite noe om dette.</a:t>
            </a:r>
          </a:p>
          <a:p>
            <a:pPr marL="0" indent="0">
              <a:buNone/>
            </a:pPr>
            <a:r>
              <a:rPr lang="nb-NO" sz="1200" b="1" dirty="0"/>
              <a:t>Utelate relevant informasjon –</a:t>
            </a:r>
            <a:r>
              <a:rPr lang="nb-NO" sz="1200" dirty="0"/>
              <a:t> gjør det vanskeligere å danne seg et helhetlig bilde av årsaker til utvikling.</a:t>
            </a:r>
          </a:p>
          <a:p>
            <a:pPr marL="0" indent="0">
              <a:buNone/>
            </a:pPr>
            <a:r>
              <a:rPr lang="nb-NO" sz="1200" b="1" dirty="0"/>
              <a:t>Ujevn avstand i aksene – </a:t>
            </a:r>
            <a:r>
              <a:rPr lang="nb-NO" sz="1200" dirty="0"/>
              <a:t>kan føre til overdrevne eller underdrevne forskjeller. Da kan man få dataene til å gi inntrykk av akkurat hva man selv ønsker.</a:t>
            </a:r>
          </a:p>
        </p:txBody>
      </p:sp>
      <p:sp>
        <p:nvSpPr>
          <p:cNvPr id="4" name="TekstSylinder 3">
            <a:extLst>
              <a:ext uri="{FF2B5EF4-FFF2-40B4-BE49-F238E27FC236}">
                <a16:creationId xmlns:a16="http://schemas.microsoft.com/office/drawing/2014/main" id="{405D04C4-C709-450F-9D59-1776AF773291}"/>
              </a:ext>
            </a:extLst>
          </p:cNvPr>
          <p:cNvSpPr txBox="1"/>
          <p:nvPr/>
        </p:nvSpPr>
        <p:spPr>
          <a:xfrm>
            <a:off x="471487" y="1015436"/>
            <a:ext cx="5915025" cy="830997"/>
          </a:xfrm>
          <a:prstGeom prst="rect">
            <a:avLst/>
          </a:prstGeom>
          <a:noFill/>
        </p:spPr>
        <p:txBody>
          <a:bodyPr wrap="square" rtlCol="0">
            <a:spAutoFit/>
          </a:bodyPr>
          <a:lstStyle/>
          <a:p>
            <a:r>
              <a:rPr lang="nb-NO" sz="1200" dirty="0"/>
              <a:t>Det finnes mange eksempler på dårlige eller villedende fremstillinger av data. Dette kan være gjort med vilje for å fremme et spesielt synspunkt, eller bare komme av dårlig utformede tabeller og diagrammer. Vi skal se på noen måter å lage dårlige og feil fremstillinger på.</a:t>
            </a:r>
          </a:p>
        </p:txBody>
      </p:sp>
      <p:sp>
        <p:nvSpPr>
          <p:cNvPr id="5" name="Plassholder for innhold 2">
            <a:extLst>
              <a:ext uri="{FF2B5EF4-FFF2-40B4-BE49-F238E27FC236}">
                <a16:creationId xmlns:a16="http://schemas.microsoft.com/office/drawing/2014/main" id="{6C5AEF11-8E80-4EA5-A59B-6A88E9575550}"/>
              </a:ext>
            </a:extLst>
          </p:cNvPr>
          <p:cNvSpPr txBox="1">
            <a:spLocks/>
          </p:cNvSpPr>
          <p:nvPr/>
        </p:nvSpPr>
        <p:spPr>
          <a:xfrm>
            <a:off x="471483" y="7181191"/>
            <a:ext cx="3909685" cy="580656"/>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400" b="1" dirty="0"/>
              <a:t>Proporsjoner – </a:t>
            </a:r>
            <a:r>
              <a:rPr lang="nb-NO" sz="1400" dirty="0"/>
              <a:t>dersom man bytter om på formatet, kan diagrammer gi inntrykk av større endringer enn det er grunn til. Standard er et liggende format. Se eksempel under:</a:t>
            </a:r>
          </a:p>
          <a:p>
            <a:pPr marL="0" indent="0">
              <a:buNone/>
            </a:pPr>
            <a:endParaRPr lang="nb-NO" sz="1200" dirty="0"/>
          </a:p>
        </p:txBody>
      </p:sp>
      <p:sp>
        <p:nvSpPr>
          <p:cNvPr id="10" name="TekstSylinder 9">
            <a:extLst>
              <a:ext uri="{FF2B5EF4-FFF2-40B4-BE49-F238E27FC236}">
                <a16:creationId xmlns:a16="http://schemas.microsoft.com/office/drawing/2014/main" id="{E4669FE9-E908-40B0-ABBE-236F42905E60}"/>
              </a:ext>
            </a:extLst>
          </p:cNvPr>
          <p:cNvSpPr txBox="1"/>
          <p:nvPr/>
        </p:nvSpPr>
        <p:spPr>
          <a:xfrm>
            <a:off x="471483" y="5481395"/>
            <a:ext cx="5866496" cy="1631216"/>
          </a:xfrm>
          <a:prstGeom prst="rect">
            <a:avLst/>
          </a:prstGeom>
          <a:noFill/>
        </p:spPr>
        <p:txBody>
          <a:bodyPr wrap="square" rtlCol="0">
            <a:spAutoFit/>
          </a:bodyPr>
          <a:lstStyle/>
          <a:p>
            <a:r>
              <a:rPr lang="nb-NO" sz="800" dirty="0"/>
              <a:t>Data hentet fra: </a:t>
            </a:r>
            <a:r>
              <a:rPr lang="nb-NO" sz="800" dirty="0">
                <a:hlinkClick r:id="rId2"/>
              </a:rPr>
              <a:t>https://www.ssb.no/statbank/table/10467/</a:t>
            </a:r>
            <a:endParaRPr lang="nb-NO" sz="800" dirty="0"/>
          </a:p>
          <a:p>
            <a:endParaRPr lang="nb-NO" sz="800" dirty="0"/>
          </a:p>
          <a:p>
            <a:r>
              <a:rPr lang="nb-NO" sz="1200" dirty="0"/>
              <a:t>I diagrammet til venstre ser det ut til at andelen guttebabyer som blir kalt Jakob øker dramatisk og er på videre opp, siden vi avslutter med en pil oppover. Den loddrette aksen er kuttet, og det gjør at det ser ut til at endringene er veldig store. Dette diagrammet gir inntrykk av at nesten alle guttebabyer vil få navn Jakob om noen få år, og det er ikke spesielt sannsynlig. Dersom vi ser på diagrammet til høyre, så ser det ikke like dramatisk ut. Her har vi med noen flere målinger som viser at utviklingen ikke er like dramatisk. Hvis du vil se hvordan utviklingen er for ditt navn, så kan du gå inn hit: </a:t>
            </a:r>
            <a:r>
              <a:rPr lang="nb-NO" sz="800" dirty="0">
                <a:hlinkClick r:id="rId2"/>
              </a:rPr>
              <a:t>https://www.ssb.no/statbank/table/10467/</a:t>
            </a:r>
            <a:r>
              <a:rPr lang="nb-NO" sz="800" dirty="0"/>
              <a:t> </a:t>
            </a:r>
          </a:p>
        </p:txBody>
      </p:sp>
      <p:pic>
        <p:nvPicPr>
          <p:cNvPr id="6" name="Bilde 5">
            <a:extLst>
              <a:ext uri="{FF2B5EF4-FFF2-40B4-BE49-F238E27FC236}">
                <a16:creationId xmlns:a16="http://schemas.microsoft.com/office/drawing/2014/main" id="{24CAEF78-57AD-4D80-BC22-FCAD8B591CD4}"/>
              </a:ext>
            </a:extLst>
          </p:cNvPr>
          <p:cNvPicPr>
            <a:picLocks noChangeAspect="1"/>
          </p:cNvPicPr>
          <p:nvPr/>
        </p:nvPicPr>
        <p:blipFill>
          <a:blip r:embed="rId3"/>
          <a:stretch>
            <a:fillRect/>
          </a:stretch>
        </p:blipFill>
        <p:spPr>
          <a:xfrm>
            <a:off x="508996" y="3817659"/>
            <a:ext cx="2680138" cy="1603689"/>
          </a:xfrm>
          <a:prstGeom prst="rect">
            <a:avLst/>
          </a:prstGeom>
        </p:spPr>
      </p:pic>
      <p:pic>
        <p:nvPicPr>
          <p:cNvPr id="7" name="Bilde 6">
            <a:extLst>
              <a:ext uri="{FF2B5EF4-FFF2-40B4-BE49-F238E27FC236}">
                <a16:creationId xmlns:a16="http://schemas.microsoft.com/office/drawing/2014/main" id="{E429D57F-4D82-419D-91AA-3D87752D0312}"/>
              </a:ext>
            </a:extLst>
          </p:cNvPr>
          <p:cNvPicPr>
            <a:picLocks noChangeAspect="1"/>
          </p:cNvPicPr>
          <p:nvPr/>
        </p:nvPicPr>
        <p:blipFill>
          <a:blip r:embed="rId4"/>
          <a:stretch>
            <a:fillRect/>
          </a:stretch>
        </p:blipFill>
        <p:spPr>
          <a:xfrm>
            <a:off x="3504450" y="3815097"/>
            <a:ext cx="2680138" cy="1608814"/>
          </a:xfrm>
          <a:prstGeom prst="rect">
            <a:avLst/>
          </a:prstGeom>
        </p:spPr>
      </p:pic>
      <p:pic>
        <p:nvPicPr>
          <p:cNvPr id="11" name="Bilde 10">
            <a:extLst>
              <a:ext uri="{FF2B5EF4-FFF2-40B4-BE49-F238E27FC236}">
                <a16:creationId xmlns:a16="http://schemas.microsoft.com/office/drawing/2014/main" id="{04725424-CE26-4B88-8687-50D33607B400}"/>
              </a:ext>
            </a:extLst>
          </p:cNvPr>
          <p:cNvPicPr>
            <a:picLocks noChangeAspect="1"/>
          </p:cNvPicPr>
          <p:nvPr/>
        </p:nvPicPr>
        <p:blipFill>
          <a:blip r:embed="rId5"/>
          <a:stretch>
            <a:fillRect/>
          </a:stretch>
        </p:blipFill>
        <p:spPr>
          <a:xfrm>
            <a:off x="508996" y="7776941"/>
            <a:ext cx="3234188" cy="1932571"/>
          </a:xfrm>
          <a:prstGeom prst="rect">
            <a:avLst/>
          </a:prstGeom>
        </p:spPr>
      </p:pic>
      <p:pic>
        <p:nvPicPr>
          <p:cNvPr id="14" name="Bilde 13">
            <a:extLst>
              <a:ext uri="{FF2B5EF4-FFF2-40B4-BE49-F238E27FC236}">
                <a16:creationId xmlns:a16="http://schemas.microsoft.com/office/drawing/2014/main" id="{F0B99D67-9BEF-46AF-B14E-6B39293E1A22}"/>
              </a:ext>
            </a:extLst>
          </p:cNvPr>
          <p:cNvPicPr>
            <a:picLocks noChangeAspect="1"/>
          </p:cNvPicPr>
          <p:nvPr/>
        </p:nvPicPr>
        <p:blipFill>
          <a:blip r:embed="rId6"/>
          <a:stretch>
            <a:fillRect/>
          </a:stretch>
        </p:blipFill>
        <p:spPr>
          <a:xfrm>
            <a:off x="4558487" y="7263289"/>
            <a:ext cx="1626101" cy="2446223"/>
          </a:xfrm>
          <a:prstGeom prst="rect">
            <a:avLst/>
          </a:prstGeom>
        </p:spPr>
      </p:pic>
      <p:sp>
        <p:nvSpPr>
          <p:cNvPr id="8" name="Plassholder for lysbildenummer 7">
            <a:extLst>
              <a:ext uri="{FF2B5EF4-FFF2-40B4-BE49-F238E27FC236}">
                <a16:creationId xmlns:a16="http://schemas.microsoft.com/office/drawing/2014/main" id="{7E377734-89D3-4CA1-92F3-1703EDE61BD8}"/>
              </a:ext>
            </a:extLst>
          </p:cNvPr>
          <p:cNvSpPr>
            <a:spLocks noGrp="1"/>
          </p:cNvSpPr>
          <p:nvPr>
            <p:ph type="sldNum" sz="quarter" idx="12"/>
          </p:nvPr>
        </p:nvSpPr>
        <p:spPr/>
        <p:txBody>
          <a:bodyPr/>
          <a:lstStyle/>
          <a:p>
            <a:fld id="{8BCDA449-1FD9-4B7A-9E85-B244E6DC9C56}" type="slidenum">
              <a:rPr lang="nb-NO" smtClean="0"/>
              <a:t>1</a:t>
            </a:fld>
            <a:endParaRPr lang="nb-NO"/>
          </a:p>
        </p:txBody>
      </p:sp>
    </p:spTree>
    <p:extLst>
      <p:ext uri="{BB962C8B-B14F-4D97-AF65-F5344CB8AC3E}">
        <p14:creationId xmlns:p14="http://schemas.microsoft.com/office/powerpoint/2010/main" val="332100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393DACAC-72B8-4EFE-938A-1EC8E7270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7305176"/>
            <a:ext cx="3557206" cy="2312184"/>
          </a:xfrm>
          <a:prstGeom prst="rect">
            <a:avLst/>
          </a:prstGeom>
        </p:spPr>
      </p:pic>
      <p:sp>
        <p:nvSpPr>
          <p:cNvPr id="2" name="Tittel 1">
            <a:extLst>
              <a:ext uri="{FF2B5EF4-FFF2-40B4-BE49-F238E27FC236}">
                <a16:creationId xmlns:a16="http://schemas.microsoft.com/office/drawing/2014/main" id="{23A4ED86-E345-4991-96DA-402F4CC3CCB7}"/>
              </a:ext>
            </a:extLst>
          </p:cNvPr>
          <p:cNvSpPr>
            <a:spLocks noGrp="1"/>
          </p:cNvSpPr>
          <p:nvPr>
            <p:ph type="title"/>
          </p:nvPr>
        </p:nvSpPr>
        <p:spPr>
          <a:xfrm>
            <a:off x="320040" y="381504"/>
            <a:ext cx="6372277" cy="1044480"/>
          </a:xfrm>
        </p:spPr>
        <p:txBody>
          <a:bodyPr>
            <a:normAutofit fontScale="90000"/>
          </a:bodyPr>
          <a:lstStyle/>
          <a:p>
            <a:r>
              <a:rPr lang="nb-NO" dirty="0"/>
              <a:t>Lag en villedende statistisk fremstilling </a:t>
            </a:r>
            <a:br>
              <a:rPr lang="nb-NO" sz="6600" dirty="0"/>
            </a:br>
            <a:r>
              <a:rPr lang="nb-NO" sz="1800" dirty="0"/>
              <a:t>- som skal brukes i en falsk nyhetssak, og videre som en del av statistikkutstillingen deres</a:t>
            </a:r>
          </a:p>
        </p:txBody>
      </p:sp>
      <p:sp>
        <p:nvSpPr>
          <p:cNvPr id="4" name="TekstSylinder 3">
            <a:extLst>
              <a:ext uri="{FF2B5EF4-FFF2-40B4-BE49-F238E27FC236}">
                <a16:creationId xmlns:a16="http://schemas.microsoft.com/office/drawing/2014/main" id="{6D02AA41-71FA-4A34-AAEA-F01E9024E9F4}"/>
              </a:ext>
            </a:extLst>
          </p:cNvPr>
          <p:cNvSpPr txBox="1"/>
          <p:nvPr/>
        </p:nvSpPr>
        <p:spPr>
          <a:xfrm>
            <a:off x="807651" y="1608061"/>
            <a:ext cx="5170417" cy="892552"/>
          </a:xfrm>
          <a:prstGeom prst="rect">
            <a:avLst/>
          </a:prstGeom>
          <a:noFill/>
          <a:ln>
            <a:solidFill>
              <a:schemeClr val="tx1"/>
            </a:solidFill>
          </a:ln>
        </p:spPr>
        <p:txBody>
          <a:bodyPr wrap="square" rtlCol="0">
            <a:spAutoFit/>
          </a:bodyPr>
          <a:lstStyle/>
          <a:p>
            <a:r>
              <a:rPr lang="nb-NO" sz="1200" b="1" dirty="0"/>
              <a:t>Oppgave </a:t>
            </a:r>
          </a:p>
          <a:p>
            <a:endParaRPr lang="nb-NO" sz="400" b="1" dirty="0"/>
          </a:p>
          <a:p>
            <a:r>
              <a:rPr lang="nb-NO" sz="1200" dirty="0"/>
              <a:t>Bruk </a:t>
            </a:r>
            <a:r>
              <a:rPr lang="nb-NO" sz="1200" dirty="0" err="1"/>
              <a:t>micro:biten</a:t>
            </a:r>
            <a:r>
              <a:rPr lang="nb-NO" sz="1200" dirty="0"/>
              <a:t> til å samle inn data, og samle resultatene i et diagram, lag et falskt nyhetsoppslag utfra målingene deres. Dette falske nyhetsoppslaget skal være en del av utstillingen deres.</a:t>
            </a:r>
          </a:p>
        </p:txBody>
      </p:sp>
      <p:sp>
        <p:nvSpPr>
          <p:cNvPr id="14" name="Plassholder for innhold 2">
            <a:extLst>
              <a:ext uri="{FF2B5EF4-FFF2-40B4-BE49-F238E27FC236}">
                <a16:creationId xmlns:a16="http://schemas.microsoft.com/office/drawing/2014/main" id="{0AB47033-FC05-4F1F-9DED-D47E132898EB}"/>
              </a:ext>
            </a:extLst>
          </p:cNvPr>
          <p:cNvSpPr txBox="1">
            <a:spLocks/>
          </p:cNvSpPr>
          <p:nvPr/>
        </p:nvSpPr>
        <p:spPr>
          <a:xfrm>
            <a:off x="435348" y="2726918"/>
            <a:ext cx="5915025" cy="277258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b-NO" sz="1200" b="1" dirty="0"/>
              <a:t>Fase 1: Undersøke og innhente informasjon</a:t>
            </a:r>
          </a:p>
          <a:p>
            <a:pPr marL="0" indent="0">
              <a:buFont typeface="Arial" panose="020B0604020202020204" pitchFamily="34" charset="0"/>
              <a:buNone/>
            </a:pPr>
            <a:r>
              <a:rPr lang="nb-NO" sz="1200" dirty="0"/>
              <a:t>Undersøk gjerne hvilke ulike typer data som kan være fornuftig å samle inn? Siden dere skal bruke </a:t>
            </a:r>
            <a:r>
              <a:rPr lang="nb-NO" sz="1200" dirty="0" err="1"/>
              <a:t>micro:bit</a:t>
            </a:r>
            <a:r>
              <a:rPr lang="nb-NO" sz="1200" dirty="0"/>
              <a:t> til datainnsamling, bør dere finne ut hva den kan brukes til å måle. Husk at dere skal lage en falsk nyhetssak til slutt, så det kan være lurt å tenke på hvilken vinkling dere ønsker å ha i saken.</a:t>
            </a:r>
            <a:endParaRPr lang="nb-NO" sz="1200" b="1" dirty="0"/>
          </a:p>
          <a:p>
            <a:pPr marL="0" indent="0">
              <a:buFont typeface="Arial" panose="020B0604020202020204" pitchFamily="34" charset="0"/>
              <a:buNone/>
            </a:pPr>
            <a:r>
              <a:rPr lang="nb-NO" sz="1200" b="1" dirty="0"/>
              <a:t>Fase 2: Idémyldre og planlegge</a:t>
            </a:r>
          </a:p>
          <a:p>
            <a:pPr marL="0" indent="0">
              <a:buNone/>
            </a:pPr>
            <a:r>
              <a:rPr lang="nb-NO" sz="1200" dirty="0"/>
              <a:t>Ha en idémyldring for deg selv. Hvilke data ønsker du å samle inn? Hvorfor akkurat dette? Tegn gjerne en skisse over nyhetssaken før du diskuterer med de andre. Deretter må gruppa samlet bestemme hva dere skal måle og hvordan deres nyhetssak og utstilling skal se ut.</a:t>
            </a:r>
          </a:p>
          <a:p>
            <a:pPr marL="0" indent="0">
              <a:buNone/>
            </a:pPr>
            <a:r>
              <a:rPr lang="nb-NO" sz="1200" b="1" dirty="0"/>
              <a:t>Fase 3: </a:t>
            </a:r>
            <a:r>
              <a:rPr lang="nb-NO" sz="1200" dirty="0"/>
              <a:t>Lag første versjon av programmet for å gjøre målingene deres. Lag førsteutkast til nyhetssaken, og det dere ellers trenger til utstillingen.</a:t>
            </a:r>
          </a:p>
          <a:p>
            <a:pPr marL="0" indent="0">
              <a:buNone/>
            </a:pPr>
            <a:r>
              <a:rPr lang="nb-NO" sz="1200" b="1" dirty="0"/>
              <a:t>Fase 4:</a:t>
            </a:r>
            <a:r>
              <a:rPr lang="nb-NO" sz="1200" dirty="0"/>
              <a:t> Test programmet, får dere målinger som virker fornuftige? Spør andre i klassen om nyhetssaken deres er tydelig og god.</a:t>
            </a:r>
          </a:p>
        </p:txBody>
      </p:sp>
      <p:sp>
        <p:nvSpPr>
          <p:cNvPr id="3" name="TekstSylinder 2">
            <a:extLst>
              <a:ext uri="{FF2B5EF4-FFF2-40B4-BE49-F238E27FC236}">
                <a16:creationId xmlns:a16="http://schemas.microsoft.com/office/drawing/2014/main" id="{EE7BFD77-7CE6-4210-BCF8-460BA3F8CB9A}"/>
              </a:ext>
            </a:extLst>
          </p:cNvPr>
          <p:cNvSpPr txBox="1"/>
          <p:nvPr/>
        </p:nvSpPr>
        <p:spPr>
          <a:xfrm>
            <a:off x="435348" y="5499507"/>
            <a:ext cx="2643412" cy="3416320"/>
          </a:xfrm>
          <a:prstGeom prst="rect">
            <a:avLst/>
          </a:prstGeom>
          <a:noFill/>
        </p:spPr>
        <p:txBody>
          <a:bodyPr wrap="square" rtlCol="0">
            <a:spAutoFit/>
          </a:bodyPr>
          <a:lstStyle/>
          <a:p>
            <a:r>
              <a:rPr lang="nb-NO" sz="1200" b="1" dirty="0"/>
              <a:t>Fase 5: </a:t>
            </a:r>
            <a:r>
              <a:rPr lang="nb-NO" sz="1200" dirty="0"/>
              <a:t>Sammenlign gjerne med de andre i klassen. Er det noen som har en bedre nyhetssak? Hvorfor mener dere at den er bedre? Kan dere bruke noe av de samme grepene i deres sak?</a:t>
            </a:r>
          </a:p>
          <a:p>
            <a:r>
              <a:rPr lang="nb-NO" sz="1200" dirty="0"/>
              <a:t>	</a:t>
            </a:r>
          </a:p>
          <a:p>
            <a:r>
              <a:rPr lang="nb-NO" sz="1200" b="1" dirty="0"/>
              <a:t>Fase 6: </a:t>
            </a:r>
            <a:r>
              <a:rPr lang="nb-NO" sz="1200" dirty="0"/>
              <a:t>Hopp gjerne tilbake til tidligere punkt og gjør forandringer for å få en best mulig nyhetssak og utstilling. Gjør gjerne endringer i programmet deres om det trengs.</a:t>
            </a:r>
          </a:p>
          <a:p>
            <a:endParaRPr lang="nb-NO" sz="1200" dirty="0"/>
          </a:p>
          <a:p>
            <a:r>
              <a:rPr lang="nb-NO" sz="1200" b="1" dirty="0"/>
              <a:t>Fase 7: </a:t>
            </a:r>
            <a:r>
              <a:rPr lang="nb-NO" sz="1200" dirty="0"/>
              <a:t>Pass på å ta vare på bilder og notater dere har gjort underveis, slik at dere kan vise hva dere har tenkt. I denne oppgaven går dokumenteringen ut på å lage selve nyhetssaken og utstillingen.</a:t>
            </a:r>
          </a:p>
        </p:txBody>
      </p:sp>
      <p:sp>
        <p:nvSpPr>
          <p:cNvPr id="5" name="Plassholder for lysbildenummer 4">
            <a:extLst>
              <a:ext uri="{FF2B5EF4-FFF2-40B4-BE49-F238E27FC236}">
                <a16:creationId xmlns:a16="http://schemas.microsoft.com/office/drawing/2014/main" id="{C957222F-B4AB-4E70-A9DB-98FF4E11421D}"/>
              </a:ext>
            </a:extLst>
          </p:cNvPr>
          <p:cNvSpPr>
            <a:spLocks noGrp="1"/>
          </p:cNvSpPr>
          <p:nvPr>
            <p:ph type="sldNum" sz="quarter" idx="12"/>
          </p:nvPr>
        </p:nvSpPr>
        <p:spPr/>
        <p:txBody>
          <a:bodyPr/>
          <a:lstStyle/>
          <a:p>
            <a:fld id="{8BCDA449-1FD9-4B7A-9E85-B244E6DC9C56}" type="slidenum">
              <a:rPr lang="nb-NO" smtClean="0"/>
              <a:t>2</a:t>
            </a:fld>
            <a:endParaRPr lang="nb-NO"/>
          </a:p>
        </p:txBody>
      </p:sp>
      <p:pic>
        <p:nvPicPr>
          <p:cNvPr id="18" name="Bilde 17">
            <a:extLst>
              <a:ext uri="{FF2B5EF4-FFF2-40B4-BE49-F238E27FC236}">
                <a16:creationId xmlns:a16="http://schemas.microsoft.com/office/drawing/2014/main" id="{FF733997-15FA-4D5A-AA31-638C1D998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878" y="5725812"/>
            <a:ext cx="2155170" cy="1437498"/>
          </a:xfrm>
          <a:prstGeom prst="rect">
            <a:avLst/>
          </a:prstGeom>
        </p:spPr>
      </p:pic>
    </p:spTree>
    <p:extLst>
      <p:ext uri="{BB962C8B-B14F-4D97-AF65-F5344CB8AC3E}">
        <p14:creationId xmlns:p14="http://schemas.microsoft.com/office/powerpoint/2010/main" val="411007516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Props1.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3.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479304</TotalTime>
  <Words>719</Words>
  <Application>Microsoft Macintosh PowerPoint</Application>
  <PresentationFormat>A4 Paper (210x297 mm)</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Office-tema</vt:lpstr>
      <vt:lpstr>Opplegg 23 - Statistikk og «fake news»</vt:lpstr>
      <vt:lpstr>Lag en villedende statistisk fremstilling  - som skal brukes i en falsk nyhetssak, og videre som en del av statistikkutstillingen deres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1502</cp:revision>
  <dcterms:created xsi:type="dcterms:W3CDTF">2018-11-04T16:46:19Z</dcterms:created>
  <dcterms:modified xsi:type="dcterms:W3CDTF">2021-11-10T10:30:59Z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2021-08-29T12:21:39Z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d576f6c0-329d-4a6d-8470-3a8ac577e9fe</vt:lpwstr>
  </property>
  <property fmtid="{D5CDD505-2E9C-101B-9397-08002B2CF9AE}" pid="9" name="MSIP_Label_531f9ef8-9444-4aee-b673-282240bf708b_ContentBits">
    <vt:lpwstr>0</vt:lpwstr>
  </property>
</Properties>
</file>